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99" r:id="rId4"/>
    <p:sldId id="300" r:id="rId5"/>
    <p:sldId id="258" r:id="rId6"/>
    <p:sldId id="320" r:id="rId7"/>
    <p:sldId id="321" r:id="rId8"/>
    <p:sldId id="301" r:id="rId9"/>
    <p:sldId id="302" r:id="rId10"/>
    <p:sldId id="260" r:id="rId11"/>
    <p:sldId id="303" r:id="rId12"/>
    <p:sldId id="305" r:id="rId13"/>
    <p:sldId id="306" r:id="rId14"/>
    <p:sldId id="304" r:id="rId15"/>
    <p:sldId id="307" r:id="rId16"/>
    <p:sldId id="308" r:id="rId17"/>
    <p:sldId id="309" r:id="rId18"/>
    <p:sldId id="310" r:id="rId19"/>
    <p:sldId id="312" r:id="rId20"/>
    <p:sldId id="311" r:id="rId21"/>
    <p:sldId id="313" r:id="rId22"/>
    <p:sldId id="314" r:id="rId23"/>
    <p:sldId id="315" r:id="rId24"/>
    <p:sldId id="291" r:id="rId25"/>
    <p:sldId id="317" r:id="rId26"/>
    <p:sldId id="316" r:id="rId27"/>
    <p:sldId id="318" r:id="rId28"/>
    <p:sldId id="292" r:id="rId29"/>
    <p:sldId id="296" r:id="rId30"/>
    <p:sldId id="297" r:id="rId31"/>
    <p:sldId id="319" r:id="rId32"/>
    <p:sldId id="295" r:id="rId33"/>
    <p:sldId id="323" r:id="rId34"/>
    <p:sldId id="324" r:id="rId35"/>
    <p:sldId id="325" r:id="rId36"/>
    <p:sldId id="326" r:id="rId37"/>
    <p:sldId id="322" r:id="rId38"/>
    <p:sldId id="294" r:id="rId39"/>
    <p:sldId id="288" r:id="rId4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6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81D153-6769-42E4-8894-26458768C988}" type="datetimeFigureOut">
              <a:rPr lang="en-GB" smtClean="0"/>
              <a:t>28/05/2015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7CD5FA-EFA5-4001-9323-6AEF0C257C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637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CD5FA-EFA5-4001-9323-6AEF0C257C4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137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DD27E-976F-4AE3-9963-1EA085508261}" type="datetime1">
              <a:rPr lang="de-DE" smtClean="0"/>
              <a:t>28.05.2015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www.geliosmi.com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D4B74-0F89-4C12-872D-625A6A27E38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5996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29A7C-7F32-401E-81CE-F4ECD5857D7E}" type="datetime1">
              <a:rPr lang="de-DE" smtClean="0"/>
              <a:t>28.05.2015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www.geliosmi.com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D4B74-0F89-4C12-872D-625A6A27E38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2882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1B1E1-98AB-47C2-8E28-4D514622840C}" type="datetime1">
              <a:rPr lang="de-DE" smtClean="0"/>
              <a:t>28.05.2015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www.geliosmi.com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D4B74-0F89-4C12-872D-625A6A27E38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3085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B7639-A0BD-45B4-AB45-92DF1E7B9C79}" type="datetime1">
              <a:rPr lang="de-DE" smtClean="0"/>
              <a:t>28.05.2015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www.geliosmi.com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D4B74-0F89-4C12-872D-625A6A27E38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4084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C4156-9D76-4BCA-836A-EA18665559FB}" type="datetime1">
              <a:rPr lang="de-DE" smtClean="0"/>
              <a:t>28.05.2015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www.geliosmi.com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D4B74-0F89-4C12-872D-625A6A27E38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5658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357CB-F049-49ED-8873-2FA52A9ADB3D}" type="datetime1">
              <a:rPr lang="de-DE" smtClean="0"/>
              <a:t>28.05.2015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www.geliosmi.com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D4B74-0F89-4C12-872D-625A6A27E38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5304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4DDD-6F39-4C48-98F5-9DE380368719}" type="datetime1">
              <a:rPr lang="de-DE" smtClean="0"/>
              <a:t>28.05.2015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www.geliosmi.com</a:t>
            </a:r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D4B74-0F89-4C12-872D-625A6A27E38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5787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22D8-9914-49A5-A5A4-188B1A85FE81}" type="datetime1">
              <a:rPr lang="de-DE" smtClean="0"/>
              <a:t>28.05.2015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www.geliosmi.com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D4B74-0F89-4C12-872D-625A6A27E38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5664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BA54-E104-4DD6-B1E6-EC57EAFE14EF}" type="datetime1">
              <a:rPr lang="de-DE" smtClean="0"/>
              <a:t>28.05.2015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www.geliosmi.com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D4B74-0F89-4C12-872D-625A6A27E38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7812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C23CC-050A-4D23-A03D-D34D0EADB52A}" type="datetime1">
              <a:rPr lang="de-DE" smtClean="0"/>
              <a:t>28.05.2015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www.geliosmi.com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D4B74-0F89-4C12-872D-625A6A27E38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9691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078D9-6712-4F26-BEBA-243BB1B14D21}" type="datetime1">
              <a:rPr lang="de-DE" smtClean="0"/>
              <a:t>28.05.2015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www.geliosmi.com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D4B74-0F89-4C12-872D-625A6A27E38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6677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AA075-738A-4565-950C-825E100E2F49}" type="datetime1">
              <a:rPr lang="de-DE" smtClean="0"/>
              <a:t>28.05.2015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www.geliosmi.com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D4B74-0F89-4C12-872D-625A6A27E38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2938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735137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ИНВЕРСИИ ГРАВИТАЦИОННЫХ И МАГНИТНЫХ ПОЛЕЙ ПРИ ОБЪЕМНОМ ГЕОКАРТИРОВАНИИ ОБШИРНЫХ ПЛОЩАДЕЙ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52423" y="4261448"/>
            <a:ext cx="10472467" cy="996351"/>
          </a:xfrm>
        </p:spPr>
        <p:txBody>
          <a:bodyPr>
            <a:normAutofit/>
          </a:bodyPr>
          <a:lstStyle/>
          <a:p>
            <a:r>
              <a:rPr lang="ru-RU" sz="3200" i="1" dirty="0"/>
              <a:t>Давыденко А.Ю. (ИГУ, Иркутск), А.В. </a:t>
            </a:r>
            <a:r>
              <a:rPr lang="ru-RU" sz="3200" i="1" dirty="0" err="1"/>
              <a:t>Грайвер</a:t>
            </a:r>
            <a:r>
              <a:rPr lang="ru-RU" sz="3200" i="1" dirty="0"/>
              <a:t> (ETH, </a:t>
            </a:r>
            <a:r>
              <a:rPr lang="ru-RU" sz="3200" i="1" dirty="0" err="1"/>
              <a:t>Zurich</a:t>
            </a:r>
            <a:r>
              <a:rPr lang="ru-RU" sz="3200" i="1" dirty="0"/>
              <a:t>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1082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995" y="115510"/>
            <a:ext cx="10954279" cy="852557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Реализованная в программе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GelioSMI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технология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инверсии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D4B74-0F89-4C12-872D-625A6A27E38B}" type="slidenum">
              <a:rPr lang="de-DE" smtClean="0"/>
              <a:t>10</a:t>
            </a:fld>
            <a:endParaRPr lang="de-DE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995" y="1448526"/>
            <a:ext cx="11118010" cy="4799463"/>
          </a:xfrm>
        </p:spPr>
        <p:txBody>
          <a:bodyPr>
            <a:normAutofit fontScale="92500" lnSpcReduction="20000"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ru-RU" dirty="0"/>
              <a:t>Инверсия гравитационного поля для определения эффективной избыточной плотности</a:t>
            </a:r>
            <a:r>
              <a:rPr lang="ru-RU" dirty="0" smtClean="0"/>
              <a:t>.</a:t>
            </a:r>
          </a:p>
          <a:p>
            <a:pPr marL="0" lvl="0" indent="0">
              <a:buNone/>
            </a:pPr>
            <a:endParaRPr lang="ru-RU" sz="1100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ru-RU" dirty="0"/>
              <a:t>Инверсия магнитного поля для определения эффективной магнитной восприимчивости для модели индуктивного намагничения</a:t>
            </a:r>
            <a:r>
              <a:rPr lang="ru-RU" dirty="0" smtClean="0"/>
              <a:t>.</a:t>
            </a:r>
          </a:p>
          <a:p>
            <a:pPr lvl="0">
              <a:buFont typeface="Wingdings" panose="05000000000000000000" pitchFamily="2" charset="2"/>
              <a:buChar char="ü"/>
            </a:pPr>
            <a:endParaRPr lang="ru-RU" sz="1100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ru-RU" dirty="0" smtClean="0"/>
              <a:t>Инверсия магнитного поля с определением </a:t>
            </a:r>
            <a:r>
              <a:rPr lang="ru-RU" dirty="0"/>
              <a:t>составляющих вектора суммарной намагниченности для моделей, учитывающих существенный вклад остаточной намагниченности</a:t>
            </a:r>
            <a:r>
              <a:rPr lang="ru-RU" dirty="0" smtClean="0"/>
              <a:t>.</a:t>
            </a:r>
          </a:p>
          <a:p>
            <a:pPr lvl="0">
              <a:buFont typeface="Wingdings" panose="05000000000000000000" pitchFamily="2" charset="2"/>
              <a:buChar char="ü"/>
            </a:pPr>
            <a:endParaRPr lang="ru-RU" sz="1100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ru-RU" dirty="0"/>
              <a:t> Пересчёт поля на заданную поверхность, основанный на аппроксимации пересчитываемого поля эквивалентными источниками в виде заданной сеточной модели</a:t>
            </a:r>
            <a:r>
              <a:rPr lang="ru-RU" dirty="0" smtClean="0"/>
              <a:t>.</a:t>
            </a:r>
          </a:p>
          <a:p>
            <a:pPr lvl="0">
              <a:buFont typeface="Wingdings" panose="05000000000000000000" pitchFamily="2" charset="2"/>
              <a:buChar char="ü"/>
            </a:pPr>
            <a:endParaRPr lang="ru-RU" sz="1100" dirty="0" smtClean="0"/>
          </a:p>
          <a:p>
            <a:pPr lvl="0">
              <a:buFont typeface="Wingdings" panose="05000000000000000000" pitchFamily="2" charset="2"/>
              <a:buChar char="ü"/>
            </a:pPr>
            <a:r>
              <a:rPr lang="ru-RU" dirty="0"/>
              <a:t>Расчет эффектов отдельных слоев сеточной модели.</a:t>
            </a:r>
          </a:p>
        </p:txBody>
      </p:sp>
    </p:spTree>
    <p:extLst>
      <p:ext uri="{BB962C8B-B14F-4D97-AF65-F5344CB8AC3E}">
        <p14:creationId xmlns:p14="http://schemas.microsoft.com/office/powerpoint/2010/main" val="166377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Программные решения 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инверсии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0113" y="1483743"/>
            <a:ext cx="10663687" cy="4693220"/>
          </a:xfrm>
        </p:spPr>
        <p:txBody>
          <a:bodyPr>
            <a:normAutofit fontScale="92500" lnSpcReduction="10000"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ru-RU" dirty="0"/>
              <a:t>Устойчивые итерационные методы наименьших квадратов LSQR и CGLS (</a:t>
            </a:r>
            <a:r>
              <a:rPr lang="ru-RU" dirty="0" err="1"/>
              <a:t>Paige</a:t>
            </a:r>
            <a:r>
              <a:rPr lang="ru-RU" dirty="0"/>
              <a:t> </a:t>
            </a:r>
            <a:r>
              <a:rPr lang="ru-RU" dirty="0" err="1"/>
              <a:t>and</a:t>
            </a:r>
            <a:r>
              <a:rPr lang="ru-RU" dirty="0"/>
              <a:t>  </a:t>
            </a:r>
            <a:r>
              <a:rPr lang="ru-RU" dirty="0" err="1"/>
              <a:t>Saunders</a:t>
            </a:r>
            <a:r>
              <a:rPr lang="ru-RU" dirty="0"/>
              <a:t>, 1982</a:t>
            </a:r>
            <a:r>
              <a:rPr lang="ru-RU" dirty="0" smtClean="0"/>
              <a:t>);</a:t>
            </a:r>
          </a:p>
          <a:p>
            <a:pPr lvl="0">
              <a:buFont typeface="Wingdings" panose="05000000000000000000" pitchFamily="2" charset="2"/>
              <a:buChar char="ü"/>
            </a:pPr>
            <a:endParaRPr lang="ru-RU" sz="900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ru-RU" dirty="0"/>
              <a:t>Использование современных </a:t>
            </a:r>
            <a:r>
              <a:rPr lang="ru-RU" dirty="0" err="1"/>
              <a:t>мультиядерных</a:t>
            </a:r>
            <a:r>
              <a:rPr lang="ru-RU" dirty="0"/>
              <a:t> процессоров (реализация на C++ с использование </a:t>
            </a:r>
            <a:r>
              <a:rPr lang="ru-RU" dirty="0" err="1"/>
              <a:t>OpenMP</a:t>
            </a:r>
            <a:r>
              <a:rPr lang="ru-RU" dirty="0"/>
              <a:t>) с распараллеливанием операций линейной алгебры. </a:t>
            </a:r>
            <a:endParaRPr lang="ru-RU" dirty="0" smtClean="0"/>
          </a:p>
          <a:p>
            <a:pPr lvl="0">
              <a:buFont typeface="Wingdings" panose="05000000000000000000" pitchFamily="2" charset="2"/>
              <a:buChar char="ü"/>
            </a:pPr>
            <a:endParaRPr lang="ru-RU" sz="900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ru-RU" dirty="0"/>
              <a:t>Использование весовой функции по глубине (</a:t>
            </a:r>
            <a:r>
              <a:rPr lang="ru-RU" dirty="0" err="1"/>
              <a:t>Li</a:t>
            </a:r>
            <a:r>
              <a:rPr lang="ru-RU" dirty="0"/>
              <a:t> </a:t>
            </a:r>
            <a:r>
              <a:rPr lang="ru-RU" dirty="0" err="1"/>
              <a:t>and</a:t>
            </a:r>
            <a:r>
              <a:rPr lang="ru-RU" dirty="0"/>
              <a:t> </a:t>
            </a:r>
            <a:r>
              <a:rPr lang="ru-RU" dirty="0" err="1"/>
              <a:t>Oldenburg</a:t>
            </a:r>
            <a:r>
              <a:rPr lang="ru-RU" dirty="0"/>
              <a:t> 1996</a:t>
            </a:r>
            <a:r>
              <a:rPr lang="ru-RU" dirty="0" smtClean="0"/>
              <a:t>).</a:t>
            </a:r>
          </a:p>
          <a:p>
            <a:pPr lvl="0">
              <a:buFont typeface="Wingdings" panose="05000000000000000000" pitchFamily="2" charset="2"/>
              <a:buChar char="ü"/>
            </a:pPr>
            <a:endParaRPr lang="ru-RU" sz="900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ru-RU" dirty="0"/>
              <a:t>Метод опорной области для снижения затрат времени и памяти (</a:t>
            </a:r>
            <a:r>
              <a:rPr lang="ru-RU" dirty="0" err="1"/>
              <a:t>Zhdanov</a:t>
            </a:r>
            <a:r>
              <a:rPr lang="ru-RU" dirty="0"/>
              <a:t> </a:t>
            </a:r>
            <a:r>
              <a:rPr lang="ru-RU" dirty="0" err="1"/>
              <a:t>et</a:t>
            </a:r>
            <a:r>
              <a:rPr lang="ru-RU" dirty="0"/>
              <a:t> </a:t>
            </a:r>
            <a:r>
              <a:rPr lang="ru-RU" dirty="0" err="1"/>
              <a:t>al</a:t>
            </a:r>
            <a:r>
              <a:rPr lang="ru-RU" dirty="0"/>
              <a:t>. 2010</a:t>
            </a:r>
            <a:r>
              <a:rPr lang="ru-RU" dirty="0" smtClean="0"/>
              <a:t>). </a:t>
            </a:r>
          </a:p>
          <a:p>
            <a:pPr lvl="0">
              <a:buFont typeface="Wingdings" panose="05000000000000000000" pitchFamily="2" charset="2"/>
              <a:buChar char="ü"/>
            </a:pPr>
            <a:endParaRPr lang="ru-RU" sz="900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ru-RU" dirty="0"/>
              <a:t>Автоматический перебор значений параметра регуляризации и числа итераций, определяющих глубину исследования.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D4B74-0F89-4C12-872D-625A6A27E38B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982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dirty="0" smtClean="0"/>
              <a:t>Метод опорной области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16000"/>
                <a:ext cx="10515600" cy="5160963"/>
              </a:xfrm>
            </p:spPr>
            <p:txBody>
              <a:bodyPr>
                <a:normAutofit/>
              </a:bodyPr>
              <a:lstStyle/>
              <a:p>
                <a:pPr lvl="1"/>
                <a:endParaRPr lang="ru-RU" dirty="0" smtClean="0"/>
              </a:p>
              <a:p>
                <a:pPr lvl="1"/>
                <a:r>
                  <a:rPr lang="ru-RU" dirty="0" smtClean="0"/>
                  <a:t>Плотная матрица </a:t>
                </a:r>
                <a:r>
                  <a:rPr lang="de-DE" b="1" dirty="0"/>
                  <a:t>A</a:t>
                </a:r>
                <a:r>
                  <a:rPr lang="ru-RU" b="1" dirty="0"/>
                  <a:t> </a:t>
                </a:r>
                <a:r>
                  <a:rPr lang="ru-RU" dirty="0"/>
                  <a:t>занимает </a:t>
                </a:r>
                <a:r>
                  <a:rPr lang="de-DE" dirty="0"/>
                  <a:t>O</a:t>
                </a:r>
                <a:r>
                  <a:rPr lang="en-US" dirty="0"/>
                  <a:t>(nm) </a:t>
                </a:r>
                <a:r>
                  <a:rPr lang="ru-RU" dirty="0"/>
                  <a:t>памяти. Метод опорной области позволяет снизить память до </a:t>
                </a:r>
                <a:r>
                  <a:rPr lang="de-DE" dirty="0"/>
                  <a:t>O</a:t>
                </a:r>
                <a:r>
                  <a:rPr lang="en-US" dirty="0"/>
                  <a:t>(n</a:t>
                </a:r>
                <a:r>
                  <a:rPr lang="ru-RU" dirty="0" smtClean="0"/>
                  <a:t>с), </a:t>
                </a:r>
                <a:r>
                  <a:rPr lang="ru-RU" dirty="0"/>
                  <a:t>где </a:t>
                </a:r>
                <a:r>
                  <a:rPr lang="de-DE" dirty="0"/>
                  <a:t>c </a:t>
                </a:r>
                <a:r>
                  <a:rPr lang="en-GB" dirty="0" smtClean="0"/>
                  <a:t>&lt;&lt; </a:t>
                </a:r>
                <a:r>
                  <a:rPr lang="de-DE" dirty="0" smtClean="0"/>
                  <a:t>m </a:t>
                </a:r>
                <a:r>
                  <a:rPr lang="ru-RU" dirty="0" smtClean="0"/>
                  <a:t>в независимости от </a:t>
                </a:r>
                <a:r>
                  <a:rPr lang="en-GB" dirty="0" smtClean="0"/>
                  <a:t>m </a:t>
                </a:r>
                <a:r>
                  <a:rPr lang="de-DE" dirty="0" smtClean="0"/>
                  <a:t>(</a:t>
                </a:r>
                <a:r>
                  <a:rPr lang="ru-RU" dirty="0"/>
                  <a:t>матрица </a:t>
                </a:r>
                <a:r>
                  <a:rPr lang="de-DE" b="1" dirty="0"/>
                  <a:t>A </a:t>
                </a:r>
                <a:r>
                  <a:rPr lang="ru-RU" dirty="0"/>
                  <a:t>становится </a:t>
                </a:r>
                <a:r>
                  <a:rPr lang="ru-RU" dirty="0" smtClean="0"/>
                  <a:t>разреженной</a:t>
                </a:r>
                <a:r>
                  <a:rPr lang="de-DE" dirty="0" smtClean="0"/>
                  <a:t>).</a:t>
                </a:r>
                <a:endParaRPr lang="ru-RU" dirty="0" smtClean="0"/>
              </a:p>
              <a:p>
                <a:pPr marL="457200" lvl="1" indent="0">
                  <a:buNone/>
                </a:pPr>
                <a:endParaRPr lang="ru-RU" b="0" i="1" dirty="0" smtClean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b>
                                </m:s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bSup>
                                      <m:sSubSup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Sup>
                                      <m:sSubSup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  <m:sup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</m:rad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GB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ru-RU" b="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GB" sz="2400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GB" sz="24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ru-RU" sz="2400" b="0" dirty="0" smtClean="0"/>
                  <a:t>эффект </a:t>
                </a:r>
                <a:r>
                  <a:rPr lang="en-GB" sz="2400" b="0" dirty="0" smtClean="0"/>
                  <a:t>j-</a:t>
                </a:r>
                <a:r>
                  <a:rPr lang="ru-RU" sz="2400" dirty="0" smtClean="0"/>
                  <a:t>ой призмы в </a:t>
                </a:r>
                <a:r>
                  <a:rPr lang="en-GB" sz="2400" dirty="0" err="1" smtClean="0"/>
                  <a:t>i</a:t>
                </a:r>
                <a:r>
                  <a:rPr lang="en-GB" sz="2400" dirty="0" smtClean="0"/>
                  <a:t>-</a:t>
                </a:r>
                <a:r>
                  <a:rPr lang="ru-RU" sz="2400" dirty="0" smtClean="0"/>
                  <a:t>ой точки наблюдения</a:t>
                </a:r>
                <a:endParaRPr lang="ru-RU" sz="2400" b="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 smtClean="0"/>
                  <a:t> координаты </a:t>
                </a:r>
                <a:r>
                  <a:rPr lang="en-GB" sz="2400" dirty="0" err="1"/>
                  <a:t>i</a:t>
                </a:r>
                <a:r>
                  <a:rPr lang="en-GB" sz="2400" dirty="0"/>
                  <a:t>-</a:t>
                </a:r>
                <a:r>
                  <a:rPr lang="ru-RU" sz="2400" dirty="0"/>
                  <a:t>ой точки </a:t>
                </a:r>
                <a:r>
                  <a:rPr lang="ru-RU" sz="2400" dirty="0" smtClean="0"/>
                  <a:t>наблюдения</a:t>
                </a:r>
                <a:endParaRPr lang="en-GB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ru-RU" sz="2400" b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/>
                  <a:t> координаты </a:t>
                </a:r>
                <a:r>
                  <a:rPr lang="en-GB" sz="2400" dirty="0" smtClean="0"/>
                  <a:t>j-</a:t>
                </a:r>
                <a:r>
                  <a:rPr lang="ru-RU" sz="2400" dirty="0"/>
                  <a:t>ой </a:t>
                </a:r>
                <a:r>
                  <a:rPr lang="ru-RU" sz="2400" dirty="0" smtClean="0"/>
                  <a:t>призмы</a:t>
                </a:r>
              </a:p>
              <a:p>
                <a:pPr marL="0" indent="0">
                  <a:buNone/>
                </a:pPr>
                <a:r>
                  <a:rPr lang="en-GB" sz="2400" dirty="0" smtClean="0"/>
                  <a:t>r – </a:t>
                </a:r>
                <a:r>
                  <a:rPr lang="ru-RU" sz="2400" dirty="0" smtClean="0"/>
                  <a:t>радиус опорной области (как правило,  до </a:t>
                </a:r>
                <a:r>
                  <a:rPr lang="en-GB" sz="2400" dirty="0" smtClean="0"/>
                  <a:t>1000-</a:t>
                </a:r>
                <a:r>
                  <a:rPr lang="ru-RU" sz="2400" dirty="0" smtClean="0"/>
                  <a:t>20</a:t>
                </a:r>
                <a:r>
                  <a:rPr lang="en-GB" sz="2400" dirty="0" smtClean="0"/>
                  <a:t>00 </a:t>
                </a:r>
                <a:r>
                  <a:rPr lang="ru-RU" sz="2400" dirty="0" smtClean="0"/>
                  <a:t>м для сети 50х50 м)</a:t>
                </a:r>
                <a:endParaRPr lang="de-DE" sz="2400" dirty="0"/>
              </a:p>
              <a:p>
                <a:pPr marL="0" indent="0">
                  <a:buNone/>
                </a:pPr>
                <a:endParaRPr lang="de-DE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16000"/>
                <a:ext cx="10515600" cy="5160963"/>
              </a:xfrm>
              <a:blipFill rotWithShape="0">
                <a:blip r:embed="rId2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D4B74-0F89-4C12-872D-625A6A27E38B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854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dirty="0" smtClean="0"/>
              <a:t>Метод опорной области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16000"/>
            <a:ext cx="10515600" cy="5160963"/>
          </a:xfrm>
        </p:spPr>
        <p:txBody>
          <a:bodyPr>
            <a:normAutofit/>
          </a:bodyPr>
          <a:lstStyle/>
          <a:p>
            <a:pPr lvl="1"/>
            <a:r>
              <a:rPr lang="ru-RU" dirty="0" smtClean="0"/>
              <a:t>Потребление</a:t>
            </a:r>
            <a:r>
              <a:rPr lang="en-GB" dirty="0" smtClean="0"/>
              <a:t> </a:t>
            </a:r>
            <a:r>
              <a:rPr lang="ru-RU" dirty="0" smtClean="0"/>
              <a:t>оперативной памяти в Гб для полной инверсии и с использованием метода опорной области.</a:t>
            </a:r>
            <a:endParaRPr lang="en-GB" dirty="0" smtClean="0"/>
          </a:p>
          <a:p>
            <a:pPr lvl="1"/>
            <a:r>
              <a:rPr lang="en-GB" dirty="0" smtClean="0"/>
              <a:t>10000 </a:t>
            </a:r>
            <a:r>
              <a:rPr lang="ru-RU" dirty="0" smtClean="0"/>
              <a:t>наблюдений, сеть 50 х 50 м, радиус опорной области 1000 м.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986" y="2080917"/>
            <a:ext cx="7114286" cy="423809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D4B74-0F89-4C12-872D-625A6A27E38B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695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2321"/>
            <a:ext cx="10515600" cy="718957"/>
          </a:xfrm>
        </p:spPr>
        <p:txBody>
          <a:bodyPr/>
          <a:lstStyle/>
          <a:p>
            <a:r>
              <a:rPr lang="ru-RU" dirty="0" smtClean="0"/>
              <a:t>Проблемы, возникающие при инверсии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D4B74-0F89-4C12-872D-625A6A27E38B}" type="slidenum">
              <a:rPr lang="de-DE" smtClean="0"/>
              <a:t>14</a:t>
            </a:fld>
            <a:endParaRPr lang="de-DE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938" y="1002829"/>
            <a:ext cx="10881862" cy="515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619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3056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Моделирование и проблема оценки информационной содержательности инверсии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Развитая теория </a:t>
            </a:r>
            <a:r>
              <a:rPr lang="ru-RU" dirty="0"/>
              <a:t>интерпретации геофизических данных и </a:t>
            </a:r>
            <a:r>
              <a:rPr lang="ru-RU" dirty="0" smtClean="0"/>
              <a:t>современные </a:t>
            </a:r>
            <a:r>
              <a:rPr lang="ru-RU" dirty="0"/>
              <a:t>возможности </a:t>
            </a:r>
            <a:r>
              <a:rPr lang="ru-RU" dirty="0" smtClean="0"/>
              <a:t>вычислительных </a:t>
            </a:r>
            <a:r>
              <a:rPr lang="ru-RU" dirty="0"/>
              <a:t>методов и </a:t>
            </a:r>
            <a:r>
              <a:rPr lang="ru-RU" dirty="0" smtClean="0"/>
              <a:t>техники не снимают с повестки дня проблему </a:t>
            </a:r>
            <a:r>
              <a:rPr lang="ru-RU" dirty="0"/>
              <a:t>объективной оценки информационной содержательности решений обратных задач </a:t>
            </a:r>
            <a:r>
              <a:rPr lang="ru-RU" dirty="0" smtClean="0"/>
              <a:t>геофизики. </a:t>
            </a:r>
          </a:p>
          <a:p>
            <a:r>
              <a:rPr lang="ru-RU" dirty="0" smtClean="0"/>
              <a:t>Необходима разработка способов оценки геологической </a:t>
            </a:r>
            <a:r>
              <a:rPr lang="ru-RU" dirty="0"/>
              <a:t>эффективности интерпретации геофизических данных в конкретных физико-геологических условиях для разнообразных систем регистрации полей. </a:t>
            </a:r>
            <a:endParaRPr lang="ru-RU" dirty="0" smtClean="0"/>
          </a:p>
          <a:p>
            <a:r>
              <a:rPr lang="ru-RU" dirty="0" smtClean="0"/>
              <a:t>По прежнему актуальны </a:t>
            </a:r>
            <a:r>
              <a:rPr lang="ru-RU" dirty="0"/>
              <a:t>развитие подходов к выбору способа параметризации модели, </a:t>
            </a:r>
            <a:r>
              <a:rPr lang="ru-RU" dirty="0" smtClean="0"/>
              <a:t>определение </a:t>
            </a:r>
            <a:r>
              <a:rPr lang="ru-RU" dirty="0"/>
              <a:t>методов и параметров регуляризации на основе априорной геолого-геофизической информации и условий исходной задачи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Моделирование – средство оценки информационной содержательности инверсии.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D4B74-0F89-4C12-872D-625A6A27E38B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89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9182"/>
            <a:ext cx="10515600" cy="967287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простых моделей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80160"/>
            <a:ext cx="10515600" cy="489680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Целесообразно для определения параметров инверсии при интерпретации относительно изолированных аномалий, обусловленных компактными объектами. </a:t>
            </a:r>
          </a:p>
          <a:p>
            <a:endParaRPr lang="ru-RU" sz="900" dirty="0"/>
          </a:p>
          <a:p>
            <a:r>
              <a:rPr lang="ru-RU" dirty="0" smtClean="0"/>
              <a:t>Малоэффективно при инверсии полей на значительных площадях из-за необходимости перебора большого числа перебора вариантов моделей, их сочетаний, параметров отдельных моделей и инверсии.</a:t>
            </a:r>
          </a:p>
          <a:p>
            <a:pPr marL="0" indent="0">
              <a:buNone/>
            </a:pPr>
            <a:endParaRPr lang="ru-RU" sz="800" dirty="0" smtClean="0"/>
          </a:p>
          <a:p>
            <a:r>
              <a:rPr lang="ru-RU" dirty="0" smtClean="0"/>
              <a:t>Существенно субъективно за счет остронаправленной настройки </a:t>
            </a:r>
            <a:r>
              <a:rPr lang="ru-RU" dirty="0"/>
              <a:t>параметров инверсии (размеры и форма ячеек, способы и параметры </a:t>
            </a:r>
            <a:r>
              <a:rPr lang="ru-RU" dirty="0" smtClean="0"/>
              <a:t>регуляризации</a:t>
            </a:r>
            <a:r>
              <a:rPr lang="ru-RU" dirty="0"/>
              <a:t>) </a:t>
            </a:r>
            <a:r>
              <a:rPr lang="ru-RU" dirty="0" smtClean="0"/>
              <a:t>для рассматриваемой модели - почти всегда можно подобрать параметры сетки и инверсии, позволяющие получить приемлемое для данной модели решение, но это не </a:t>
            </a:r>
            <a:r>
              <a:rPr lang="ru-RU" dirty="0"/>
              <a:t>гарантирует получение приемлемого решения </a:t>
            </a:r>
            <a:r>
              <a:rPr lang="ru-RU" dirty="0" smtClean="0"/>
              <a:t>для физико-геологических сред сложного строения.</a:t>
            </a:r>
          </a:p>
          <a:p>
            <a:r>
              <a:rPr lang="ru-RU" dirty="0" smtClean="0"/>
              <a:t>Трудность количественной оценки качества решений.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D4B74-0F89-4C12-872D-625A6A27E38B}" type="slidenum">
              <a:rPr lang="de-DE" smtClean="0"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288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3057"/>
            <a:ext cx="10515600" cy="980350"/>
          </a:xfrm>
        </p:spPr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стохастических моделей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6389" y="1541416"/>
            <a:ext cx="11220993" cy="4814933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Целесообразно для определения информационной содержательности инверсии полей, регистрируемых на больших площадях и соответствующих физико-геологическим средам сложного строения.</a:t>
            </a:r>
          </a:p>
          <a:p>
            <a:r>
              <a:rPr lang="ru-RU" dirty="0" smtClean="0"/>
              <a:t>Повышают </a:t>
            </a:r>
            <a:r>
              <a:rPr lang="ru-RU" dirty="0"/>
              <a:t>объективность решения этой проблемы за </a:t>
            </a:r>
            <a:r>
              <a:rPr lang="ru-RU" dirty="0" smtClean="0"/>
              <a:t>счет вероятностно-статистического описания моделей сред и полей и соответствующего использования </a:t>
            </a:r>
            <a:r>
              <a:rPr lang="ru-RU" dirty="0"/>
              <a:t>случайных реализаций геометрических и физических параметров модели среды и систем </a:t>
            </a:r>
            <a:r>
              <a:rPr lang="ru-RU" dirty="0" smtClean="0"/>
              <a:t>наблюдений.</a:t>
            </a:r>
          </a:p>
          <a:p>
            <a:r>
              <a:rPr lang="ru-RU" dirty="0" smtClean="0"/>
              <a:t>Позволяют получать естественные статистические оценки качества решений с учетом априорной информации о свойствах физико-геологических неоднородностей среды. </a:t>
            </a:r>
          </a:p>
          <a:p>
            <a:r>
              <a:rPr lang="ru-RU" dirty="0" smtClean="0"/>
              <a:t>Позволяют моделировать наличие помех, связанных с неоднородностями среды и конечностью аппроксимирующей сетки.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D4B74-0F89-4C12-872D-625A6A27E38B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532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Двухфазная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модель ячеистого беспорядка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Модель достаточно </a:t>
            </a:r>
            <a:r>
              <a:rPr lang="ru-RU" dirty="0" smtClean="0"/>
              <a:t>универсальна и позволяет делать </a:t>
            </a:r>
            <a:r>
              <a:rPr lang="ru-RU" dirty="0"/>
              <a:t>композиции моделей среды с различными размерами и характером неоднородностей и статистическими характеристиками физических свойств </a:t>
            </a:r>
            <a:r>
              <a:rPr lang="ru-RU" dirty="0" smtClean="0"/>
              <a:t>вещества.</a:t>
            </a:r>
          </a:p>
          <a:p>
            <a:r>
              <a:rPr lang="ru-RU" dirty="0" smtClean="0"/>
              <a:t>Позволяет </a:t>
            </a:r>
            <a:r>
              <a:rPr lang="ru-RU" dirty="0"/>
              <a:t>получать </a:t>
            </a:r>
            <a:r>
              <a:rPr lang="ru-RU" dirty="0" smtClean="0"/>
              <a:t>для системы «объект-поле» решения </a:t>
            </a:r>
            <a:r>
              <a:rPr lang="ru-RU" dirty="0"/>
              <a:t>прямых задач в стохастической постановке </a:t>
            </a:r>
            <a:r>
              <a:rPr lang="ru-RU" i="1" dirty="0" smtClean="0"/>
              <a:t>[Вахромеев, Давыденко, 1987].</a:t>
            </a:r>
          </a:p>
          <a:p>
            <a:r>
              <a:rPr lang="ru-RU" dirty="0" smtClean="0"/>
              <a:t>Хорошо приспособлена для моделирования контрастных сред («рудные» задачи).</a:t>
            </a:r>
          </a:p>
          <a:p>
            <a:r>
              <a:rPr lang="ru-RU" dirty="0" smtClean="0"/>
              <a:t>Естественна при изучении возможностей инверсии на сеточных моделях.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D4B74-0F89-4C12-872D-625A6A27E38B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82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6754"/>
            <a:ext cx="10515600" cy="1045029"/>
          </a:xfrm>
        </p:spPr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Двухфазная модель ячеистого беспорядка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D4B74-0F89-4C12-872D-625A6A27E38B}" type="slidenum">
              <a:rPr lang="de-DE" smtClean="0"/>
              <a:t>19</a:t>
            </a:fld>
            <a:endParaRPr lang="de-DE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531" y="1305189"/>
            <a:ext cx="10241261" cy="516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46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07366"/>
            <a:ext cx="10515600" cy="5469597"/>
          </a:xfrm>
        </p:spPr>
        <p:txBody>
          <a:bodyPr>
            <a:normAutofit/>
          </a:bodyPr>
          <a:lstStyle/>
          <a:p>
            <a:pPr lvl="0"/>
            <a:r>
              <a:rPr lang="ru-RU" sz="3200" dirty="0"/>
              <a:t>Проведение высокоточных наземных и, особенно, аэросъемок на обширных площадях объективно, определили развитие систем обработки и интерпретации соответствующего назначения.</a:t>
            </a:r>
          </a:p>
          <a:p>
            <a:pPr lvl="0"/>
            <a:r>
              <a:rPr lang="ru-RU" sz="3200" dirty="0"/>
              <a:t>В </a:t>
            </a:r>
            <a:r>
              <a:rPr lang="ru-RU" sz="3200" dirty="0" smtClean="0"/>
              <a:t>программе </a:t>
            </a:r>
            <a:r>
              <a:rPr lang="en-US" sz="3200" dirty="0" err="1"/>
              <a:t>GelioSMI</a:t>
            </a:r>
            <a:r>
              <a:rPr lang="ru-RU" sz="3200" dirty="0"/>
              <a:t>, </a:t>
            </a:r>
            <a:r>
              <a:rPr lang="ru-RU" sz="3200" dirty="0" smtClean="0"/>
              <a:t>предназначенной </a:t>
            </a:r>
            <a:r>
              <a:rPr lang="ru-RU" sz="3200" dirty="0"/>
              <a:t>для обработки, интерпретации и решения задач моделирования, помимо робастных методов многомерного анализа данных площадных геофизических съемок для решения задач фильтрации и комплексного анализа данных,  реализована технология 3</a:t>
            </a:r>
            <a:r>
              <a:rPr lang="en-US" sz="3200" dirty="0"/>
              <a:t>D</a:t>
            </a:r>
            <a:r>
              <a:rPr lang="ru-RU" sz="3200" dirty="0"/>
              <a:t> инверсии потенциальных полей на основе сеточных моделей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D4B74-0F89-4C12-872D-625A6A27E38B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542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3056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 описания трехмерной модели ячеистого беспорядка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93670"/>
            <a:ext cx="10515600" cy="476268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Магнитная </a:t>
            </a:r>
            <a:r>
              <a:rPr lang="ru-RU" dirty="0"/>
              <a:t>восприимчивость ячеек с заданной вероятностью (</a:t>
            </a:r>
            <a:r>
              <a:rPr lang="en-US" i="1" dirty="0"/>
              <a:t>p</a:t>
            </a:r>
            <a:r>
              <a:rPr lang="ru-RU" dirty="0"/>
              <a:t> = 0.5) принимает значения двух фаз: «руда» </a:t>
            </a:r>
            <a:r>
              <a:rPr lang="ru-RU" dirty="0" smtClean="0"/>
              <a:t>и «вмещающие </a:t>
            </a:r>
            <a:r>
              <a:rPr lang="ru-RU" dirty="0"/>
              <a:t>породы</a:t>
            </a:r>
            <a:r>
              <a:rPr lang="ru-RU" dirty="0" smtClean="0"/>
              <a:t>» с соответствующими значениями 100×10</a:t>
            </a:r>
            <a:r>
              <a:rPr lang="ru-RU" baseline="30000" dirty="0" smtClean="0"/>
              <a:t>-5</a:t>
            </a:r>
            <a:r>
              <a:rPr lang="ru-RU" dirty="0" smtClean="0"/>
              <a:t> и 0 ед</a:t>
            </a:r>
            <a:r>
              <a:rPr lang="ru-RU" dirty="0"/>
              <a:t>. </a:t>
            </a:r>
            <a:r>
              <a:rPr lang="ru-RU" dirty="0" smtClean="0"/>
              <a:t>СИ. </a:t>
            </a:r>
          </a:p>
          <a:p>
            <a:r>
              <a:rPr lang="ru-RU" dirty="0" smtClean="0"/>
              <a:t>Параметры </a:t>
            </a:r>
            <a:r>
              <a:rPr lang="ru-RU" dirty="0"/>
              <a:t>намагничивающего поля: </a:t>
            </a:r>
            <a:r>
              <a:rPr lang="en-US" i="1" dirty="0"/>
              <a:t>T</a:t>
            </a:r>
            <a:r>
              <a:rPr lang="ru-RU" i="1" baseline="-25000" dirty="0"/>
              <a:t>0</a:t>
            </a:r>
            <a:r>
              <a:rPr lang="ru-RU" dirty="0"/>
              <a:t> = 60000 </a:t>
            </a:r>
            <a:r>
              <a:rPr lang="ru-RU" dirty="0" err="1"/>
              <a:t>нТл</a:t>
            </a:r>
            <a:r>
              <a:rPr lang="ru-RU" dirty="0"/>
              <a:t>; склонение </a:t>
            </a:r>
            <a:r>
              <a:rPr lang="en-US" i="1" dirty="0"/>
              <a:t>D</a:t>
            </a:r>
            <a:r>
              <a:rPr lang="ru-RU" i="1" baseline="-25000" dirty="0"/>
              <a:t>0</a:t>
            </a:r>
            <a:r>
              <a:rPr lang="ru-RU" dirty="0"/>
              <a:t>= -10</a:t>
            </a:r>
            <a:r>
              <a:rPr lang="ru-RU" dirty="0" smtClean="0"/>
              <a:t>°; наклонение </a:t>
            </a:r>
            <a:r>
              <a:rPr lang="en-US" i="1" dirty="0"/>
              <a:t>I</a:t>
            </a:r>
            <a:r>
              <a:rPr lang="ru-RU" i="1" baseline="-25000" dirty="0"/>
              <a:t>0</a:t>
            </a:r>
            <a:r>
              <a:rPr lang="ru-RU" dirty="0"/>
              <a:t>= </a:t>
            </a:r>
            <a:r>
              <a:rPr lang="ru-RU" dirty="0" smtClean="0"/>
              <a:t>60</a:t>
            </a:r>
            <a:r>
              <a:rPr lang="ru-RU" dirty="0"/>
              <a:t>°</a:t>
            </a:r>
            <a:endParaRPr lang="ru-RU" i="1" dirty="0" smtClean="0"/>
          </a:p>
          <a:p>
            <a:r>
              <a:rPr lang="en-US" dirty="0" smtClean="0"/>
              <a:t>a -</a:t>
            </a:r>
            <a:r>
              <a:rPr lang="ru-RU" dirty="0" smtClean="0"/>
              <a:t> область </a:t>
            </a:r>
            <a:r>
              <a:rPr lang="ru-RU" dirty="0"/>
              <a:t>задания поля размером </a:t>
            </a:r>
            <a:r>
              <a:rPr lang="en-US" i="1" dirty="0" err="1"/>
              <a:t>D</a:t>
            </a:r>
            <a:r>
              <a:rPr lang="en-US" i="1" baseline="-25000" dirty="0" err="1"/>
              <a:t>x</a:t>
            </a:r>
            <a:r>
              <a:rPr lang="ru-RU" i="1" dirty="0"/>
              <a:t>×</a:t>
            </a:r>
            <a:r>
              <a:rPr lang="en-US" i="1" dirty="0" err="1"/>
              <a:t>D</a:t>
            </a:r>
            <a:r>
              <a:rPr lang="en-US" i="1" baseline="-25000" dirty="0" err="1"/>
              <a:t>y</a:t>
            </a:r>
            <a:r>
              <a:rPr lang="en-US" i="1" baseline="-25000" dirty="0"/>
              <a:t> </a:t>
            </a:r>
            <a:r>
              <a:rPr lang="ru-RU" dirty="0"/>
              <a:t>с дискретизацией поля </a:t>
            </a:r>
            <a:r>
              <a:rPr lang="ru-RU" i="1" dirty="0"/>
              <a:t>Δ</a:t>
            </a:r>
            <a:r>
              <a:rPr lang="en-US" i="1" dirty="0"/>
              <a:t>x</a:t>
            </a:r>
            <a:r>
              <a:rPr lang="ru-RU" i="1" dirty="0"/>
              <a:t>×Δ</a:t>
            </a:r>
            <a:r>
              <a:rPr lang="en-US" i="1" dirty="0"/>
              <a:t>y</a:t>
            </a:r>
            <a:r>
              <a:rPr lang="ru-RU" i="1" dirty="0"/>
              <a:t> </a:t>
            </a:r>
            <a:r>
              <a:rPr lang="ru-RU" dirty="0"/>
              <a:t>и расстоянием до верхней кромки модели среды </a:t>
            </a:r>
            <a:r>
              <a:rPr lang="en-US" i="1" dirty="0"/>
              <a:t>h</a:t>
            </a:r>
            <a:r>
              <a:rPr lang="ru-RU" i="1" baseline="-25000" dirty="0" smtClean="0"/>
              <a:t>1</a:t>
            </a:r>
            <a:r>
              <a:rPr lang="ru-RU" dirty="0" smtClean="0"/>
              <a:t>; </a:t>
            </a:r>
          </a:p>
          <a:p>
            <a:r>
              <a:rPr lang="en-US" dirty="0" smtClean="0"/>
              <a:t>b</a:t>
            </a:r>
            <a:r>
              <a:rPr lang="ru-RU" dirty="0" smtClean="0"/>
              <a:t> </a:t>
            </a:r>
            <a:r>
              <a:rPr lang="ru-RU" dirty="0"/>
              <a:t>– область задания модели неоднородного объекта с размерами </a:t>
            </a:r>
            <a:r>
              <a:rPr lang="en-US" i="1" dirty="0"/>
              <a:t>L</a:t>
            </a:r>
            <a:r>
              <a:rPr lang="en-US" i="1" baseline="-25000" dirty="0"/>
              <a:t>x</a:t>
            </a:r>
            <a:r>
              <a:rPr lang="ru-RU" i="1" dirty="0"/>
              <a:t>×</a:t>
            </a:r>
            <a:r>
              <a:rPr lang="en-US" i="1" dirty="0"/>
              <a:t>L</a:t>
            </a:r>
            <a:r>
              <a:rPr lang="en-US" i="1" baseline="-25000" dirty="0"/>
              <a:t>y</a:t>
            </a:r>
            <a:r>
              <a:rPr lang="ru-RU" i="1" dirty="0"/>
              <a:t>×</a:t>
            </a:r>
            <a:r>
              <a:rPr lang="en-US" i="1" dirty="0" err="1"/>
              <a:t>L</a:t>
            </a:r>
            <a:r>
              <a:rPr lang="en-US" i="1" baseline="-25000" dirty="0" err="1"/>
              <a:t>z</a:t>
            </a:r>
            <a:r>
              <a:rPr lang="ru-RU" i="1" dirty="0"/>
              <a:t> </a:t>
            </a:r>
            <a:r>
              <a:rPr lang="ru-RU" dirty="0"/>
              <a:t>и ячеек </a:t>
            </a:r>
            <a:r>
              <a:rPr lang="en-US" i="1" dirty="0" smtClean="0"/>
              <a:t>l</a:t>
            </a:r>
            <a:r>
              <a:rPr lang="en-US" i="1" baseline="-25000" dirty="0" smtClean="0"/>
              <a:t>x</a:t>
            </a:r>
            <a:r>
              <a:rPr lang="ru-RU" i="1" dirty="0"/>
              <a:t>×</a:t>
            </a:r>
            <a:r>
              <a:rPr lang="en-US" i="1" dirty="0" err="1"/>
              <a:t>l</a:t>
            </a:r>
            <a:r>
              <a:rPr lang="en-US" i="1" baseline="-25000" dirty="0" err="1"/>
              <a:t>y</a:t>
            </a:r>
            <a:r>
              <a:rPr lang="ru-RU" i="1" dirty="0"/>
              <a:t>×</a:t>
            </a:r>
            <a:r>
              <a:rPr lang="en-US" i="1" dirty="0" err="1"/>
              <a:t>l</a:t>
            </a:r>
            <a:r>
              <a:rPr lang="en-US" i="1" baseline="-25000" dirty="0" err="1"/>
              <a:t>z</a:t>
            </a:r>
            <a:r>
              <a:rPr lang="ru-RU" dirty="0"/>
              <a:t>; </a:t>
            </a:r>
            <a:endParaRPr lang="ru-RU" dirty="0" smtClean="0"/>
          </a:p>
          <a:p>
            <a:r>
              <a:rPr lang="en-US" dirty="0" smtClean="0"/>
              <a:t>c</a:t>
            </a:r>
            <a:r>
              <a:rPr lang="ru-RU" dirty="0" smtClean="0"/>
              <a:t> </a:t>
            </a:r>
            <a:r>
              <a:rPr lang="ru-RU" dirty="0"/>
              <a:t>– область задания аппроксимирующей модели для инверсии с </a:t>
            </a:r>
            <a:r>
              <a:rPr lang="ru-RU" dirty="0" smtClean="0"/>
              <a:t>размерами </a:t>
            </a:r>
            <a:r>
              <a:rPr lang="en-US" i="1" dirty="0" smtClean="0"/>
              <a:t>A</a:t>
            </a:r>
            <a:r>
              <a:rPr lang="en-US" i="1" baseline="-25000" dirty="0" smtClean="0"/>
              <a:t>x</a:t>
            </a:r>
            <a:r>
              <a:rPr lang="ru-RU" i="1" dirty="0"/>
              <a:t>×</a:t>
            </a:r>
            <a:r>
              <a:rPr lang="en-US" i="1" dirty="0"/>
              <a:t>A</a:t>
            </a:r>
            <a:r>
              <a:rPr lang="en-US" i="1" baseline="-25000" dirty="0"/>
              <a:t>y</a:t>
            </a:r>
            <a:r>
              <a:rPr lang="ru-RU" i="1" dirty="0"/>
              <a:t>×</a:t>
            </a:r>
            <a:r>
              <a:rPr lang="en-US" i="1" dirty="0" err="1"/>
              <a:t>A</a:t>
            </a:r>
            <a:r>
              <a:rPr lang="en-US" i="1" baseline="-25000" dirty="0" err="1"/>
              <a:t>z</a:t>
            </a:r>
            <a:r>
              <a:rPr lang="ru-RU" dirty="0"/>
              <a:t>,и ячеек </a:t>
            </a:r>
            <a:r>
              <a:rPr lang="en-US" i="1" dirty="0"/>
              <a:t>a</a:t>
            </a:r>
            <a:r>
              <a:rPr lang="en-US" i="1" baseline="-25000" dirty="0"/>
              <a:t>x</a:t>
            </a:r>
            <a:r>
              <a:rPr lang="ru-RU" i="1" dirty="0"/>
              <a:t>×</a:t>
            </a:r>
            <a:r>
              <a:rPr lang="en-US" i="1" dirty="0"/>
              <a:t>a</a:t>
            </a:r>
            <a:r>
              <a:rPr lang="en-US" i="1" baseline="-25000" dirty="0"/>
              <a:t>y</a:t>
            </a:r>
            <a:r>
              <a:rPr lang="ru-RU" i="1" dirty="0"/>
              <a:t>×</a:t>
            </a:r>
            <a:r>
              <a:rPr lang="en-US" i="1" dirty="0" err="1"/>
              <a:t>a</a:t>
            </a:r>
            <a:r>
              <a:rPr lang="en-US" i="1" baseline="-25000" dirty="0" err="1"/>
              <a:t>z</a:t>
            </a:r>
            <a:r>
              <a:rPr lang="ru-RU" dirty="0"/>
              <a:t>;  </a:t>
            </a:r>
            <a:endParaRPr lang="ru-RU" dirty="0" smtClean="0"/>
          </a:p>
          <a:p>
            <a:r>
              <a:rPr lang="en-US" dirty="0" smtClean="0"/>
              <a:t>d</a:t>
            </a:r>
            <a:r>
              <a:rPr lang="ru-RU" dirty="0"/>
              <a:t>, </a:t>
            </a:r>
            <a:r>
              <a:rPr lang="en-US" dirty="0"/>
              <a:t>e</a:t>
            </a:r>
            <a:r>
              <a:rPr lang="ru-RU" dirty="0"/>
              <a:t> – ячейки с</a:t>
            </a:r>
            <a:r>
              <a:rPr lang="en-US" dirty="0" smtClean="0"/>
              <a:t>o</a:t>
            </a:r>
            <a:r>
              <a:rPr lang="ru-RU" dirty="0" smtClean="0"/>
              <a:t> значениями </a:t>
            </a:r>
            <a:r>
              <a:rPr lang="ru-RU" dirty="0"/>
              <a:t>физического свойств, соответствующих фазам состояния </a:t>
            </a:r>
            <a:r>
              <a:rPr lang="ru-RU" dirty="0" smtClean="0"/>
              <a:t>вещества – первой («рудная» фаза) </a:t>
            </a:r>
            <a:r>
              <a:rPr lang="en-US" i="1" dirty="0"/>
              <a:t>X</a:t>
            </a:r>
            <a:r>
              <a:rPr lang="ru-RU" i="1" baseline="-25000" dirty="0" smtClean="0"/>
              <a:t>1</a:t>
            </a:r>
            <a:r>
              <a:rPr lang="ru-RU" baseline="-25000" dirty="0" smtClean="0"/>
              <a:t>  </a:t>
            </a:r>
            <a:r>
              <a:rPr lang="ru-RU" dirty="0" smtClean="0"/>
              <a:t>и </a:t>
            </a:r>
            <a:r>
              <a:rPr lang="ru-RU" dirty="0"/>
              <a:t>второй </a:t>
            </a:r>
            <a:r>
              <a:rPr lang="en-US" i="1" dirty="0" smtClean="0"/>
              <a:t>X</a:t>
            </a:r>
            <a:r>
              <a:rPr lang="ru-RU" i="1" baseline="-25000" dirty="0"/>
              <a:t>2</a:t>
            </a:r>
            <a:r>
              <a:rPr lang="ru-RU" dirty="0" smtClean="0"/>
              <a:t>. 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D4B74-0F89-4C12-872D-625A6A27E38B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235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3057"/>
            <a:ext cx="10515600" cy="875846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Вертикальное сечение трехмерной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модели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D4B74-0F89-4C12-872D-625A6A27E38B}" type="slidenum">
              <a:rPr lang="de-DE" smtClean="0"/>
              <a:t>21</a:t>
            </a:fld>
            <a:endParaRPr lang="de-DE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" y="759597"/>
            <a:ext cx="7968343" cy="49324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281851" y="927463"/>
            <a:ext cx="3529149" cy="5542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/>
              <a:t>Законтурная </a:t>
            </a:r>
            <a:r>
              <a:rPr lang="ru-RU" sz="2800" dirty="0"/>
              <a:t>область моделирует помеху, обусловленную </a:t>
            </a:r>
            <a:r>
              <a:rPr lang="ru-RU" sz="2800" dirty="0" smtClean="0"/>
              <a:t>не учитываемыми </a:t>
            </a:r>
            <a:r>
              <a:rPr lang="ru-RU" sz="2800" dirty="0"/>
              <a:t>физико-геологическими неоднородностями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515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44612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Модели среды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сопоставлении с сеткой аппроксимирующей модели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D4B74-0F89-4C12-872D-625A6A27E38B}" type="slidenum">
              <a:rPr lang="de-DE" smtClean="0"/>
              <a:t>22</a:t>
            </a:fld>
            <a:endParaRPr lang="de-DE"/>
          </a:p>
        </p:txBody>
      </p:sp>
      <p:pic>
        <p:nvPicPr>
          <p:cNvPr id="1028" name="Picture 4" descr="C:\Users\DAY~1.DAY\AppData\Local\Temp\SNAGHTML1c57989e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02" y="2381044"/>
            <a:ext cx="11204900" cy="353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48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515" y="375648"/>
            <a:ext cx="11194868" cy="5842272"/>
          </a:xfrm>
        </p:spPr>
        <p:txBody>
          <a:bodyPr>
            <a:normAutofit/>
          </a:bodyPr>
          <a:lstStyle/>
          <a:p>
            <a:r>
              <a:rPr lang="ru-RU" dirty="0" smtClean="0"/>
              <a:t>Модель </a:t>
            </a:r>
            <a:r>
              <a:rPr lang="ru-RU" dirty="0"/>
              <a:t>типа А </a:t>
            </a:r>
            <a:r>
              <a:rPr lang="ru-RU" dirty="0" smtClean="0"/>
              <a:t>- эффект </a:t>
            </a:r>
            <a:r>
              <a:rPr lang="ru-RU" dirty="0"/>
              <a:t>значительного осреднения физических свойств в ячейках аппроксимирующей </a:t>
            </a:r>
            <a:r>
              <a:rPr lang="ru-RU" dirty="0" smtClean="0"/>
              <a:t>сетки;</a:t>
            </a:r>
          </a:p>
          <a:p>
            <a:r>
              <a:rPr lang="ru-RU" dirty="0" smtClean="0"/>
              <a:t>Модель </a:t>
            </a:r>
            <a:r>
              <a:rPr lang="ru-RU" dirty="0"/>
              <a:t>типа </a:t>
            </a:r>
            <a:r>
              <a:rPr lang="en-US" dirty="0"/>
              <a:t>B</a:t>
            </a:r>
            <a:r>
              <a:rPr lang="ru-RU" dirty="0"/>
              <a:t> - </a:t>
            </a:r>
            <a:r>
              <a:rPr lang="ru-RU" dirty="0" smtClean="0"/>
              <a:t>эффект сглаживания </a:t>
            </a:r>
            <a:r>
              <a:rPr lang="ru-RU" dirty="0"/>
              <a:t>значений физических свойств. </a:t>
            </a:r>
            <a:endParaRPr lang="ru-RU" dirty="0" smtClean="0"/>
          </a:p>
          <a:p>
            <a:pPr>
              <a:lnSpc>
                <a:spcPct val="100000"/>
              </a:lnSpc>
            </a:pPr>
            <a:r>
              <a:rPr lang="ru-RU" dirty="0" smtClean="0"/>
              <a:t>Модели позволяют исследовать </a:t>
            </a:r>
            <a:r>
              <a:rPr lang="ru-RU" dirty="0"/>
              <a:t>влияние на </a:t>
            </a:r>
            <a:r>
              <a:rPr lang="ru-RU" dirty="0" smtClean="0"/>
              <a:t>результаты </a:t>
            </a:r>
            <a:r>
              <a:rPr lang="ru-RU" dirty="0"/>
              <a:t>инверсии следующих факторов</a:t>
            </a:r>
            <a:r>
              <a:rPr lang="ru-RU" dirty="0" smtClean="0"/>
              <a:t>:</a:t>
            </a:r>
          </a:p>
          <a:p>
            <a:pPr marL="0" indent="0">
              <a:lnSpc>
                <a:spcPct val="100000"/>
              </a:lnSpc>
              <a:buNone/>
            </a:pPr>
            <a:endParaRPr lang="ru-RU" sz="800" dirty="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dirty="0"/>
              <a:t>размера области задания аппроксимирующей модели и количества окаймляющих дополнительных ячеек для компенсации </a:t>
            </a:r>
            <a:r>
              <a:rPr lang="ru-RU" dirty="0" smtClean="0"/>
              <a:t>боковых влияний;</a:t>
            </a:r>
            <a:endParaRPr lang="ru-RU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/>
              <a:t>геометрических параметров модели среды и области наблюдений;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/>
              <a:t>контрастности физических свойств неоднородностей модели среды;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/>
              <a:t>уровня помех в инвертируемых полях.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D4B74-0F89-4C12-872D-625A6A27E38B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980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1718" y="0"/>
            <a:ext cx="10515600" cy="862445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Модель ячеистого беспорядка для инверсии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D4B74-0F89-4C12-872D-625A6A27E38B}" type="slidenum">
              <a:rPr lang="de-DE" smtClean="0"/>
              <a:t>24</a:t>
            </a:fld>
            <a:endParaRPr lang="de-DE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334" y="1126929"/>
            <a:ext cx="10609984" cy="541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0331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97964"/>
            <a:ext cx="10515600" cy="67873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Реализация модели в плане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6175" y="1032865"/>
            <a:ext cx="5973813" cy="5599983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D4B74-0F89-4C12-872D-625A6A27E38B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08625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92335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Регуляризация в терминах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SVD –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анализа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6960" y="992188"/>
            <a:ext cx="8538079" cy="518477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D4B74-0F89-4C12-872D-625A6A27E38B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43429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4010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Критерии, использованные для получения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регуляризованных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решений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05012"/>
            <a:ext cx="10853928" cy="4590860"/>
          </a:xfrm>
        </p:spPr>
        <p:txBody>
          <a:bodyPr>
            <a:normAutofit fontScale="92500" lnSpcReduction="20000"/>
          </a:bodyPr>
          <a:lstStyle/>
          <a:p>
            <a:r>
              <a:rPr lang="ru-RU" sz="3600" dirty="0" smtClean="0"/>
              <a:t>Диаграмма Пикара – график зависимости </a:t>
            </a:r>
          </a:p>
          <a:p>
            <a:endParaRPr lang="ru-RU" sz="3600" dirty="0"/>
          </a:p>
          <a:p>
            <a:pPr marL="0" indent="0">
              <a:buNone/>
            </a:pPr>
            <a:endParaRPr lang="ru-RU" sz="3600" dirty="0"/>
          </a:p>
          <a:p>
            <a:pPr marL="0" indent="0">
              <a:buNone/>
            </a:pPr>
            <a:r>
              <a:rPr lang="ru-RU" sz="3600" dirty="0"/>
              <a:t>	</a:t>
            </a:r>
            <a:r>
              <a:rPr lang="ru-RU" sz="3600" dirty="0" smtClean="0"/>
              <a:t>позволяет определить число членов сингулярного 	разложения, которые имеет смысл включить в 	решение.</a:t>
            </a:r>
          </a:p>
          <a:p>
            <a:r>
              <a:rPr lang="en-US" sz="3600" dirty="0" smtClean="0"/>
              <a:t>DRP (Depth Resolution Plot) – </a:t>
            </a:r>
            <a:r>
              <a:rPr lang="ru-RU" sz="3600" dirty="0" smtClean="0"/>
              <a:t>позволяет определить до какой  глубины мы можем реально инвертировать поле.</a:t>
            </a:r>
          </a:p>
          <a:p>
            <a:r>
              <a:rPr lang="en-US" sz="3600" dirty="0" smtClean="0"/>
              <a:t>L –</a:t>
            </a:r>
            <a:r>
              <a:rPr lang="ru-RU" sz="3600" dirty="0" smtClean="0"/>
              <a:t> кривая позволяет подобрать параметр регуляризации, соответствующий данным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D4B74-0F89-4C12-872D-625A6A27E38B}" type="slidenum">
              <a:rPr lang="de-DE" smtClean="0"/>
              <a:t>27</a:t>
            </a:fld>
            <a:endParaRPr lang="de-DE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287" y="2400840"/>
            <a:ext cx="4214272" cy="83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6914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072" y="0"/>
            <a:ext cx="10515600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0894" y="1636125"/>
            <a:ext cx="7497179" cy="4902787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D4B74-0F89-4C12-872D-625A6A27E38B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96338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7917" y="114300"/>
            <a:ext cx="10470573" cy="67540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Компенсация боковых источников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2836" y="1170401"/>
            <a:ext cx="10294628" cy="5323917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D4B74-0F89-4C12-872D-625A6A27E38B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7923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1023" y="443060"/>
            <a:ext cx="10935091" cy="5913290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П. С. </a:t>
            </a:r>
            <a:r>
              <a:rPr lang="ru-RU" dirty="0" err="1"/>
              <a:t>Мартышко</a:t>
            </a:r>
            <a:r>
              <a:rPr lang="ru-RU" dirty="0"/>
              <a:t>, И. В. </a:t>
            </a:r>
            <a:r>
              <a:rPr lang="ru-RU" dirty="0" err="1"/>
              <a:t>Ладовский</a:t>
            </a:r>
            <a:r>
              <a:rPr lang="ru-RU" dirty="0"/>
              <a:t>, Д. Д. </a:t>
            </a:r>
            <a:r>
              <a:rPr lang="ru-RU" dirty="0" err="1"/>
              <a:t>Бызов</a:t>
            </a:r>
            <a:r>
              <a:rPr lang="ru-RU" dirty="0"/>
              <a:t>.  </a:t>
            </a:r>
            <a:r>
              <a:rPr lang="ru-RU" i="1" dirty="0"/>
              <a:t>2013, </a:t>
            </a:r>
            <a:r>
              <a:rPr lang="ru-RU" dirty="0"/>
              <a:t>О РЕШЕНИИ ОБРАТНОЙ ЗАДАЧИ ГРАВИМЕТРИИ НА СЕТКАХ БОЛЬШОЙ РАЗМЕРНОСТИ. ДАН, т.</a:t>
            </a:r>
            <a:r>
              <a:rPr lang="ru-RU" i="1" dirty="0"/>
              <a:t> </a:t>
            </a:r>
            <a:r>
              <a:rPr lang="ru-RU" dirty="0"/>
              <a:t>450, № 6, с. 702–707.</a:t>
            </a:r>
          </a:p>
          <a:p>
            <a:r>
              <a:rPr lang="ru-RU" dirty="0" err="1"/>
              <a:t>Бабаянц</a:t>
            </a:r>
            <a:r>
              <a:rPr lang="ru-RU" dirty="0"/>
              <a:t> П.С., </a:t>
            </a:r>
            <a:r>
              <a:rPr lang="ru-RU" dirty="0" err="1"/>
              <a:t>Тарарухина</a:t>
            </a:r>
            <a:r>
              <a:rPr lang="ru-RU" dirty="0"/>
              <a:t> Н.М., </a:t>
            </a:r>
            <a:r>
              <a:rPr lang="ru-RU" i="1" dirty="0"/>
              <a:t>2011</a:t>
            </a:r>
            <a:r>
              <a:rPr lang="ru-RU" dirty="0"/>
              <a:t>, ОСОБЕННОСТИ ТЕХНОЛОГИИ ИНТЕРПРЕТАЦИИ КОМПЛЕКСНЫХ АЭРОГЕОФИЗИЧЕСКИХ ДАННЫХ В УСЛОВИЯХ РАЗВИТИЯ ПОРОД ТРАППОВОГО КОМПЛЕКСА. Разведка и охрана недр, т.7, 2011, с. 23-30.</a:t>
            </a:r>
          </a:p>
          <a:p>
            <a:pPr lvl="0"/>
            <a:r>
              <a:rPr lang="en-US" dirty="0"/>
              <a:t>Hansen P. C. Rank-deficient and discrete ill-posed problems: numerical aspects of linear inversion, SIAM, Philadelphia, 1998, 247. </a:t>
            </a:r>
            <a:endParaRPr lang="ru-RU" dirty="0"/>
          </a:p>
          <a:p>
            <a:r>
              <a:rPr lang="en-US" dirty="0" smtClean="0"/>
              <a:t>Y</a:t>
            </a:r>
            <a:r>
              <a:rPr lang="en-US" dirty="0"/>
              <a:t>. Li, D. Oldenburg, </a:t>
            </a:r>
            <a:r>
              <a:rPr lang="en-US" i="1" dirty="0"/>
              <a:t>1996</a:t>
            </a:r>
            <a:r>
              <a:rPr lang="en-US" dirty="0"/>
              <a:t>, 3-D INVERSION OF MAGNETIC DATA. GEOPHYSICS, VOL. 61, NO. 2; P. 394-408.</a:t>
            </a:r>
            <a:endParaRPr lang="ru-RU" dirty="0"/>
          </a:p>
          <a:p>
            <a:r>
              <a:rPr lang="en-US" dirty="0" err="1"/>
              <a:t>Fedi</a:t>
            </a:r>
            <a:r>
              <a:rPr lang="en-US" dirty="0"/>
              <a:t>, M., Hansen, P. C. &amp; </a:t>
            </a:r>
            <a:r>
              <a:rPr lang="en-US" dirty="0" err="1"/>
              <a:t>Paoletti</a:t>
            </a:r>
            <a:r>
              <a:rPr lang="en-US" dirty="0"/>
              <a:t>, V., 2005. TUTORIAL: ANALYSIS OF DEPTH RESOLUTION IN POTENTIAL-FIELD INVERSION. Geophysics, 70. </a:t>
            </a:r>
            <a:endParaRPr lang="ru-RU" dirty="0"/>
          </a:p>
          <a:p>
            <a:pPr lvl="0"/>
            <a:r>
              <a:rPr lang="en-US" dirty="0" smtClean="0"/>
              <a:t>Aster</a:t>
            </a:r>
            <a:r>
              <a:rPr lang="en-US" dirty="0"/>
              <a:t>, R.C., B. </a:t>
            </a:r>
            <a:r>
              <a:rPr lang="en-US" dirty="0" err="1"/>
              <a:t>Borchers</a:t>
            </a:r>
            <a:r>
              <a:rPr lang="en-US" dirty="0"/>
              <a:t>, and C.H. Thurber (2012), Parameter Estimation and Inverse Problems, 2nd edition, Academic Press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en-US" dirty="0" err="1"/>
              <a:t>Menke</a:t>
            </a:r>
            <a:r>
              <a:rPr lang="en-US" dirty="0"/>
              <a:t>, W. (2012), Geophysical Data Analysis: Discrete Inverse Theory, 3rd Edition, San Diego, California: Academic Press.</a:t>
            </a:r>
            <a:endParaRPr lang="ru-RU" dirty="0"/>
          </a:p>
          <a:p>
            <a:r>
              <a:rPr lang="en-US" dirty="0" smtClean="0"/>
              <a:t>Martin </a:t>
            </a:r>
            <a:r>
              <a:rPr lang="en-US" dirty="0" err="1"/>
              <a:t>Cuma</a:t>
            </a:r>
            <a:r>
              <a:rPr lang="en-US" dirty="0"/>
              <a:t> M., Wilson G.A. and Zhdanov M., 2012, LARGE-SCALE 3D INVERSION OF POTENTIAL FIELD DATA. Geophysical Prospecting. -. - Vol.60. - Issue 6. - p. 1186–1199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en-US" dirty="0" err="1" smtClean="0"/>
              <a:t>Paoletti</a:t>
            </a:r>
            <a:r>
              <a:rPr lang="ru-RU" dirty="0" smtClean="0"/>
              <a:t>, </a:t>
            </a:r>
            <a:r>
              <a:rPr lang="en-US" dirty="0" smtClean="0"/>
              <a:t>V., Hansen</a:t>
            </a:r>
            <a:r>
              <a:rPr lang="en-US" dirty="0"/>
              <a:t> , P. C.</a:t>
            </a:r>
            <a:r>
              <a:rPr lang="ru-RU" dirty="0" smtClean="0"/>
              <a:t>, </a:t>
            </a:r>
            <a:r>
              <a:rPr lang="en-US" dirty="0" err="1" smtClean="0"/>
              <a:t>Fedi</a:t>
            </a:r>
            <a:r>
              <a:rPr lang="en-US" dirty="0"/>
              <a:t>, </a:t>
            </a:r>
            <a:r>
              <a:rPr lang="en-US" dirty="0" smtClean="0"/>
              <a:t>M., 2014_A </a:t>
            </a:r>
            <a:r>
              <a:rPr lang="en-US" dirty="0"/>
              <a:t>Computationally Efficient Tool for Assessing the Depth Resolution in Potential-Field </a:t>
            </a:r>
            <a:r>
              <a:rPr lang="en-US" dirty="0" smtClean="0"/>
              <a:t>Inversion. Technical Report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D4B74-0F89-4C12-872D-625A6A27E38B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70646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36918"/>
            <a:ext cx="10515600" cy="6739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Компенсация боковых источников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1945" y="1340426"/>
            <a:ext cx="10809846" cy="5051507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D4B74-0F89-4C12-872D-625A6A27E38B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66127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901" y="82321"/>
            <a:ext cx="11133055" cy="1325563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Предварительная обработка данных для подавления высокочастотных помех и артефактов </a:t>
            </a:r>
            <a:r>
              <a:rPr lang="ru-RU" sz="3200" dirty="0"/>
              <a:t>(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эффекты профильности (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levelling)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дискретизации</a:t>
            </a:r>
            <a:r>
              <a:rPr lang="ru-RU" sz="3200" dirty="0"/>
              <a:t>)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1287" y="1554926"/>
            <a:ext cx="7795647" cy="5166549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D4B74-0F89-4C12-872D-625A6A27E38B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59468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665" y="0"/>
            <a:ext cx="10515600" cy="869133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Последовательность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инверсии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гравимагнитных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данных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36948"/>
            <a:ext cx="10515600" cy="539453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Традиционная </a:t>
            </a:r>
            <a:r>
              <a:rPr lang="ru-RU" dirty="0"/>
              <a:t>(снизу – вверх</a:t>
            </a:r>
            <a:r>
              <a:rPr lang="ru-RU" dirty="0" smtClean="0"/>
              <a:t>):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dirty="0" smtClean="0"/>
              <a:t>предварительное </a:t>
            </a:r>
            <a:r>
              <a:rPr lang="ru-RU" dirty="0" smtClean="0"/>
              <a:t>исключение регионального </a:t>
            </a:r>
            <a:r>
              <a:rPr lang="ru-RU" dirty="0" smtClean="0"/>
              <a:t>фона;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dirty="0" smtClean="0"/>
              <a:t>задание сетки;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dirty="0" smtClean="0"/>
              <a:t>решение обратной задачи.</a:t>
            </a:r>
          </a:p>
          <a:p>
            <a:pPr marL="457200" lvl="1" indent="0">
              <a:buNone/>
            </a:pPr>
            <a:r>
              <a:rPr lang="ru-RU" i="1" dirty="0" smtClean="0"/>
              <a:t>Вероятные последствия: некорректность исключения фона; значительное влияние на результаты определения физических свойств ячеек локальных аномалий, связанных с верхними горизонтами среды.</a:t>
            </a:r>
            <a:endParaRPr lang="ru-RU" i="1" dirty="0" smtClean="0"/>
          </a:p>
          <a:p>
            <a:pPr marL="0" indent="0">
              <a:buNone/>
            </a:pPr>
            <a:r>
              <a:rPr lang="ru-RU" dirty="0" smtClean="0"/>
              <a:t>Предлагаемая (сверху – вниз):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dirty="0"/>
              <a:t>предварительное </a:t>
            </a:r>
            <a:r>
              <a:rPr lang="ru-RU" dirty="0" smtClean="0"/>
              <a:t>центрирование обращаемого поля;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dirty="0" smtClean="0"/>
              <a:t>задание сетки из двух слоев: </a:t>
            </a:r>
          </a:p>
          <a:p>
            <a:pPr marL="914400" lvl="2" indent="0">
              <a:buNone/>
            </a:pPr>
            <a:r>
              <a:rPr lang="ru-RU" dirty="0" smtClean="0"/>
              <a:t>верхний – ячейки целевого горизонта</a:t>
            </a:r>
          </a:p>
          <a:p>
            <a:pPr marL="914400" lvl="2" indent="0">
              <a:buNone/>
            </a:pPr>
            <a:r>
              <a:rPr lang="ru-RU" dirty="0" smtClean="0"/>
              <a:t>нижний – компенсирующий влияние неоднородностей нижней части разреза и  региональный фон.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dirty="0" smtClean="0"/>
              <a:t>последовательное исключение из обращаемого поля найденных эффектов целевых горизонтов, т.е. определение физических свойств верхнего, затем нижележащего и т.д. 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D4B74-0F89-4C12-872D-625A6A27E38B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43911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943" y="208371"/>
            <a:ext cx="11769633" cy="1189355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Интерпретация данных </a:t>
            </a:r>
            <a:r>
              <a:rPr lang="ru-RU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аэромагниторазведки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Тымпучиканский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лицензионный участок) 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856" y="1580288"/>
            <a:ext cx="11181806" cy="49586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3600" dirty="0" smtClean="0"/>
              <a:t>ГНПП </a:t>
            </a:r>
            <a:r>
              <a:rPr lang="ru-RU" sz="3600" dirty="0"/>
              <a:t>«</a:t>
            </a:r>
            <a:r>
              <a:rPr lang="ru-RU" sz="3600" dirty="0" err="1" smtClean="0"/>
              <a:t>Аэрогеофизика</a:t>
            </a:r>
            <a:r>
              <a:rPr lang="ru-RU" sz="3600" dirty="0" smtClean="0"/>
              <a:t>» результаты работ 2005-2008 гг.</a:t>
            </a:r>
          </a:p>
          <a:p>
            <a:pPr marL="0" indent="0">
              <a:buNone/>
            </a:pPr>
            <a:endParaRPr lang="ru-RU" dirty="0" smtClean="0"/>
          </a:p>
          <a:p>
            <a:pPr lvl="1"/>
            <a:r>
              <a:rPr lang="en-US" sz="3600" dirty="0"/>
              <a:t>A</a:t>
            </a:r>
            <a:r>
              <a:rPr lang="ru-RU" sz="3600" dirty="0" err="1" smtClean="0"/>
              <a:t>эромагнитная</a:t>
            </a:r>
            <a:r>
              <a:rPr lang="ru-RU" sz="3600" dirty="0" smtClean="0"/>
              <a:t> съемка по сети </a:t>
            </a:r>
            <a:r>
              <a:rPr lang="ru-RU" sz="3600" dirty="0"/>
              <a:t>~ 10×500 м</a:t>
            </a:r>
            <a:r>
              <a:rPr lang="ru-RU" sz="3600" dirty="0" smtClean="0"/>
              <a:t>;</a:t>
            </a:r>
          </a:p>
          <a:p>
            <a:pPr lvl="1"/>
            <a:endParaRPr lang="ru-RU" sz="900" dirty="0"/>
          </a:p>
          <a:p>
            <a:pPr lvl="1"/>
            <a:r>
              <a:rPr lang="ru-RU" sz="3600" dirty="0" err="1" smtClean="0"/>
              <a:t>Аэрогравиметрическая</a:t>
            </a:r>
            <a:r>
              <a:rPr lang="ru-RU" sz="3600" dirty="0" smtClean="0"/>
              <a:t> съемка по </a:t>
            </a:r>
            <a:r>
              <a:rPr lang="ru-RU" sz="3600" dirty="0"/>
              <a:t>сети ~ 900×500 м</a:t>
            </a:r>
            <a:r>
              <a:rPr lang="ru-RU" sz="3600" dirty="0" smtClean="0"/>
              <a:t>;</a:t>
            </a:r>
          </a:p>
          <a:p>
            <a:pPr lvl="1"/>
            <a:endParaRPr lang="ru-RU" sz="900" dirty="0" smtClean="0"/>
          </a:p>
          <a:p>
            <a:pPr lvl="1"/>
            <a:r>
              <a:rPr lang="ru-RU" sz="3600" dirty="0" err="1" smtClean="0"/>
              <a:t>Аэрогаммаспектрометрическая</a:t>
            </a:r>
            <a:r>
              <a:rPr lang="ru-RU" sz="3600" dirty="0" smtClean="0"/>
              <a:t> </a:t>
            </a:r>
            <a:r>
              <a:rPr lang="ru-RU" sz="3600" dirty="0"/>
              <a:t>съемка по сети ~ 900×500 м;</a:t>
            </a:r>
          </a:p>
          <a:p>
            <a:pPr lvl="1"/>
            <a:endParaRPr lang="ru-RU" dirty="0" smtClean="0"/>
          </a:p>
          <a:p>
            <a:pPr lvl="1"/>
            <a:endParaRPr lang="ru-RU" dirty="0" smtClean="0"/>
          </a:p>
          <a:p>
            <a:pPr marL="457200" lvl="1" indent="0">
              <a:buNone/>
            </a:pPr>
            <a:r>
              <a:rPr lang="ru-RU" sz="3600" dirty="0" smtClean="0"/>
              <a:t>Высота полета </a:t>
            </a:r>
            <a:r>
              <a:rPr lang="ru-RU" sz="3600" dirty="0"/>
              <a:t>~</a:t>
            </a:r>
            <a:r>
              <a:rPr lang="ru-RU" sz="3600" dirty="0" smtClean="0"/>
              <a:t> 300м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D4B74-0F89-4C12-872D-625A6A27E38B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30666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3772989" cy="705394"/>
          </a:xfrm>
        </p:spPr>
        <p:txBody>
          <a:bodyPr>
            <a:noAutofit/>
          </a:bodyPr>
          <a:lstStyle/>
          <a:p>
            <a:r>
              <a:rPr lang="ru-RU" sz="3200" dirty="0" smtClean="0"/>
              <a:t>Магнитное поле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51714" y="587829"/>
            <a:ext cx="5802085" cy="55891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3D</a:t>
            </a:r>
            <a:r>
              <a:rPr lang="ru-RU" sz="3200" b="1" dirty="0" smtClean="0"/>
              <a:t> </a:t>
            </a:r>
            <a:r>
              <a:rPr lang="ru-RU" sz="3200" b="1" dirty="0"/>
              <a:t>инверсия </a:t>
            </a:r>
            <a:r>
              <a:rPr lang="ru-RU" sz="3200" b="1" dirty="0" smtClean="0"/>
              <a:t>с </a:t>
            </a:r>
            <a:r>
              <a:rPr lang="ru-RU" sz="3200" b="1" dirty="0"/>
              <a:t>определением составляющих вектора суммарной </a:t>
            </a:r>
            <a:r>
              <a:rPr lang="ru-RU" sz="3200" b="1" dirty="0" smtClean="0"/>
              <a:t>намагниченности</a:t>
            </a:r>
            <a:r>
              <a:rPr lang="ru-RU" sz="3200" dirty="0" smtClean="0"/>
              <a:t>. </a:t>
            </a:r>
            <a:endParaRPr lang="en-US" sz="3200" dirty="0" smtClean="0"/>
          </a:p>
          <a:p>
            <a:pPr marL="0" indent="0">
              <a:buNone/>
            </a:pPr>
            <a:r>
              <a:rPr lang="ru-RU" sz="3200" dirty="0" smtClean="0"/>
              <a:t>Для </a:t>
            </a:r>
            <a:r>
              <a:rPr lang="ru-RU" sz="3200" dirty="0"/>
              <a:t>определения  распределения намагниченности на значительную глубину горизонтальный размер ячеек был принят 4000×4000 м, а по вертикали было проведено разбиение на три слоя: 0-2000; 2000-5000 и 5000-9500 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D4B74-0F89-4C12-872D-625A6A27E38B}" type="slidenum">
              <a:rPr lang="de-DE" smtClean="0"/>
              <a:t>34</a:t>
            </a:fld>
            <a:endParaRPr lang="de-DE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79" y="705395"/>
            <a:ext cx="4965202" cy="565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3594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447" y="-1"/>
            <a:ext cx="4556761" cy="1163229"/>
          </a:xfrm>
        </p:spPr>
        <p:txBody>
          <a:bodyPr>
            <a:noAutofit/>
          </a:bodyPr>
          <a:lstStyle/>
          <a:p>
            <a:r>
              <a:rPr lang="ru-RU" sz="2400" dirty="0" smtClean="0"/>
              <a:t>Магнитный эффект источников в диапазоне глубин </a:t>
            </a:r>
            <a:r>
              <a:rPr lang="ru-RU" sz="2400" dirty="0"/>
              <a:t>2000-9500 м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308" y="1182114"/>
            <a:ext cx="4628900" cy="5397656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D4B74-0F89-4C12-872D-625A6A27E38B}" type="slidenum">
              <a:rPr lang="de-DE" smtClean="0"/>
              <a:t>35</a:t>
            </a:fld>
            <a:endParaRPr lang="de-DE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120" y="1182114"/>
            <a:ext cx="4794004" cy="5539361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581503" y="0"/>
            <a:ext cx="4556761" cy="11632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/>
              <a:t>Магнитный эффект источников в диапазоне глубин 0-2000 м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728237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571" y="182246"/>
            <a:ext cx="3793990" cy="105872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Выделение ФМГК «трапповой» составляющей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7571" y="1351460"/>
            <a:ext cx="4360818" cy="500143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D4B74-0F89-4C12-872D-625A6A27E38B}" type="slidenum">
              <a:rPr lang="de-DE" smtClean="0"/>
              <a:t>36</a:t>
            </a:fld>
            <a:endParaRPr lang="de-DE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6368" y="1286955"/>
            <a:ext cx="4467432" cy="5130443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7077891" y="182246"/>
            <a:ext cx="3793990" cy="1058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/>
              <a:t>Робастный стандарт «трапповой» составляющей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885760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предварительной обработки </a:t>
            </a: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гравимагнитных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данных (уч. Полигон) 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9303" y="1825625"/>
            <a:ext cx="8713393" cy="4351338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D4B74-0F89-4C12-872D-625A6A27E38B}" type="slidenum">
              <a:rPr lang="de-DE" smtClean="0"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30253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735" y="136525"/>
            <a:ext cx="11815356" cy="338281"/>
          </a:xfrm>
        </p:spPr>
        <p:txBody>
          <a:bodyPr>
            <a:no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последовательной инверсии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гравимагнитных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данных (уч. Полигон)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1040" y="681182"/>
            <a:ext cx="8551160" cy="6040293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D4B74-0F89-4C12-872D-625A6A27E38B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14319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6600" dirty="0" smtClean="0"/>
          </a:p>
          <a:p>
            <a:pPr marL="0" indent="0" algn="ctr">
              <a:buNone/>
            </a:pPr>
            <a:r>
              <a:rPr lang="ru-RU" sz="6600" dirty="0" smtClean="0"/>
              <a:t>Благодарю за внимание!</a:t>
            </a:r>
            <a:endParaRPr lang="ru-RU" sz="6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D4B74-0F89-4C12-872D-625A6A27E38B}" type="slidenum">
              <a:rPr lang="de-DE" smtClean="0"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4505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dirty="0"/>
              <a:t>Реализация </a:t>
            </a:r>
            <a:r>
              <a:rPr lang="ru-RU" dirty="0" smtClean="0"/>
              <a:t> трехмерной инверсии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3000"/>
            <a:ext cx="10515600" cy="5033963"/>
          </a:xfrm>
        </p:spPr>
        <p:txBody>
          <a:bodyPr/>
          <a:lstStyle/>
          <a:p>
            <a:r>
              <a:rPr lang="ru-RU" sz="2400" dirty="0" smtClean="0"/>
              <a:t>Нахождение распределения физических свойств в трёхмерной среде по конечному числу наблюдений физического поля над дневной поверхностью.</a:t>
            </a:r>
            <a:endParaRPr lang="ru-RU" sz="2400" b="0" dirty="0" smtClean="0"/>
          </a:p>
          <a:p>
            <a:pPr marL="0" indent="0" algn="ctr">
              <a:buNone/>
            </a:pPr>
            <a:endParaRPr lang="ru-RU" b="0" dirty="0" smtClean="0"/>
          </a:p>
          <a:p>
            <a:pPr marL="0" indent="0" algn="ctr">
              <a:buNone/>
            </a:pPr>
            <a:endParaRPr lang="ru-RU" b="0" dirty="0" smtClean="0"/>
          </a:p>
          <a:p>
            <a:pPr marL="0" indent="0" algn="ctr">
              <a:buNone/>
            </a:pPr>
            <a:endParaRPr lang="ru-RU" b="0" dirty="0" smtClean="0"/>
          </a:p>
          <a:p>
            <a:pPr marL="0" indent="0" algn="ctr">
              <a:buNone/>
            </a:pPr>
            <a:endParaRPr lang="de-D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813" y="1922496"/>
            <a:ext cx="9619129" cy="49355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347881" y="4473387"/>
                <a:ext cx="122816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881" y="4473387"/>
                <a:ext cx="1228165" cy="6463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D4B74-0F89-4C12-872D-625A6A27E38B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983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5464" y="238991"/>
            <a:ext cx="10515600" cy="10972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инверсии гравитационного и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магнитного полей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основе сеточных моделей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D4B74-0F89-4C12-872D-625A6A27E38B}" type="slidenum">
              <a:rPr lang="de-DE" smtClean="0"/>
              <a:t>5</a:t>
            </a:fld>
            <a:endParaRPr lang="de-DE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4273" y="1688118"/>
            <a:ext cx="7134992" cy="475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72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472" y="0"/>
            <a:ext cx="11133055" cy="132556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Поле сеточной модели </a:t>
            </a:r>
            <a:r>
              <a:rPr lang="en-US" sz="2800" i="1" dirty="0" smtClean="0"/>
              <a:t>b=Ax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i="1" dirty="0"/>
              <a:t>А</a:t>
            </a:r>
            <a:r>
              <a:rPr lang="en-US" sz="2800" dirty="0" smtClean="0"/>
              <a:t> – </a:t>
            </a:r>
            <a:r>
              <a:rPr lang="ru-RU" sz="2800" dirty="0" smtClean="0"/>
              <a:t>матрица базисных функций; </a:t>
            </a:r>
            <a:r>
              <a:rPr lang="en-US" sz="2800" i="1" dirty="0" smtClean="0"/>
              <a:t>x</a:t>
            </a:r>
            <a:r>
              <a:rPr lang="en-US" sz="2800" dirty="0" smtClean="0"/>
              <a:t> – </a:t>
            </a:r>
            <a:r>
              <a:rPr lang="ru-RU" sz="2800" dirty="0" smtClean="0"/>
              <a:t>определяемое физическое свойство.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D4B74-0F89-4C12-872D-625A6A27E38B}" type="slidenum">
              <a:rPr lang="de-DE" smtClean="0"/>
              <a:t>6</a:t>
            </a:fld>
            <a:endParaRPr lang="de-DE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1025" y="1325563"/>
            <a:ext cx="8489950" cy="485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7329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2466" y="0"/>
            <a:ext cx="11104775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Расчет базисных функций для решения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прямой задачи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магниторазведки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6878" y="1536569"/>
            <a:ext cx="8298911" cy="5133996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D4B74-0F89-4C12-872D-625A6A27E38B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5061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dirty="0" smtClean="0"/>
              <a:t>Численная постановка задачи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43000"/>
                <a:ext cx="10515600" cy="5033963"/>
              </a:xfrm>
            </p:spPr>
            <p:txBody>
              <a:bodyPr>
                <a:normAutofit fontScale="92500"/>
              </a:bodyPr>
              <a:lstStyle/>
              <a:p>
                <a:endParaRPr lang="ru-RU" dirty="0" smtClean="0"/>
              </a:p>
              <a:p>
                <a:r>
                  <a:rPr lang="ru-RU" dirty="0" smtClean="0"/>
                  <a:t>Минимизация функции невязки методом наименьших квадратов</a:t>
                </a:r>
              </a:p>
              <a:p>
                <a:pPr marL="0" indent="0">
                  <a:buNone/>
                </a:pPr>
                <a:endParaRPr lang="ru-RU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𝐦</m:t>
                              </m:r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de-DE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0" smtClean="0">
                                          <a:latin typeface="Cambria Math" panose="02040503050406030204" pitchFamily="18" charset="0"/>
                                        </a:rPr>
                                        <m:t>𝐖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d</m:t>
                                      </m:r>
                                    </m:sub>
                                  </m:sSub>
                                  <m:r>
                                    <a:rPr lang="en-US" b="1" i="0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1" i="0" smtClean="0">
                                      <a:latin typeface="Cambria Math" panose="02040503050406030204" pitchFamily="18" charset="0"/>
                                    </a:rPr>
                                    <m:t>𝐀𝐦</m:t>
                                  </m:r>
                                  <m:r>
                                    <a:rPr lang="en-US" b="1" i="0" smtClean="0">
                                      <a:latin typeface="Cambria Math" panose="02040503050406030204" pitchFamily="18" charset="0"/>
                                    </a:rPr>
                                    <m:t> −</m:t>
                                  </m:r>
                                  <m:r>
                                    <a:rPr lang="en-US" b="1" i="0" smtClean="0">
                                      <a:latin typeface="Cambria Math" panose="02040503050406030204" pitchFamily="18" charset="0"/>
                                    </a:rPr>
                                    <m:t>𝐝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b>
                              <m: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0" smtClean="0">
                                      <a:latin typeface="Cambria Math" panose="02040503050406030204" pitchFamily="18" charset="0"/>
                                    </a:rPr>
                                    <m:t>𝐑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 i="0" smtClean="0">
                                          <a:latin typeface="Cambria Math" panose="02040503050406030204" pitchFamily="18" charset="0"/>
                                        </a:rPr>
                                        <m:t>𝐦</m:t>
                                      </m:r>
                                      <m:r>
                                        <a:rPr lang="en-US" b="1" i="0" smtClean="0">
                                          <a:latin typeface="Cambria Math" panose="02040503050406030204" pitchFamily="18" charset="0"/>
                                        </a:rPr>
                                        <m:t> −</m:t>
                                      </m:r>
                                      <m:sSub>
                                        <m:sSubPr>
                                          <m:ctrlP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0" smtClean="0">
                                              <a:latin typeface="Cambria Math" panose="02040503050406030204" pitchFamily="18" charset="0"/>
                                            </a:rPr>
                                            <m:t>𝐦</m:t>
                                          </m:r>
                                        </m:e>
                                        <m:sub>
                                          <m:r>
                                            <a:rPr lang="en-US" b="0" i="0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ru-RU" dirty="0" smtClean="0"/>
              </a:p>
              <a:p>
                <a:pPr marL="0" indent="0">
                  <a:buNone/>
                </a:pPr>
                <a:endParaRPr lang="de-DE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весовая матрица данных</m:t>
                      </m:r>
                    </m:oMath>
                  </m:oMathPara>
                </a14:m>
                <a:endParaRPr lang="ru-RU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b="1" i="0"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оператор прямой задачи</m:t>
                      </m:r>
                    </m:oMath>
                  </m:oMathPara>
                </a14:m>
                <a:endParaRPr lang="ru-RU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b="1" i="0">
                          <a:latin typeface="Cambria Math" panose="02040503050406030204" pitchFamily="18" charset="0"/>
                        </a:rPr>
                        <m:t>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вектор модельных параметров</m:t>
                      </m:r>
                    </m:oMath>
                  </m:oMathPara>
                </a14:m>
                <a:endParaRPr lang="ru-RU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b="1" i="1">
                          <a:latin typeface="Cambria Math" panose="02040503050406030204" pitchFamily="18" charset="0"/>
                        </a:rPr>
                        <m:t>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вектор наблюдений</m:t>
                      </m:r>
                    </m:oMath>
                  </m:oMathPara>
                </a14:m>
                <a:endParaRPr lang="ru-RU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параметр регуляризации</m:t>
                      </m:r>
                    </m:oMath>
                  </m:oMathPara>
                </a14:m>
                <a:endParaRPr lang="ru-RU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b="1" i="0">
                          <a:latin typeface="Cambria Math" panose="02040503050406030204" pitchFamily="18" charset="0"/>
                        </a:rPr>
                        <m:t>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оператор регуляризации</m:t>
                      </m:r>
                    </m:oMath>
                  </m:oMathPara>
                </a14:m>
                <a:endParaRPr lang="ru-RU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1" i="0">
                              <a:latin typeface="Cambria Math" panose="02040503050406030204" pitchFamily="18" charset="0"/>
                            </a:rPr>
                            <m:t>𝐦</m:t>
                          </m:r>
                        </m:e>
                        <m:sub>
                          <m:r>
                            <a:rPr lang="de-DE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априорная модель (м.б. =0)</m:t>
                      </m:r>
                    </m:oMath>
                  </m:oMathPara>
                </a14:m>
                <a:endParaRPr lang="ru-RU" b="0" dirty="0" smtClean="0"/>
              </a:p>
              <a:p>
                <a:pPr marL="0" indent="0" algn="ctr">
                  <a:buNone/>
                </a:pPr>
                <a:endParaRPr lang="ru-RU" b="0" dirty="0" smtClean="0"/>
              </a:p>
              <a:p>
                <a:pPr marL="0" indent="0" algn="ctr">
                  <a:buNone/>
                </a:pPr>
                <a:endParaRPr lang="ru-RU" b="0" dirty="0" smtClean="0"/>
              </a:p>
              <a:p>
                <a:pPr marL="0" indent="0" algn="ctr">
                  <a:buNone/>
                </a:pPr>
                <a:endParaRPr lang="ru-RU" b="0" dirty="0" smtClean="0"/>
              </a:p>
              <a:p>
                <a:pPr marL="0" indent="0" algn="ctr">
                  <a:buNone/>
                </a:pPr>
                <a:endParaRPr lang="de-DE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43000"/>
                <a:ext cx="10515600" cy="5033963"/>
              </a:xfrm>
              <a:blipFill rotWithShape="0">
                <a:blip r:embed="rId2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D4B74-0F89-4C12-872D-625A6A27E38B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749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16000"/>
                <a:ext cx="10515600" cy="5160963"/>
              </a:xfrm>
            </p:spPr>
            <p:txBody>
              <a:bodyPr>
                <a:normAutofit/>
              </a:bodyPr>
              <a:lstStyle/>
              <a:p>
                <a:r>
                  <a:rPr lang="ru-RU" sz="2400" dirty="0" smtClean="0"/>
                  <a:t>Минимизация функции невязки методом наименьших квадратов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𝐦</m:t>
                              </m:r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de-DE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0" smtClean="0">
                                          <a:latin typeface="Cambria Math" panose="02040503050406030204" pitchFamily="18" charset="0"/>
                                        </a:rPr>
                                        <m:t>𝐖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d</m:t>
                                      </m:r>
                                    </m:sub>
                                  </m:sSub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𝐀𝐦</m:t>
                                  </m:r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 −</m:t>
                                  </m:r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𝐝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b>
                              <m:r>
                                <a:rPr lang="ru-RU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𝐑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1" i="0" smtClean="0">
                                          <a:latin typeface="Cambria Math" panose="02040503050406030204" pitchFamily="18" charset="0"/>
                                        </a:rPr>
                                        <m:t>𝐦</m:t>
                                      </m:r>
                                      <m:r>
                                        <a:rPr lang="en-US" sz="2400" b="1" i="0" smtClean="0">
                                          <a:latin typeface="Cambria Math" panose="02040503050406030204" pitchFamily="18" charset="0"/>
                                        </a:rPr>
                                        <m:t> −</m:t>
                                      </m:r>
                                      <m:sSub>
                                        <m:sSubPr>
                                          <m:ctrlPr>
                                            <a:rPr lang="en-US" sz="24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1" i="0" smtClean="0">
                                              <a:latin typeface="Cambria Math" panose="02040503050406030204" pitchFamily="18" charset="0"/>
                                            </a:rPr>
                                            <m:t>𝐦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0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ru-RU" sz="240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lang="ru-RU" sz="2400" b="0" dirty="0" smtClean="0"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𝐦</m:t>
                              </m:r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de-DE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de-DE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de-DE" sz="24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400" b="1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400" b="1" i="0" smtClean="0">
                                                    <a:latin typeface="Cambria Math" panose="02040503050406030204" pitchFamily="18" charset="0"/>
                                                  </a:rPr>
                                                  <m:t>𝐖</m:t>
                                                </m:r>
                                              </m:e>
                                              <m:sub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2400" b="0" i="0" smtClean="0">
                                                    <a:latin typeface="Cambria Math" panose="02040503050406030204" pitchFamily="18" charset="0"/>
                                                  </a:rPr>
                                                  <m:t>d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2400" b="1" i="0" smtClean="0">
                                                <a:latin typeface="Cambria Math" panose="02040503050406030204" pitchFamily="18" charset="0"/>
                                              </a:rPr>
                                              <m:t>𝐀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𝛽</m:t>
                                            </m:r>
                                            <m:r>
                                              <a:rPr lang="en-US" sz="2400" b="1" i="0" smtClean="0">
                                                <a:latin typeface="Cambria Math" panose="02040503050406030204" pitchFamily="18" charset="0"/>
                                              </a:rPr>
                                              <m:t>𝐑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d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𝐦</m:t>
                                  </m:r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en-US" sz="2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sz="24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400" b="1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400" b="1" i="0" smtClean="0">
                                                    <a:latin typeface="Cambria Math" panose="02040503050406030204" pitchFamily="18" charset="0"/>
                                                  </a:rPr>
                                                  <m:t>𝐖</m:t>
                                                </m:r>
                                              </m:e>
                                              <m:sub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2400" b="0" i="0" smtClean="0">
                                                    <a:latin typeface="Cambria Math" panose="02040503050406030204" pitchFamily="18" charset="0"/>
                                                  </a:rPr>
                                                  <m:t>d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2400" b="1" i="0" smtClean="0">
                                                <a:latin typeface="Cambria Math" panose="02040503050406030204" pitchFamily="18" charset="0"/>
                                              </a:rPr>
                                              <m:t>𝐝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𝛽</m:t>
                                            </m:r>
                                            <m:r>
                                              <a:rPr lang="en-US" sz="2400" b="1" i="0" smtClean="0">
                                                <a:latin typeface="Cambria Math" panose="02040503050406030204" pitchFamily="18" charset="0"/>
                                              </a:rPr>
                                              <m:t>𝐑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2400" b="1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400" b="1" i="0" smtClean="0">
                                                    <a:latin typeface="Cambria Math" panose="02040503050406030204" pitchFamily="18" charset="0"/>
                                                  </a:rPr>
                                                  <m:t>𝐦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400" b="0" i="0" smtClean="0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ru-RU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ru-RU" sz="2400" dirty="0" smtClean="0"/>
              </a:p>
              <a:p>
                <a:pPr marL="0" indent="0" algn="ctr">
                  <a:buNone/>
                </a:pPr>
                <a:r>
                  <a:rPr lang="ru-RU" sz="2400" dirty="0" smtClean="0"/>
                  <a:t>или в виде СЛАУ</a:t>
                </a:r>
                <a:endParaRPr lang="ru-RU" sz="2400" b="0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de-DE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e-DE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𝐖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d</m:t>
                                  </m:r>
                                </m:sub>
                              </m:sSub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𝐀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𝐑</m:t>
                              </m:r>
                            </m:e>
                          </m:mr>
                        </m:m>
                      </m:e>
                    </m:d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𝐦</m:t>
                    </m:r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𝐖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d</m:t>
                                  </m:r>
                                </m:sub>
                              </m:sSub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𝐝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𝐑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𝐦</m:t>
                                  </m:r>
                                </m:e>
                                <m:sub>
                                  <m: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ru-RU" sz="2400" b="0" dirty="0" smtClean="0"/>
                  <a:t> - </a:t>
                </a:r>
                <a:r>
                  <a:rPr lang="ru-RU" sz="2400" dirty="0" smtClean="0"/>
                  <a:t>устойчивое решение итерационным</a:t>
                </a:r>
                <a:r>
                  <a:rPr lang="ru-RU" sz="2400" b="0" dirty="0" smtClean="0"/>
                  <a:t> методом  			</a:t>
                </a:r>
                <a:r>
                  <a:rPr lang="en-US" sz="2400" dirty="0" smtClean="0"/>
                  <a:t>LSQR</a:t>
                </a:r>
                <a:r>
                  <a:rPr lang="ru-RU" sz="2400" dirty="0" smtClean="0"/>
                  <a:t> </a:t>
                </a:r>
                <a:r>
                  <a:rPr lang="ru-RU" sz="2400" dirty="0"/>
                  <a:t>(</a:t>
                </a:r>
                <a:r>
                  <a:rPr lang="en-US" sz="2400" dirty="0"/>
                  <a:t>Least Squares with QR</a:t>
                </a:r>
                <a:r>
                  <a:rPr lang="ru-RU" sz="2400" dirty="0"/>
                  <a:t>-</a:t>
                </a:r>
                <a:r>
                  <a:rPr lang="en-US" sz="2400" dirty="0"/>
                  <a:t>factorization</a:t>
                </a:r>
                <a:r>
                  <a:rPr lang="ru-RU" sz="2400" dirty="0"/>
                  <a:t>) </a:t>
                </a:r>
                <a:endParaRPr lang="ru-RU" sz="2400" b="0" dirty="0" smtClean="0"/>
              </a:p>
              <a:p>
                <a:pPr marL="0" indent="0">
                  <a:buNone/>
                </a:pPr>
                <a:r>
                  <a:rPr lang="ru-RU" sz="2400" dirty="0" smtClean="0"/>
                  <a:t>в условиях бесконечной точности эквивалентно решению системы нормальных уравнений </a:t>
                </a:r>
              </a:p>
              <a:p>
                <a:pPr marL="0" indent="0">
                  <a:buNone/>
                </a:pPr>
                <a:endParaRPr lang="ru-RU" sz="240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𝐀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𝐖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𝐖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sub>
                          </m:s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𝐀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𝐑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p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𝐑</m:t>
                          </m:r>
                        </m:e>
                      </m:d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𝐦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𝐖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bSup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</m:sub>
                      </m:sSub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𝐝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𝐑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𝐦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ru-RU" sz="2400" dirty="0" smtClean="0"/>
              </a:p>
              <a:p>
                <a:pPr marL="0" indent="0" algn="ctr">
                  <a:buNone/>
                </a:pPr>
                <a:endParaRPr lang="ru-RU" b="0" dirty="0" smtClean="0"/>
              </a:p>
              <a:p>
                <a:pPr marL="0" indent="0" algn="ctr">
                  <a:buNone/>
                </a:pPr>
                <a:endParaRPr lang="ru-RU" b="0" dirty="0" smtClean="0"/>
              </a:p>
              <a:p>
                <a:pPr marL="0" indent="0" algn="ctr">
                  <a:buNone/>
                </a:pPr>
                <a:endParaRPr lang="de-DE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16000"/>
                <a:ext cx="10515600" cy="5160963"/>
              </a:xfrm>
              <a:blipFill rotWithShape="0">
                <a:blip r:embed="rId2"/>
                <a:stretch>
                  <a:fillRect l="-928" t="-16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D4B74-0F89-4C12-872D-625A6A27E38B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018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3182</TotalTime>
  <Words>1593</Words>
  <Application>Microsoft Office PowerPoint</Application>
  <PresentationFormat>Широкоэкранный</PresentationFormat>
  <Paragraphs>207</Paragraphs>
  <Slides>39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5" baseType="lpstr">
      <vt:lpstr>Arial</vt:lpstr>
      <vt:lpstr>Calibri</vt:lpstr>
      <vt:lpstr>Calibri Light</vt:lpstr>
      <vt:lpstr>Cambria Math</vt:lpstr>
      <vt:lpstr>Wingdings</vt:lpstr>
      <vt:lpstr>Office Theme</vt:lpstr>
      <vt:lpstr>ОСОБЕННОСТИ 3D ИНВЕРСИИ ГРАВИТАЦИОННЫХ И МАГНИТНЫХ ПОЛЕЙ ПРИ ОБЪЕМНОМ ГЕОКАРТИРОВАНИИ ОБШИРНЫХ ПЛОЩАДЕЙ</vt:lpstr>
      <vt:lpstr>Презентация PowerPoint</vt:lpstr>
      <vt:lpstr>Презентация PowerPoint</vt:lpstr>
      <vt:lpstr>Реализация  трехмерной инверсии</vt:lpstr>
      <vt:lpstr>3D инверсии гравитационного и магнитного полей на основе сеточных моделей</vt:lpstr>
      <vt:lpstr>Поле сеточной модели b=Ax А – матрица базисных функций; x – определяемое физическое свойство.</vt:lpstr>
      <vt:lpstr>Расчет базисных функций для решения прямой задачи магниторазведки</vt:lpstr>
      <vt:lpstr>Численная постановка задачи</vt:lpstr>
      <vt:lpstr>Презентация PowerPoint</vt:lpstr>
      <vt:lpstr>Реализованная в программе GelioSMI технология 3D инверсии</vt:lpstr>
      <vt:lpstr>Программные решения 3D инверсии</vt:lpstr>
      <vt:lpstr>Метод опорной области</vt:lpstr>
      <vt:lpstr>Метод опорной области</vt:lpstr>
      <vt:lpstr>Проблемы, возникающие при инверсии</vt:lpstr>
      <vt:lpstr>Моделирование и проблема оценки информационной содержательности инверсии</vt:lpstr>
      <vt:lpstr>Использование простых моделей </vt:lpstr>
      <vt:lpstr>Использование стохастических моделей</vt:lpstr>
      <vt:lpstr>Двухфазная модель ячеистого беспорядка</vt:lpstr>
      <vt:lpstr>Двухфазная модель ячеистого беспорядка</vt:lpstr>
      <vt:lpstr>Пример описания трехмерной модели ячеистого беспорядка</vt:lpstr>
      <vt:lpstr>Вертикальное сечение трехмерной модели </vt:lpstr>
      <vt:lpstr>Модели среды A и B в сопоставлении с сеткой аппроксимирующей модели</vt:lpstr>
      <vt:lpstr>Презентация PowerPoint</vt:lpstr>
      <vt:lpstr>Модель ячеистого беспорядка для инверсии</vt:lpstr>
      <vt:lpstr>Реализация модели в плане</vt:lpstr>
      <vt:lpstr>Регуляризация в терминах SVD – анализа</vt:lpstr>
      <vt:lpstr>Критерии, использованные для получения регуляризованных решений</vt:lpstr>
      <vt:lpstr>Презентация PowerPoint</vt:lpstr>
      <vt:lpstr>Компенсация боковых источников</vt:lpstr>
      <vt:lpstr>Компенсация боковых источников</vt:lpstr>
      <vt:lpstr>Предварительная обработка данных для подавления высокочастотных помех и артефактов (эффекты профильности (levelling), дискретизации)</vt:lpstr>
      <vt:lpstr>Последовательность инверсии гравимагнитных данных</vt:lpstr>
      <vt:lpstr>Интерпретация данных аэромагниторазведки  (Тымпучиканский лицензионный участок) </vt:lpstr>
      <vt:lpstr>Магнитное поле</vt:lpstr>
      <vt:lpstr>Магнитный эффект источников в диапазоне глубин 2000-9500 м</vt:lpstr>
      <vt:lpstr>Выделение ФМГК «трапповой» составляющей</vt:lpstr>
      <vt:lpstr>Результаты предварительной обработки гравимагнитных данных (уч. Полигон) </vt:lpstr>
      <vt:lpstr>Результаты последовательной инверсии гравимагнитных данных (уч. Полигон)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Постановка задачи</dc:title>
  <dc:creator>Alexander Grayver</dc:creator>
  <cp:lastModifiedBy>Давыденко Александр</cp:lastModifiedBy>
  <cp:revision>175</cp:revision>
  <dcterms:created xsi:type="dcterms:W3CDTF">2014-01-20T09:42:08Z</dcterms:created>
  <dcterms:modified xsi:type="dcterms:W3CDTF">2015-05-28T00:36:51Z</dcterms:modified>
</cp:coreProperties>
</file>