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43" y="7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31E68A-3159-6440-B70A-B81878964C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A07115A-EECD-ECD7-F76E-513F394352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745775-BEB8-EC31-35C0-0183456AF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FD57B-A89C-4925-923C-18E184D851F0}" type="datetimeFigureOut">
              <a:rPr lang="ru-RU" smtClean="0"/>
              <a:t>05.09.2024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F6FD486-9548-2C0F-2A7E-27D091F20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068A15-03A5-54AE-E66A-92524E8DD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CA227-644E-49C4-BDF3-6A20957F3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634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8993C9-DDD7-5E0E-6949-934489F03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1A70D77-2FB8-3F48-4BD1-0115430699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8AE0B7-5D6A-CFC5-A086-2F052FE00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FD57B-A89C-4925-923C-18E184D851F0}" type="datetimeFigureOut">
              <a:rPr lang="ru-RU" smtClean="0"/>
              <a:t>05.09.2024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A3682FE-DD7D-4EA0-8021-517B1C6D5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7C0570-48A1-83E9-A8AC-EBA3D7231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CA227-644E-49C4-BDF3-6A20957F3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575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95539A7-6B89-84D4-BCE7-CA3120431F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67C4F00-160C-9DC8-FD0F-2C5B7413B9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912B93D-9E29-3750-951C-F20507E80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FD57B-A89C-4925-923C-18E184D851F0}" type="datetimeFigureOut">
              <a:rPr lang="ru-RU" smtClean="0"/>
              <a:t>05.09.2024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C05D17-BAB9-E41A-9E53-E943168A2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A01777-BBF4-B6F9-F36E-E90D9ED85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CA227-644E-49C4-BDF3-6A20957F3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361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4D2E8D-CD00-0F23-59A8-68F3FF45C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FA3CA1-3C42-ED4B-FEAA-8F1F607A74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3290D-BFD7-3D45-D755-25B49971A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FD57B-A89C-4925-923C-18E184D851F0}" type="datetimeFigureOut">
              <a:rPr lang="ru-RU" smtClean="0"/>
              <a:t>05.09.2024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681EA38-F922-1FD1-0E39-073C30D83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125B115-443A-A70A-B233-E2637794B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CA227-644E-49C4-BDF3-6A20957F3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2495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CDC454-858A-2199-2B14-E7DFDF993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1EAF2A7-ADBF-64C3-BC92-698BB855E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588A84E-6984-43C2-09B2-7D51B59E4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FD57B-A89C-4925-923C-18E184D851F0}" type="datetimeFigureOut">
              <a:rPr lang="ru-RU" smtClean="0"/>
              <a:t>05.09.2024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3FF039B-4D52-CD9E-6E5E-E145071C8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DDC0E8-2610-D299-9DB5-9F2D266DA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CA227-644E-49C4-BDF3-6A20957F3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378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BFA213-432E-E3C4-3B1D-467626EF7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074EB3-D81E-9E0E-ACEE-DD5E92CEB4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0B3A0EE-4D1E-4518-49D7-AE6A312FD5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88660F1-6506-61F5-7991-5D1945C24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FD57B-A89C-4925-923C-18E184D851F0}" type="datetimeFigureOut">
              <a:rPr lang="ru-RU" smtClean="0"/>
              <a:t>05.09.2024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C01D5AE-4ED7-86B1-C17A-24A852648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D633DF5-C742-08EE-EBD0-9D1F29722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CA227-644E-49C4-BDF3-6A20957F3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887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C89528-4F02-3EE4-536C-20BD1D0C8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C6A6C60-3C0A-BC91-31B1-84264554C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78D02CA-FA72-D039-86D4-1CF1D8E2C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4DC8478-353E-274D-B233-268BBF04C6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B35AE09-1706-0F44-FEF4-AF847A1F5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53FBDA3-6E1E-C833-DC28-26F97C946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FD57B-A89C-4925-923C-18E184D851F0}" type="datetimeFigureOut">
              <a:rPr lang="ru-RU" smtClean="0"/>
              <a:t>05.09.2024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D53C02B-258A-8951-2515-EBF1EA2DD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A86B8938-04D6-9D6A-4A5E-9C804FF5D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CA227-644E-49C4-BDF3-6A20957F3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650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0F029E-3255-B60F-347C-A8CEFFC3F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6B56CFB-90A4-A6A1-DDAB-8CFC49FD2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FD57B-A89C-4925-923C-18E184D851F0}" type="datetimeFigureOut">
              <a:rPr lang="ru-RU" smtClean="0"/>
              <a:t>05.09.2024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7889BFD-E81B-7A43-7038-9CEFD7254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349BEF9-BB38-6C0B-9FF9-42C41BE12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CA227-644E-49C4-BDF3-6A20957F3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543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1A9C2E2-7F9A-DE2C-4EB5-6A749EC1E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FD57B-A89C-4925-923C-18E184D851F0}" type="datetimeFigureOut">
              <a:rPr lang="ru-RU" smtClean="0"/>
              <a:t>05.09.2024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9C4FA3D-2F86-8A8B-59DF-F0E9F47E8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AD5FF18-C69A-25E0-E30E-A4822D3D3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CA227-644E-49C4-BDF3-6A20957F3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152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52B62E-E966-BA98-24A1-0D4D13833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B1D939A-4123-B943-7D77-487A3BBD8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F7AECE5-A074-B2FE-B79B-57CBDA98C1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6830AF9-B6E6-E8C6-159E-BAAB1D1AE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FD57B-A89C-4925-923C-18E184D851F0}" type="datetimeFigureOut">
              <a:rPr lang="ru-RU" smtClean="0"/>
              <a:t>05.09.2024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0DEC6D6-709C-00C0-B512-2512C4B2A2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32D719F-CDD4-56FC-491F-1E018ECBF8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CA227-644E-49C4-BDF3-6A20957F3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641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B595C5-0F01-5FA4-2956-DE4530C5B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4DA64B8-F66A-D194-46E7-4920FA9E24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24E8D39-3758-EE12-7A33-2591A0E804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7D91252-75EA-42EA-2B72-E5901FFCB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FD57B-A89C-4925-923C-18E184D851F0}" type="datetimeFigureOut">
              <a:rPr lang="ru-RU" smtClean="0"/>
              <a:t>05.09.2024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D8BAFAA-5817-2ADC-0CA9-12E23C507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301A001-32AC-E34C-2882-472CEBBA8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CA227-644E-49C4-BDF3-6A20957F3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356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4EC2DE-6FEC-6C63-89F6-5D783DC68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BC2D91B-B85A-766C-928B-1D1F06A115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A5068D-F959-CF1E-B665-DDBDCDBA71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FD57B-A89C-4925-923C-18E184D851F0}" type="datetimeFigureOut">
              <a:rPr lang="ru-RU" smtClean="0"/>
              <a:t>05.09.2024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52DACB8-A498-9D75-A714-A83D35E488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3B21F9-DB82-08CE-2AEE-F49AB3CDDC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CA227-644E-49C4-BDF3-6A20957F3D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8719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6773C1-4C3E-4B54-7F7F-4298EC971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230976"/>
          </a:xfrm>
        </p:spPr>
        <p:txBody>
          <a:bodyPr>
            <a:normAutofit fontScale="90000"/>
          </a:bodyPr>
          <a:lstStyle/>
          <a:p>
            <a:r>
              <a:rPr lang="ru-RU" dirty="0"/>
              <a:t>Прогнозирование спроса на основе страховых тарифов: модели эластичности и временной изменчивости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321AC6C-2581-B8F0-1B96-5EC10BA40A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1208"/>
            <a:ext cx="9144000" cy="556591"/>
          </a:xfrm>
        </p:spPr>
        <p:txBody>
          <a:bodyPr/>
          <a:lstStyle/>
          <a:p>
            <a:pPr algn="r"/>
            <a:r>
              <a:rPr lang="ru-RU" dirty="0"/>
              <a:t>Плохотников М.А.</a:t>
            </a:r>
          </a:p>
        </p:txBody>
      </p:sp>
    </p:spTree>
    <p:extLst>
      <p:ext uri="{BB962C8B-B14F-4D97-AF65-F5344CB8AC3E}">
        <p14:creationId xmlns:p14="http://schemas.microsoft.com/office/powerpoint/2010/main" val="12327355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20232D-9CF7-0B4A-E61F-0161420049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Модель с постоянной эластичностью, изменяющаяся со временем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776B9DA-366D-011F-5643-ED65BECD649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kern="10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𝐴</m:t>
                      </m:r>
                      <m:r>
                        <a:rPr lang="en-GB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2,375</m:t>
                          </m:r>
                        </m:sup>
                      </m:sSup>
                      <m:r>
                        <a:rPr lang="en-GB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≈10,751;</m:t>
                      </m:r>
                    </m:oMath>
                  </m:oMathPara>
                </a14:m>
                <a:endParaRPr lang="ru-RU" kern="1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𝐵</m:t>
                      </m:r>
                      <m:r>
                        <a:rPr lang="en-GB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=−0,982;</m:t>
                      </m:r>
                    </m:oMath>
                  </m:oMathPara>
                </a14:m>
                <a:endParaRPr lang="ru-RU" kern="1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𝐶</m:t>
                      </m:r>
                      <m:r>
                        <a:rPr lang="en-GB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0,004</m:t>
                          </m:r>
                        </m:sup>
                      </m:sSup>
                      <m:r>
                        <a:rPr lang="en-GB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≈1,001;</m:t>
                      </m:r>
                    </m:oMath>
                  </m:oMathPara>
                </a14:m>
                <a:endParaRPr lang="ru-RU" kern="1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𝐹</m:t>
                      </m:r>
                      <m:r>
                        <a:rPr lang="en-GB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𝐹𝑐</m:t>
                          </m:r>
                        </m:num>
                        <m:den>
                          <m:r>
                            <a:rPr lang="en-GB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den>
                      </m:f>
                      <m:r>
                        <a:rPr lang="en-GB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ru-RU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0,004</m:t>
                          </m:r>
                        </m:num>
                        <m:den>
                          <m:r>
                            <a:rPr lang="en-GB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1,004</m:t>
                          </m:r>
                        </m:den>
                      </m:f>
                      <m:r>
                        <a:rPr lang="en-GB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≈0,004.</m:t>
                      </m:r>
                    </m:oMath>
                  </m:oMathPara>
                </a14:m>
                <a:endParaRPr lang="ru-RU" kern="1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ru-RU" kern="100" dirty="0">
                    <a:effectLst/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Подставляем полученные значения в модель:</a:t>
                </a:r>
                <a:endParaRPr lang="ru-RU" kern="1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𝐷</m:t>
                      </m:r>
                      <m:d>
                        <m:dPr>
                          <m:ctrlPr>
                            <a:rPr lang="ru-RU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𝑃</m:t>
                          </m:r>
                          <m:r>
                            <a:rPr lang="en-GB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GB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=1</m:t>
                      </m:r>
                      <m:r>
                        <a:rPr lang="ru-RU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0</m:t>
                      </m:r>
                      <m:r>
                        <a:rPr lang="en-GB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,751×</m:t>
                      </m:r>
                      <m:sSup>
                        <m:sSupPr>
                          <m:ctrlPr>
                            <a:rPr lang="ru-RU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n-GB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−0,982</m:t>
                          </m:r>
                        </m:sup>
                      </m:sSup>
                      <m:r>
                        <a:rPr lang="en-GB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×</m:t>
                      </m:r>
                      <m:sSup>
                        <m:sSupPr>
                          <m:ctrlPr>
                            <a:rPr lang="ru-RU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1,004</m:t>
                          </m:r>
                        </m:e>
                        <m:sup>
                          <m:r>
                            <a:rPr lang="en-GB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0,004</m:t>
                          </m:r>
                          <m:r>
                            <a:rPr lang="en-GB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GB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ru-RU" kern="1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kern="100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ru-RU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i="1" kern="1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=0,9991.</m:t>
                      </m:r>
                    </m:oMath>
                  </m:oMathPara>
                </a14:m>
                <a:endParaRPr lang="ru-RU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776B9DA-366D-011F-5643-ED65BECD649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4497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7BEB60B-4E18-756B-4CF1-4CCE3D34D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Совмещение моделей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569EDE-5219-0D3D-333C-755D9B6947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5051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87D9CE-6EA8-4582-58E9-8A593B138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Совмещение моделей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81113AA-022B-EA61-FD66-F493C630F68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217" y="1346662"/>
            <a:ext cx="10479500" cy="51462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178479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EF3767-E56A-1492-8309-2412B42F3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115" y="106708"/>
            <a:ext cx="10515600" cy="1325563"/>
          </a:xfrm>
        </p:spPr>
        <p:txBody>
          <a:bodyPr/>
          <a:lstStyle/>
          <a:p>
            <a:r>
              <a:rPr lang="ru-RU" dirty="0"/>
              <a:t>Исходные данные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2AF5A2E3-433B-B3E2-C658-23C3A34B5D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8855912"/>
              </p:ext>
            </p:extLst>
          </p:nvPr>
        </p:nvGraphicFramePr>
        <p:xfrm>
          <a:off x="1845424" y="1283183"/>
          <a:ext cx="8478981" cy="527088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412718">
                  <a:extLst>
                    <a:ext uri="{9D8B030D-6E8A-4147-A177-3AD203B41FA5}">
                      <a16:colId xmlns:a16="http://schemas.microsoft.com/office/drawing/2014/main" val="1887342468"/>
                    </a:ext>
                  </a:extLst>
                </a:gridCol>
                <a:gridCol w="2596544">
                  <a:extLst>
                    <a:ext uri="{9D8B030D-6E8A-4147-A177-3AD203B41FA5}">
                      <a16:colId xmlns:a16="http://schemas.microsoft.com/office/drawing/2014/main" val="370209710"/>
                    </a:ext>
                  </a:extLst>
                </a:gridCol>
                <a:gridCol w="3469719">
                  <a:extLst>
                    <a:ext uri="{9D8B030D-6E8A-4147-A177-3AD203B41FA5}">
                      <a16:colId xmlns:a16="http://schemas.microsoft.com/office/drawing/2014/main" val="4195334585"/>
                    </a:ext>
                  </a:extLst>
                </a:gridCol>
              </a:tblGrid>
              <a:tr h="10055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kern="100" dirty="0">
                          <a:effectLst/>
                        </a:rPr>
                        <a:t>Год</a:t>
                      </a:r>
                      <a:endParaRPr lang="ru-RU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kern="100" dirty="0">
                          <a:effectLst/>
                        </a:rPr>
                        <a:t>Количество договоров, млн шт.</a:t>
                      </a:r>
                      <a:endParaRPr lang="ru-RU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kern="100" dirty="0">
                          <a:effectLst/>
                        </a:rPr>
                        <a:t>Усредненный </a:t>
                      </a:r>
                      <a:br>
                        <a:rPr lang="ru-RU" sz="2400" kern="100" dirty="0">
                          <a:effectLst/>
                        </a:rPr>
                      </a:br>
                      <a:r>
                        <a:rPr lang="ru-RU" sz="2400" kern="100" dirty="0">
                          <a:effectLst/>
                        </a:rPr>
                        <a:t>тариф</a:t>
                      </a:r>
                      <a:endParaRPr lang="ru-RU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681004"/>
                  </a:ext>
                </a:extLst>
              </a:tr>
              <a:tr h="3322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kern="100">
                          <a:effectLst/>
                        </a:rPr>
                        <a:t>2012</a:t>
                      </a:r>
                      <a:endParaRPr lang="ru-RU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kern="100">
                          <a:effectLst/>
                        </a:rPr>
                        <a:t>11,537</a:t>
                      </a:r>
                      <a:endParaRPr lang="ru-RU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kern="100">
                          <a:effectLst/>
                        </a:rPr>
                        <a:t>1,787 850%</a:t>
                      </a:r>
                      <a:endParaRPr lang="ru-RU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251280476"/>
                  </a:ext>
                </a:extLst>
              </a:tr>
              <a:tr h="3322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kern="100">
                          <a:effectLst/>
                        </a:rPr>
                        <a:t>2013</a:t>
                      </a:r>
                      <a:endParaRPr lang="ru-RU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kern="100">
                          <a:effectLst/>
                        </a:rPr>
                        <a:t>12,018</a:t>
                      </a:r>
                      <a:endParaRPr lang="ru-RU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kern="100">
                          <a:effectLst/>
                        </a:rPr>
                        <a:t>1,366 130%</a:t>
                      </a:r>
                      <a:endParaRPr lang="ru-RU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246662769"/>
                  </a:ext>
                </a:extLst>
              </a:tr>
              <a:tr h="3322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kern="100">
                          <a:effectLst/>
                        </a:rPr>
                        <a:t>2014</a:t>
                      </a:r>
                      <a:endParaRPr lang="ru-RU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kern="100">
                          <a:effectLst/>
                        </a:rPr>
                        <a:t>12,723</a:t>
                      </a:r>
                      <a:endParaRPr lang="ru-RU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kern="100">
                          <a:effectLst/>
                        </a:rPr>
                        <a:t>1,672 100%</a:t>
                      </a:r>
                      <a:endParaRPr lang="ru-RU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488286124"/>
                  </a:ext>
                </a:extLst>
              </a:tr>
              <a:tr h="3322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kern="100">
                          <a:effectLst/>
                        </a:rPr>
                        <a:t>2015</a:t>
                      </a:r>
                      <a:endParaRPr lang="ru-RU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kern="100">
                          <a:effectLst/>
                        </a:rPr>
                        <a:t>13,212</a:t>
                      </a:r>
                      <a:endParaRPr lang="ru-RU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kern="100">
                          <a:effectLst/>
                        </a:rPr>
                        <a:t>1,221 900%</a:t>
                      </a:r>
                      <a:endParaRPr lang="ru-RU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691428640"/>
                  </a:ext>
                </a:extLst>
              </a:tr>
              <a:tr h="3322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kern="100">
                          <a:effectLst/>
                        </a:rPr>
                        <a:t>2016</a:t>
                      </a:r>
                      <a:endParaRPr lang="ru-RU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kern="100">
                          <a:effectLst/>
                        </a:rPr>
                        <a:t>17,872</a:t>
                      </a:r>
                      <a:endParaRPr lang="ru-RU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kern="100">
                          <a:effectLst/>
                        </a:rPr>
                        <a:t>1,107 930%</a:t>
                      </a:r>
                      <a:endParaRPr lang="ru-RU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867230807"/>
                  </a:ext>
                </a:extLst>
              </a:tr>
              <a:tr h="3322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kern="100">
                          <a:effectLst/>
                        </a:rPr>
                        <a:t>2017</a:t>
                      </a:r>
                      <a:endParaRPr lang="ru-RU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kern="100">
                          <a:effectLst/>
                        </a:rPr>
                        <a:t>24,085</a:t>
                      </a:r>
                      <a:endParaRPr lang="ru-RU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kern="100">
                          <a:effectLst/>
                        </a:rPr>
                        <a:t>1,136 290%</a:t>
                      </a:r>
                      <a:endParaRPr lang="ru-RU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700761020"/>
                  </a:ext>
                </a:extLst>
              </a:tr>
              <a:tr h="3322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kern="100">
                          <a:effectLst/>
                        </a:rPr>
                        <a:t>2018</a:t>
                      </a:r>
                      <a:endParaRPr lang="ru-RU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kern="100">
                          <a:effectLst/>
                        </a:rPr>
                        <a:t>25,309</a:t>
                      </a:r>
                      <a:endParaRPr lang="ru-RU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kern="100">
                          <a:effectLst/>
                        </a:rPr>
                        <a:t>0,594 000%</a:t>
                      </a:r>
                      <a:endParaRPr lang="ru-RU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05476312"/>
                  </a:ext>
                </a:extLst>
              </a:tr>
              <a:tr h="3322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kern="100">
                          <a:effectLst/>
                        </a:rPr>
                        <a:t>2019</a:t>
                      </a:r>
                      <a:endParaRPr lang="ru-RU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kern="100">
                          <a:effectLst/>
                        </a:rPr>
                        <a:t>36,607</a:t>
                      </a:r>
                      <a:endParaRPr lang="ru-RU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kern="100">
                          <a:effectLst/>
                        </a:rPr>
                        <a:t>1,013 640%</a:t>
                      </a:r>
                      <a:endParaRPr lang="ru-RU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81935118"/>
                  </a:ext>
                </a:extLst>
              </a:tr>
              <a:tr h="3322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kern="100">
                          <a:effectLst/>
                        </a:rPr>
                        <a:t>2020</a:t>
                      </a:r>
                      <a:endParaRPr lang="ru-RU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kern="100">
                          <a:effectLst/>
                        </a:rPr>
                        <a:t>41,654</a:t>
                      </a:r>
                      <a:endParaRPr lang="ru-RU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kern="100">
                          <a:effectLst/>
                        </a:rPr>
                        <a:t>0,609 750%</a:t>
                      </a:r>
                      <a:endParaRPr lang="ru-RU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96696092"/>
                  </a:ext>
                </a:extLst>
              </a:tr>
              <a:tr h="3322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kern="100">
                          <a:effectLst/>
                        </a:rPr>
                        <a:t>2021</a:t>
                      </a:r>
                      <a:endParaRPr lang="ru-RU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kern="100">
                          <a:effectLst/>
                        </a:rPr>
                        <a:t>49,524</a:t>
                      </a:r>
                      <a:endParaRPr lang="ru-RU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kern="100">
                          <a:effectLst/>
                        </a:rPr>
                        <a:t>0,529 690%</a:t>
                      </a:r>
                      <a:endParaRPr lang="ru-RU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821033425"/>
                  </a:ext>
                </a:extLst>
              </a:tr>
              <a:tr h="3322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kern="100">
                          <a:effectLst/>
                        </a:rPr>
                        <a:t>2022</a:t>
                      </a:r>
                      <a:endParaRPr lang="ru-RU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kern="100">
                          <a:effectLst/>
                        </a:rPr>
                        <a:t>52,884</a:t>
                      </a:r>
                      <a:endParaRPr lang="ru-RU" sz="20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kern="100" dirty="0">
                          <a:effectLst/>
                        </a:rPr>
                        <a:t>0,495 520%</a:t>
                      </a:r>
                      <a:endParaRPr lang="ru-RU" sz="20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768688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7209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A7BD27-78C1-C3B4-7FAF-72C676E60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Линейная модель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E495FAD-4B1F-C776-26D8-95E04551791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kern="10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𝐷</m:t>
                      </m:r>
                      <m:d>
                        <m:dPr>
                          <m:ctrlPr>
                            <a:rPr lang="ru-RU" sz="3200" i="1" kern="100">
                              <a:effectLst/>
                              <a:latin typeface="+mj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3200" i="1" kern="100">
                              <a:effectLst/>
                              <a:latin typeface="+mj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𝑃</m:t>
                          </m:r>
                        </m:e>
                      </m:d>
                      <m:r>
                        <a:rPr lang="en-US" sz="3200" i="1" kern="1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3200" i="1" kern="1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𝐴</m:t>
                      </m:r>
                      <m:r>
                        <a:rPr lang="en-US" sz="3200" i="1" kern="1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3200" i="1" kern="1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𝐵𝑃</m:t>
                      </m:r>
                      <m:r>
                        <a:rPr lang="en-US" sz="3200" i="1" kern="1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</m:t>
                      </m:r>
                    </m:oMath>
                  </m:oMathPara>
                </a14:m>
                <a:endParaRPr lang="ru-RU" sz="3200" kern="1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ru-RU" sz="3200" kern="100" dirty="0">
                    <a:effectLst/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где </a:t>
                </a:r>
                <a14:m>
                  <m:oMath xmlns:m="http://schemas.openxmlformats.org/officeDocument/2006/math">
                    <m:r>
                      <a:rPr lang="ru-RU" sz="3200" i="1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𝐷</m:t>
                    </m:r>
                    <m:d>
                      <m:dPr>
                        <m:ctrlPr>
                          <a:rPr lang="ru-RU" sz="3200" i="1" kern="100">
                            <a:effectLst/>
                            <a:latin typeface="+mj-lt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3200" i="1" kern="100">
                            <a:effectLst/>
                            <a:latin typeface="+mj-lt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</m:d>
                  </m:oMath>
                </a14:m>
                <a:r>
                  <a:rPr lang="ru-RU" sz="3200" kern="100" dirty="0">
                    <a:effectLst/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количество договоров;</a:t>
                </a:r>
                <a:endParaRPr lang="ru-RU" sz="3200" kern="1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 xmlns:m="http://schemas.openxmlformats.org/officeDocument/2006/math">
                    <m:r>
                      <a:rPr lang="en-US" sz="3200" i="1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</m:oMath>
                </a14:m>
                <a:r>
                  <a:rPr lang="ru-RU" sz="3200" kern="100" dirty="0">
                    <a:effectLst/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усредненный тариф;</a:t>
                </a:r>
                <a:endParaRPr lang="ru-RU" sz="3200" kern="1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 xmlns:m="http://schemas.openxmlformats.org/officeDocument/2006/math">
                    <m:r>
                      <a:rPr lang="en-US" sz="3200" i="1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ru-RU" sz="3200" kern="100" dirty="0">
                    <a:effectLst/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r>
                      <a:rPr lang="en-US" sz="3200" i="1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𝐵</m:t>
                    </m:r>
                  </m:oMath>
                </a14:m>
                <a:r>
                  <a:rPr lang="ru-RU" sz="3200" kern="100" dirty="0">
                    <a:effectLst/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параметры модели, которые необходимо найти.</a:t>
                </a:r>
                <a:endParaRPr lang="ru-RU" sz="3200" kern="1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E495FAD-4B1F-C776-26D8-95E04551791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5766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B75467-F100-BB93-92E7-1AE53100E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Линейная модель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F22DF63-10FA-7F66-8D07-40F92705C75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4"/>
                <a:ext cx="10515600" cy="4891059"/>
              </a:xfrm>
            </p:spPr>
            <p:txBody>
              <a:bodyPr>
                <a:noAutofit/>
              </a:bodyPr>
              <a:lstStyle/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ru-RU" sz="2400" kern="1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Для нахождения </a:t>
                </a:r>
                <a14:m>
                  <m:oMath xmlns:m="http://schemas.openxmlformats.org/officeDocument/2006/math">
                    <m:r>
                      <a:rPr lang="en-US" sz="2400" i="1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ru-RU" sz="2400" kern="100" dirty="0">
                    <a:effectLst/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r>
                      <a:rPr lang="en-US" sz="2400" i="1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𝐵</m:t>
                    </m:r>
                  </m:oMath>
                </a14:m>
                <a:r>
                  <a:rPr lang="ru-RU" sz="2400" kern="100" dirty="0">
                    <a:effectLst/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воспользуемся методом наименьших квадратов:</a:t>
                </a:r>
                <a:endParaRPr lang="ru-RU" sz="2400" kern="1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sz="2400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sz="2400" i="1" kern="100">
                                  <a:effectLst/>
                                  <a:latin typeface="+mj-lt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eqArrPr>
                            <m:e>
                              <m:nary>
                                <m:naryPr>
                                  <m:chr m:val="∑"/>
                                  <m:limLoc m:val="undOvr"/>
                                  <m:ctrlPr>
                                    <a:rPr lang="ru-RU" sz="2400" i="1" kern="100">
                                      <a:effectLst/>
                                      <a:latin typeface="+mj-lt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sz="2400" i="1" kern="100">
                                      <a:effectLst/>
                                      <a:latin typeface="+mj-lt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  <m:r>
                                    <a:rPr lang="en-US" sz="2400" i="1" kern="100">
                                      <a:effectLst/>
                                      <a:latin typeface="+mj-lt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sz="2400" i="1" kern="100">
                                      <a:effectLst/>
                                      <a:latin typeface="+mj-lt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ru-RU" sz="2400" i="1" kern="100">
                                          <a:effectLst/>
                                          <a:latin typeface="+mj-lt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 kern="100">
                                          <a:effectLst/>
                                          <a:latin typeface="+mj-lt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𝐷</m:t>
                                      </m:r>
                                    </m:e>
                                    <m:sub>
                                      <m:r>
                                        <a:rPr lang="en-US" sz="2400" i="1" kern="100">
                                          <a:effectLst/>
                                          <a:latin typeface="+mj-lt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2400" i="1" kern="100">
                                      <a:effectLst/>
                                      <a:latin typeface="+mj-lt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=</m:t>
                                  </m:r>
                                  <m:r>
                                    <a:rPr lang="en-US" sz="2400" i="1" kern="100">
                                      <a:effectLst/>
                                      <a:latin typeface="+mj-lt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𝑛𝐴</m:t>
                                  </m:r>
                                  <m:r>
                                    <a:rPr lang="en-US" sz="2400" i="1" kern="100">
                                      <a:effectLst/>
                                      <a:latin typeface="+mj-lt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  <m:r>
                                    <a:rPr lang="en-US" sz="2400" i="1" kern="100">
                                      <a:effectLst/>
                                      <a:latin typeface="+mj-lt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𝐵</m:t>
                                  </m:r>
                                  <m:nary>
                                    <m:naryPr>
                                      <m:chr m:val="∑"/>
                                      <m:limLoc m:val="undOvr"/>
                                      <m:ctrlPr>
                                        <a:rPr lang="ru-RU" sz="2400" i="1" kern="100">
                                          <a:effectLst/>
                                          <a:latin typeface="+mj-lt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en-US" sz="2400" i="1" kern="100">
                                          <a:effectLst/>
                                          <a:latin typeface="+mj-lt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n-US" sz="2400" i="1" kern="100">
                                          <a:effectLst/>
                                          <a:latin typeface="+mj-lt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r>
                                        <a:rPr lang="en-US" sz="2400" i="1" kern="100">
                                          <a:effectLst/>
                                          <a:latin typeface="+mj-lt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𝑛</m:t>
                                      </m:r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ru-RU" sz="2400" i="1" kern="100">
                                              <a:effectLst/>
                                              <a:latin typeface="+mj-lt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400" i="1" kern="100">
                                              <a:effectLst/>
                                              <a:latin typeface="+mj-lt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𝑃</m:t>
                                          </m:r>
                                        </m:e>
                                        <m:sub>
                                          <m:r>
                                            <a:rPr lang="en-US" sz="2400" i="1" kern="100">
                                              <a:effectLst/>
                                              <a:latin typeface="+mj-lt"/>
                                              <a:ea typeface="Times New Roman" panose="02020603050405020304" pitchFamily="18" charset="0"/>
                                              <a:cs typeface="Times New Roman" panose="020206030504050203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nary>
                                </m:e>
                              </m:nary>
                            </m:e>
                            <m:e>
                              <m:nary>
                                <m:naryPr>
                                  <m:chr m:val="∑"/>
                                  <m:limLoc m:val="undOvr"/>
                                  <m:ctrlPr>
                                    <a:rPr lang="ru-RU" sz="2400" i="1" kern="100">
                                      <a:effectLst/>
                                      <a:latin typeface="+mj-lt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sz="2400" i="1" kern="100">
                                      <a:effectLst/>
                                      <a:latin typeface="+mj-lt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  <m:r>
                                    <a:rPr lang="en-US" sz="2400" i="1" kern="100">
                                      <a:effectLst/>
                                      <a:latin typeface="+mj-lt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sz="2400" i="1" kern="100">
                                      <a:effectLst/>
                                      <a:latin typeface="+mj-lt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ru-RU" sz="2400" i="1" kern="100">
                                          <a:effectLst/>
                                          <a:latin typeface="+mj-lt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 kern="100">
                                          <a:effectLst/>
                                          <a:latin typeface="+mj-lt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𝐷</m:t>
                                      </m:r>
                                    </m:e>
                                    <m:sub>
                                      <m:r>
                                        <a:rPr lang="en-US" sz="2400" i="1" kern="100">
                                          <a:effectLst/>
                                          <a:latin typeface="+mj-lt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sSub>
                                    <m:sSubPr>
                                      <m:ctrlPr>
                                        <a:rPr lang="ru-RU" sz="2400" i="1" kern="100">
                                          <a:effectLst/>
                                          <a:latin typeface="+mj-lt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 kern="100">
                                          <a:effectLst/>
                                          <a:latin typeface="+mj-lt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sz="2400" i="1" kern="100">
                                          <a:effectLst/>
                                          <a:latin typeface="+mj-lt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nary>
                              <m:r>
                                <a:rPr lang="en-US" sz="2400" i="1" kern="100">
                                  <a:effectLst/>
                                  <a:latin typeface="+mj-lt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en-US" sz="2400" i="1" kern="100">
                                  <a:effectLst/>
                                  <a:latin typeface="+mj-lt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  <m:nary>
                                <m:naryPr>
                                  <m:chr m:val="∑"/>
                                  <m:limLoc m:val="undOvr"/>
                                  <m:ctrlPr>
                                    <a:rPr lang="ru-RU" sz="2400" i="1" kern="100">
                                      <a:effectLst/>
                                      <a:latin typeface="+mj-lt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sz="2400" i="1" kern="100">
                                      <a:effectLst/>
                                      <a:latin typeface="+mj-lt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  <m:r>
                                    <a:rPr lang="en-US" sz="2400" i="1" kern="100">
                                      <a:effectLst/>
                                      <a:latin typeface="+mj-lt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sz="2400" i="1" kern="100">
                                      <a:effectLst/>
                                      <a:latin typeface="+mj-lt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b>
                                    <m:sSubPr>
                                      <m:ctrlPr>
                                        <a:rPr lang="ru-RU" sz="2400" i="1" kern="100">
                                          <a:effectLst/>
                                          <a:latin typeface="+mj-lt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400" i="1" kern="100">
                                          <a:effectLst/>
                                          <a:latin typeface="+mj-lt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sz="2400" i="1" kern="100">
                                          <a:effectLst/>
                                          <a:latin typeface="+mj-lt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nary>
                              <m:r>
                                <a:rPr lang="en-US" sz="2400" i="1" kern="100">
                                  <a:effectLst/>
                                  <a:latin typeface="+mj-lt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US" sz="2400" i="1" kern="100">
                                  <a:effectLst/>
                                  <a:latin typeface="+mj-lt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𝐵</m:t>
                              </m:r>
                              <m:nary>
                                <m:naryPr>
                                  <m:chr m:val="∑"/>
                                  <m:limLoc m:val="undOvr"/>
                                  <m:ctrlPr>
                                    <a:rPr lang="ru-RU" sz="2400" i="1" kern="100">
                                      <a:effectLst/>
                                      <a:latin typeface="+mj-lt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sz="2400" i="1" kern="100">
                                      <a:effectLst/>
                                      <a:latin typeface="+mj-lt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𝑖</m:t>
                                  </m:r>
                                  <m:r>
                                    <a:rPr lang="en-US" sz="2400" i="1" kern="100">
                                      <a:effectLst/>
                                      <a:latin typeface="+mj-lt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en-US" sz="2400" i="1" kern="100">
                                      <a:effectLst/>
                                      <a:latin typeface="+mj-lt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sSubSup>
                                    <m:sSubSupPr>
                                      <m:ctrlPr>
                                        <a:rPr lang="ru-RU" sz="2400" i="1" kern="100">
                                          <a:effectLst/>
                                          <a:latin typeface="+mj-lt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sz="2400" i="1" kern="100">
                                          <a:effectLst/>
                                          <a:latin typeface="+mj-lt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sz="2400" i="1" kern="100">
                                          <a:effectLst/>
                                          <a:latin typeface="+mj-lt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𝑖</m:t>
                                      </m:r>
                                    </m:sub>
                                    <m:sup>
                                      <m:r>
                                        <a:rPr lang="en-US" sz="2400" i="1" kern="100">
                                          <a:effectLst/>
                                          <a:latin typeface="+mj-lt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2</m:t>
                                      </m:r>
                                    </m:sup>
                                  </m:sSubSup>
                                </m:e>
                              </m:nary>
                            </m:e>
                          </m:eqArr>
                        </m:e>
                      </m:d>
                      <m:r>
                        <a:rPr lang="en-US" sz="2400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</m:t>
                      </m:r>
                    </m:oMath>
                  </m:oMathPara>
                </a14:m>
                <a:endParaRPr lang="ru-RU" sz="2400" kern="1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ru-RU" sz="2400" kern="100" dirty="0">
                    <a:effectLst/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где </a:t>
                </a:r>
                <a14:m>
                  <m:oMath xmlns:m="http://schemas.openxmlformats.org/officeDocument/2006/math">
                    <m:r>
                      <a:rPr lang="en-US" sz="2400" i="1" kern="1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r>
                  <a:rPr lang="ru-RU" sz="2400" kern="100" dirty="0">
                    <a:effectLst/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количество наблюдений;</a:t>
                </a:r>
                <a:endParaRPr lang="ru-RU" sz="2400" kern="1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kern="100">
                            <a:effectLst/>
                            <a:latin typeface="+mj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 kern="100">
                            <a:effectLst/>
                            <a:latin typeface="+mj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𝐷</m:t>
                        </m:r>
                      </m:e>
                      <m:sub>
                        <m:r>
                          <a:rPr lang="en-US" sz="2400" i="1" kern="100">
                            <a:effectLst/>
                            <a:latin typeface="+mj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ru-RU" sz="2400" kern="100" dirty="0">
                    <a:effectLst/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фактическое значение спроса;</a:t>
                </a:r>
                <a:endParaRPr lang="ru-RU" sz="2400" kern="1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kern="100">
                            <a:effectLst/>
                            <a:latin typeface="+mj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 kern="100">
                            <a:effectLst/>
                            <a:latin typeface="+mj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2400" i="1" kern="100">
                            <a:effectLst/>
                            <a:latin typeface="+mj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ru-RU" sz="2400" kern="100" dirty="0">
                    <a:effectLst/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значение усредненного тарифа.</a:t>
                </a:r>
                <a:endParaRPr lang="ru-RU" sz="2400" kern="1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ru-RU" sz="2400" dirty="0"/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2F22DF63-10FA-7F66-8D07-40F92705C75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4"/>
                <a:ext cx="10515600" cy="4891059"/>
              </a:xfrm>
              <a:blipFill>
                <a:blip r:embed="rId2"/>
                <a:stretch>
                  <a:fillRect t="-8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3934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C4700D-2E31-4B14-EA55-8D8B6379A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Линейная модель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65930C3D-5CDD-01FC-674D-EA67511CBF2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ru-RU" sz="3200" kern="100" dirty="0">
                    <a:effectLst/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Решив систему, получим:</a:t>
                </a:r>
                <a:endParaRPr lang="ru-RU" sz="3200" kern="1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𝐴</m:t>
                      </m:r>
                      <m:r>
                        <a:rPr lang="en-US" sz="3200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=57,90838802;</m:t>
                      </m:r>
                    </m:oMath>
                  </m:oMathPara>
                </a14:m>
                <a:endParaRPr lang="ru-RU" sz="3200" kern="1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𝐵</m:t>
                      </m:r>
                      <m:r>
                        <a:rPr lang="en-US" sz="3200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=−29,42638987.</m:t>
                      </m:r>
                    </m:oMath>
                  </m:oMathPara>
                </a14:m>
                <a:endParaRPr lang="ru-RU" sz="3200" kern="1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ru-RU" sz="3200" kern="100" dirty="0">
                    <a:effectLst/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Таким образом, наша модель приобретает вид:</a:t>
                </a:r>
                <a:endParaRPr lang="ru-RU" sz="3200" kern="1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kern="1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𝐷</m:t>
                      </m:r>
                      <m:d>
                        <m:dPr>
                          <m:ctrlPr>
                            <a:rPr lang="ru-RU" sz="3200" i="1" kern="100">
                              <a:effectLst/>
                              <a:latin typeface="+mj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3200" i="1" kern="100">
                              <a:effectLst/>
                              <a:latin typeface="+mj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𝑃</m:t>
                          </m:r>
                        </m:e>
                      </m:d>
                      <m:r>
                        <a:rPr lang="en-US" sz="3200" i="1" kern="1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3200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57,90838802−29,42638987</m:t>
                      </m:r>
                      <m:r>
                        <a:rPr lang="en-US" sz="3200" i="1" kern="1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𝑃</m:t>
                      </m:r>
                      <m:r>
                        <a:rPr lang="en-US" sz="3200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ru-RU" sz="3200" kern="1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3200" i="1" kern="100" smtClean="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32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ru-RU" sz="3200" i="1" kern="100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sz="3200" i="1" kern="10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=0,7293.</m:t>
                      </m:r>
                    </m:oMath>
                  </m:oMathPara>
                </a14:m>
                <a:endParaRPr lang="ru-RU" sz="3200" kern="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endParaRPr lang="ru-RU" sz="3200" kern="1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65930C3D-5CDD-01FC-674D-EA67511CBF2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5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99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C9F5A1-237A-D01C-AF32-6A5C6FE5A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Модель спроса с постоянной эластичностью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A8E10BA-A979-5FA7-7B8D-64A2DCFDB6D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 i="1" kern="10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𝐷</m:t>
                      </m:r>
                      <m:d>
                        <m:dPr>
                          <m:ctrlPr>
                            <a:rPr lang="ru-RU" sz="3200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sz="3200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𝑃</m:t>
                          </m:r>
                        </m:e>
                      </m:d>
                      <m:r>
                        <a:rPr lang="en-US" sz="3200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3200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𝐴</m:t>
                      </m:r>
                      <m:r>
                        <a:rPr lang="en-US" sz="3200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×</m:t>
                      </m:r>
                      <m:sSup>
                        <m:sSupPr>
                          <m:ctrlPr>
                            <a:rPr lang="ru-RU" sz="3200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sz="3200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n-US" sz="3200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p>
                      </m:sSup>
                      <m:r>
                        <a:rPr lang="en-US" sz="3200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</m:t>
                      </m:r>
                    </m:oMath>
                  </m:oMathPara>
                </a14:m>
                <a:endParaRPr lang="ru-RU" sz="3200" kern="1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ru-RU" sz="3200" kern="100" dirty="0">
                    <a:effectLst/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где </a:t>
                </a:r>
                <a14:m>
                  <m:oMath xmlns:m="http://schemas.openxmlformats.org/officeDocument/2006/math">
                    <m:r>
                      <a:rPr lang="ru-RU" sz="3200" i="1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𝐷</m:t>
                    </m:r>
                    <m:d>
                      <m:dPr>
                        <m:ctrlPr>
                          <a:rPr lang="ru-RU" sz="3200" i="1" kern="100">
                            <a:effectLst/>
                            <a:latin typeface="+mj-lt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3200" i="1" kern="100">
                            <a:effectLst/>
                            <a:latin typeface="+mj-lt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</m:d>
                  </m:oMath>
                </a14:m>
                <a:r>
                  <a:rPr lang="ru-RU" sz="3200" kern="100" dirty="0">
                    <a:effectLst/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количество договоров;</a:t>
                </a:r>
                <a:endParaRPr lang="ru-RU" sz="3200" kern="1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 xmlns:m="http://schemas.openxmlformats.org/officeDocument/2006/math">
                    <m:r>
                      <a:rPr lang="en-US" sz="3200" i="1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</m:oMath>
                </a14:m>
                <a:r>
                  <a:rPr lang="ru-RU" sz="3200" kern="100" dirty="0">
                    <a:effectLst/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усредненный тариф;</a:t>
                </a:r>
                <a:endParaRPr lang="ru-RU" sz="3200" kern="1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 xmlns:m="http://schemas.openxmlformats.org/officeDocument/2006/math">
                    <m:r>
                      <a:rPr lang="en-US" sz="3200" i="1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</m:oMath>
                </a14:m>
                <a:r>
                  <a:rPr lang="ru-RU" sz="3200" kern="100" dirty="0">
                    <a:effectLst/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r>
                      <a:rPr lang="en-US" sz="3200" i="1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𝐵</m:t>
                    </m:r>
                  </m:oMath>
                </a14:m>
                <a:r>
                  <a:rPr lang="ru-RU" sz="3200" kern="100" dirty="0">
                    <a:effectLst/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параметры модели, которые необходимо найти.</a:t>
                </a:r>
                <a:endParaRPr lang="ru-RU" sz="3200" kern="1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A8E10BA-A979-5FA7-7B8D-64A2DCFDB6D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895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5FAA02-B00E-8A4C-1CCB-DF208F0D2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Модель спроса с постоянной эластичностью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6DCC643B-ED84-4F76-3272-FB9EA376A4A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791306"/>
              </a:xfrm>
            </p:spPr>
            <p:txBody>
              <a:bodyPr>
                <a:normAutofit lnSpcReduction="10000"/>
              </a:bodyPr>
              <a:lstStyle/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ru-RU" kern="1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Применим логарифмическое преобразование к исходной модели:</a:t>
                </a: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ru-RU" i="1" kern="100">
                              <a:effectLst/>
                              <a:latin typeface="+mj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ru-RU" kern="100">
                              <a:effectLst/>
                              <a:latin typeface="+mj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ru-RU" i="1" kern="100">
                              <a:effectLst/>
                              <a:latin typeface="+mj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𝐷</m:t>
                          </m:r>
                          <m:r>
                            <a:rPr lang="en-US" i="1" kern="100">
                              <a:effectLst/>
                              <a:latin typeface="+mj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i="1" kern="100">
                              <a:effectLst/>
                              <a:latin typeface="+mj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𝑃</m:t>
                          </m:r>
                          <m:r>
                            <a:rPr lang="en-US" i="1" kern="100">
                              <a:effectLst/>
                              <a:latin typeface="+mj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)</m:t>
                          </m:r>
                        </m:e>
                      </m:func>
                      <m:r>
                        <a:rPr lang="ru-RU" i="1" kern="1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unc>
                        <m:funcPr>
                          <m:ctrlPr>
                            <a:rPr lang="ru-RU" i="1" kern="100">
                              <a:effectLst/>
                              <a:latin typeface="+mj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kern="100">
                              <a:effectLst/>
                              <a:latin typeface="+mj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US" i="1" kern="100">
                              <a:effectLst/>
                              <a:latin typeface="+mj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𝐴</m:t>
                          </m:r>
                        </m:e>
                      </m:func>
                      <m:r>
                        <a:rPr lang="en-US" i="1" kern="1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i="1" kern="1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𝐵</m:t>
                      </m:r>
                      <m:func>
                        <m:funcPr>
                          <m:ctrlPr>
                            <a:rPr lang="ru-RU" i="1" kern="100">
                              <a:effectLst/>
                              <a:latin typeface="+mj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kern="100">
                              <a:effectLst/>
                              <a:latin typeface="+mj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US" i="1" kern="100">
                              <a:effectLst/>
                              <a:latin typeface="+mj-lt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𝑃</m:t>
                          </m:r>
                        </m:e>
                      </m:func>
                      <m:r>
                        <a:rPr lang="en-US" i="1" kern="10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ru-RU" kern="1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ru-RU" kern="100" dirty="0">
                    <a:effectLst/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Введем обозначения:</a:t>
                </a:r>
                <a:endParaRPr lang="ru-RU" kern="1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𝑦</m:t>
                      </m:r>
                      <m:r>
                        <a:rPr lang="en-US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unc>
                        <m:funcPr>
                          <m:ctrlPr>
                            <a:rPr lang="ru-RU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US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𝑄</m:t>
                          </m:r>
                          <m:r>
                            <a:rPr lang="en-US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</m:e>
                      </m:func>
                    </m:oMath>
                  </m:oMathPara>
                </a14:m>
                <a:endParaRPr lang="ru-RU" kern="1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en-US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unc>
                        <m:funcPr>
                          <m:ctrlPr>
                            <a:rPr lang="ru-RU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US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𝑃</m:t>
                          </m:r>
                        </m:e>
                      </m:func>
                      <m:r>
                        <a:rPr lang="en-US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</m:t>
                      </m:r>
                    </m:oMath>
                  </m:oMathPara>
                </a14:m>
                <a:endParaRPr lang="ru-RU" kern="1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ctr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 xmlns:m="http://schemas.openxmlformats.org/officeDocument/2006/math">
                    <m:r>
                      <a:rPr lang="en-US" i="1" kern="1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ru-RU" i="1" kern="1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func>
                      <m:funcPr>
                        <m:ctrlPr>
                          <a:rPr lang="ru-RU" i="1" kern="100">
                            <a:effectLst/>
                            <a:latin typeface="+mj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kern="100">
                            <a:effectLst/>
                            <a:latin typeface="+mj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ln</m:t>
                        </m:r>
                      </m:fName>
                      <m:e>
                        <m:r>
                          <a:rPr lang="en-US" i="1" kern="100">
                            <a:effectLst/>
                            <a:latin typeface="+mj-lt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</m:func>
                  </m:oMath>
                </a14:m>
                <a:r>
                  <a:rPr lang="ru-RU" kern="100" dirty="0">
                    <a:effectLst/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ru-RU" kern="1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ru-RU" kern="100" dirty="0">
                    <a:effectLst/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Таким образом, модель принимает вид:</a:t>
                </a:r>
                <a:endParaRPr lang="ru-RU" kern="1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𝑌</m:t>
                      </m:r>
                      <m:r>
                        <a:rPr lang="en-US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US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𝐵𝑥</m:t>
                      </m:r>
                      <m:r>
                        <a:rPr lang="en-US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ru-RU" kern="1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6DCC643B-ED84-4F76-3272-FB9EA376A4A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791306"/>
              </a:xfrm>
              <a:blipFill>
                <a:blip r:embed="rId2"/>
                <a:stretch>
                  <a:fillRect t="-1399" r="-2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6664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D6056B-FD6E-F082-6521-612312D97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Модель спроса с постоянной эластичностью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ECAC1A93-7B4B-E73E-00CB-C463AF280E7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ru-RU" kern="100" dirty="0">
                    <a:effectLst/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Рассчитаем параметры регрессии:</a:t>
                </a:r>
                <a:endParaRPr lang="ru-RU" kern="1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𝐵</m:t>
                      </m:r>
                      <m:r>
                        <a:rPr lang="en-US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≈−0,67;</m:t>
                      </m:r>
                    </m:oMath>
                  </m:oMathPara>
                </a14:m>
                <a:endParaRPr lang="ru-RU" kern="1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US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≈3,237;</m:t>
                      </m:r>
                    </m:oMath>
                  </m:oMathPara>
                </a14:m>
                <a:endParaRPr lang="ru-RU" kern="1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𝐴</m:t>
                      </m:r>
                      <m:r>
                        <a:rPr lang="en-US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ru-RU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3,237</m:t>
                          </m:r>
                        </m:sup>
                      </m:sSup>
                      <m:r>
                        <a:rPr lang="en-US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≈25,48.</m:t>
                      </m:r>
                    </m:oMath>
                  </m:oMathPara>
                </a14:m>
                <a:endParaRPr lang="ru-RU" kern="1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ru-RU" kern="100" dirty="0">
                    <a:effectLst/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Таким образом, наша модель приобретает следующий вид:</a:t>
                </a:r>
                <a:endParaRPr lang="ru-RU" kern="1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𝐷</m:t>
                      </m:r>
                      <m:d>
                        <m:dPr>
                          <m:ctrlPr>
                            <a:rPr lang="ru-RU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𝑃</m:t>
                          </m:r>
                        </m:e>
                      </m:d>
                      <m:r>
                        <a:rPr lang="en-US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=25,48×</m:t>
                      </m:r>
                      <m:sSup>
                        <m:sSupPr>
                          <m:ctrlPr>
                            <a:rPr lang="ru-RU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n-US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−0,67</m:t>
                          </m:r>
                        </m:sup>
                      </m:sSup>
                      <m:r>
                        <a:rPr lang="en-US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m:oMathPara>
                </a14:m>
                <a:endParaRPr lang="ru-RU" kern="1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e>
                        <m:sup>
                          <m:r>
                            <a:rPr lang="ru-RU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  <m:r>
                        <a:rPr lang="ru-RU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=0,7391.</m:t>
                      </m:r>
                    </m:oMath>
                  </m:oMathPara>
                </a14:m>
                <a:endParaRPr lang="ru-RU" kern="1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RU" sz="3200" dirty="0"/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ECAC1A93-7B4B-E73E-00CB-C463AF280E7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1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7699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263BF2-1539-83DC-ECF2-62A62B60B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Модель с постоянной эластичностью, изменяющаяся со временем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4CEE9193-7DDC-B826-5A48-19718723FFB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kern="100" smtClean="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𝐷</m:t>
                      </m:r>
                      <m:d>
                        <m:dPr>
                          <m:ctrlPr>
                            <a:rPr lang="ru-RU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GB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𝑃</m:t>
                          </m:r>
                          <m:r>
                            <a:rPr lang="en-GB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,</m:t>
                          </m:r>
                          <m:r>
                            <a:rPr lang="en-GB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en-GB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GB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𝐴</m:t>
                      </m:r>
                      <m:r>
                        <a:rPr lang="en-GB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×</m:t>
                      </m:r>
                      <m:sSup>
                        <m:sSupPr>
                          <m:ctrlPr>
                            <a:rPr lang="ru-RU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n-GB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𝐵</m:t>
                          </m:r>
                        </m:sup>
                      </m:sSup>
                      <m:r>
                        <a:rPr lang="en-GB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×</m:t>
                      </m:r>
                      <m:sSup>
                        <m:sSupPr>
                          <m:ctrlPr>
                            <a:rPr lang="ru-RU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GB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𝐶</m:t>
                          </m:r>
                        </m:e>
                        <m:sup>
                          <m:r>
                            <a:rPr lang="en-GB" i="1" kern="100">
                              <a:effectLst/>
                              <a:latin typeface="+mj-lt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𝐹𝑡</m:t>
                          </m:r>
                        </m:sup>
                      </m:sSup>
                      <m:r>
                        <a:rPr lang="en-GB" i="1" kern="100">
                          <a:effectLst/>
                          <a:latin typeface="+mj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</m:t>
                      </m:r>
                    </m:oMath>
                  </m:oMathPara>
                </a14:m>
                <a:endParaRPr lang="ru-RU" kern="1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:r>
                  <a:rPr lang="ru-RU" kern="100" dirty="0">
                    <a:effectLst/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где </a:t>
                </a:r>
                <a14:m>
                  <m:oMath xmlns:m="http://schemas.openxmlformats.org/officeDocument/2006/math">
                    <m:r>
                      <a:rPr lang="ru-RU" i="1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𝐷</m:t>
                    </m:r>
                    <m:d>
                      <m:dPr>
                        <m:ctrlPr>
                          <a:rPr lang="ru-RU" i="1" kern="100">
                            <a:effectLst/>
                            <a:latin typeface="+mj-lt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i="1" kern="100">
                            <a:effectLst/>
                            <a:latin typeface="+mj-lt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𝑃</m:t>
                        </m:r>
                      </m:e>
                    </m:d>
                  </m:oMath>
                </a14:m>
                <a:r>
                  <a:rPr lang="ru-RU" kern="100" dirty="0">
                    <a:effectLst/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количество договоров;</a:t>
                </a:r>
                <a:endParaRPr lang="ru-RU" kern="1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 xmlns:m="http://schemas.openxmlformats.org/officeDocument/2006/math">
                    <m:r>
                      <a:rPr lang="en-US" i="1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𝑃</m:t>
                    </m:r>
                  </m:oMath>
                </a14:m>
                <a:r>
                  <a:rPr lang="ru-RU" kern="100" dirty="0">
                    <a:effectLst/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усредненный тариф;</a:t>
                </a:r>
                <a:endParaRPr lang="ru-RU" kern="1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 xmlns:m="http://schemas.openxmlformats.org/officeDocument/2006/math">
                    <m:r>
                      <a:rPr lang="en-US" i="1" kern="1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</m:oMath>
                </a14:m>
                <a:r>
                  <a:rPr lang="ru-RU" kern="100" dirty="0">
                    <a:effectLst/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временной период;</a:t>
                </a:r>
                <a:endParaRPr lang="ru-RU" kern="1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 xmlns:m="http://schemas.openxmlformats.org/officeDocument/2006/math">
                    <m:r>
                      <a:rPr lang="en-US" i="1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ru-RU" i="1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US" i="1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𝐵</m:t>
                    </m:r>
                    <m:r>
                      <a:rPr lang="ru-RU" i="1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US" i="1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𝐶</m:t>
                    </m:r>
                  </m:oMath>
                </a14:m>
                <a:r>
                  <a:rPr lang="ru-RU" kern="100" dirty="0">
                    <a:effectLst/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r>
                      <a:rPr lang="en-US" i="1" kern="100"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𝐹</m:t>
                    </m:r>
                  </m:oMath>
                </a14:m>
                <a:r>
                  <a:rPr lang="ru-RU" kern="100" dirty="0">
                    <a:effectLst/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параметры модели, которые необходимо найти.</a:t>
                </a:r>
                <a:endParaRPr lang="ru-RU" kern="1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4CEE9193-7DDC-B826-5A48-19718723FFB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7851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415</Words>
  <Application>Microsoft Office PowerPoint</Application>
  <PresentationFormat>Широкоэкранный</PresentationFormat>
  <Paragraphs>95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Тема Office</vt:lpstr>
      <vt:lpstr>Прогнозирование спроса на основе страховых тарифов: модели эластичности и временной изменчивости</vt:lpstr>
      <vt:lpstr>Исходные данные</vt:lpstr>
      <vt:lpstr>Линейная модель</vt:lpstr>
      <vt:lpstr>Линейная модель</vt:lpstr>
      <vt:lpstr>Линейная модель</vt:lpstr>
      <vt:lpstr>Модель спроса с постоянной эластичностью</vt:lpstr>
      <vt:lpstr>Модель спроса с постоянной эластичностью</vt:lpstr>
      <vt:lpstr>Модель спроса с постоянной эластичностью</vt:lpstr>
      <vt:lpstr>Модель с постоянной эластичностью, изменяющаяся со временем</vt:lpstr>
      <vt:lpstr>Модель с постоянной эластичностью, изменяющаяся со временем</vt:lpstr>
      <vt:lpstr>Совмещение моделей</vt:lpstr>
      <vt:lpstr>Совмещение моделей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Михаил Плохотников</dc:creator>
  <cp:lastModifiedBy>Михаил Плохотников</cp:lastModifiedBy>
  <cp:revision>1</cp:revision>
  <dcterms:created xsi:type="dcterms:W3CDTF">2024-09-05T01:25:33Z</dcterms:created>
  <dcterms:modified xsi:type="dcterms:W3CDTF">2024-09-05T01:43:17Z</dcterms:modified>
</cp:coreProperties>
</file>