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57" r:id="rId5"/>
    <p:sldId id="261" r:id="rId6"/>
    <p:sldId id="263" r:id="rId7"/>
    <p:sldId id="264" r:id="rId8"/>
    <p:sldId id="258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89B0E-9291-4C82-AA75-128AACF88704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72449-2AB1-4737-A78C-0B775F816C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72449-2AB1-4737-A78C-0B775F816C2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72449-2AB1-4737-A78C-0B775F816C2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72449-2AB1-4737-A78C-0B775F816C2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72449-2AB1-4737-A78C-0B775F816C2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72449-2AB1-4737-A78C-0B775F816C2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72449-2AB1-4737-A78C-0B775F816C2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285860"/>
            <a:ext cx="8501122" cy="1470025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 КЛАССИФИКАЦИИ ОБРАЗОВАНИЙ НА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УЛЬТРАЗВУКОВЫХ ИЗОБРАЖЕНИЯХ С ПОМОЩЬЮ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СТАТИСТИЧЕСКИХ ХАРАКТЕРИСТИК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786058"/>
            <a:ext cx="7715304" cy="3500462"/>
          </a:xfrm>
        </p:spPr>
        <p:txBody>
          <a:bodyPr>
            <a:normAutofit/>
          </a:bodyPr>
          <a:lstStyle/>
          <a:p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Егошин И.А.</a:t>
            </a:r>
            <a:r>
              <a:rPr lang="en-US" sz="16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Пасынков Д.В.</a:t>
            </a:r>
            <a:r>
              <a:rPr lang="en-US" sz="16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Колчев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А.А.</a:t>
            </a:r>
            <a:r>
              <a:rPr lang="ru-RU" sz="16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ФГБОУ ВО "Марийский государственный университет ", Йошкар-Ола, Россия</a:t>
            </a:r>
            <a:r>
              <a:rPr lang="en-US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ФГАОУ ВО "Казанский (Приволжский) федеральный университет ", Казань, Россия</a:t>
            </a:r>
          </a:p>
          <a:p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E-mail: jungl91@mail.ru</a:t>
            </a: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результаты получены Д.В. Пасынковым и И.А. Егошиным при поддержке гранта Российского научного фонда № 24-21-00031, https://rscf.ru/project/24-21-00031/.</a:t>
            </a:r>
          </a:p>
          <a:p>
            <a:endParaRPr lang="en-US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0149"/>
            <a:ext cx="9144000" cy="1041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ВВЕДЕНИЕ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928670"/>
            <a:ext cx="85725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Кисты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полости, заполненные жидкостью. </a:t>
            </a:r>
          </a:p>
          <a:p>
            <a:pPr algn="just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Типичные простые кисты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легко распознаются. </a:t>
            </a:r>
          </a:p>
          <a:p>
            <a:pPr algn="just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Типичные кисты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около 5% всех ультразвуковых исследований молочной железы.</a:t>
            </a:r>
          </a:p>
          <a:p>
            <a:pPr algn="just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Уровень злокачественности таких образований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23-31%. </a:t>
            </a:r>
          </a:p>
          <a:p>
            <a:pPr algn="just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Эффективность работы человека по обнаружению любых образований на изображениях и их классификации весьма непостоянна и зависит от многих факторов.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разработать ПО для классификации кистозных и солидных образований на ультразвуковых изображениях молочной железы.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Киста типичная_c.bmp"/>
          <p:cNvPicPr/>
          <p:nvPr/>
        </p:nvPicPr>
        <p:blipFill>
          <a:blip r:embed="rId3"/>
          <a:stretch>
            <a:fillRect/>
          </a:stretch>
        </p:blipFill>
        <p:spPr>
          <a:xfrm>
            <a:off x="928662" y="4929198"/>
            <a:ext cx="2079620" cy="1440000"/>
          </a:xfrm>
          <a:prstGeom prst="rect">
            <a:avLst/>
          </a:prstGeom>
        </p:spPr>
      </p:pic>
      <p:pic>
        <p:nvPicPr>
          <p:cNvPr id="6" name="Рисунок 5" descr="Киста атипичная_c.bmp"/>
          <p:cNvPicPr/>
          <p:nvPr/>
        </p:nvPicPr>
        <p:blipFill>
          <a:blip r:embed="rId4"/>
          <a:stretch>
            <a:fillRect/>
          </a:stretch>
        </p:blipFill>
        <p:spPr>
          <a:xfrm>
            <a:off x="3762600" y="4929198"/>
            <a:ext cx="1880970" cy="144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9456" y="635795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Типичная киста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86182" y="635795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Атипичная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43434.png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143636" y="4917958"/>
            <a:ext cx="1882800" cy="144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72264" y="635795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Солидное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0149"/>
            <a:ext cx="9144000" cy="1041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4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МАТЕРИАЛЫ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1000108"/>
            <a:ext cx="8001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Исходные данные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270 ультразвуковых изображений с 256-градациями серого цвета.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Доброкачественная и злокачественная очаговая патология.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 диагнозы верифицированы цито- и/или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гистологически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Ультразвуковые системы: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Medison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SA8000SE,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Siemens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X150,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Esaote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MyLab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C.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pic ne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3578413"/>
            <a:ext cx="5643602" cy="2779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0149"/>
            <a:ext cx="9144000" cy="1041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4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МЕТОД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902973"/>
            <a:ext cx="90011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 в ДВА этапа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Сегментация образования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фильтр Гаусса - удаление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спекл-шума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Сигмоидный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фильтр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яркость пикселя, </a:t>
            </a:r>
          </a:p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линейную регрессия:</a:t>
            </a:r>
          </a:p>
          <a:p>
            <a:pPr marL="457200" indent="-4572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-16,8047098 + 1,3594196 *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Контурирование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formul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479" y="3357562"/>
            <a:ext cx="1990447" cy="714380"/>
          </a:xfrm>
          <a:prstGeom prst="rect">
            <a:avLst/>
          </a:prstGeom>
        </p:spPr>
      </p:pic>
      <p:pic>
        <p:nvPicPr>
          <p:cNvPr id="12" name="Рисунок 11" descr="1A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4405543" y="2214554"/>
            <a:ext cx="2071702" cy="1440000"/>
          </a:xfrm>
          <a:prstGeom prst="rect">
            <a:avLst/>
          </a:prstGeom>
        </p:spPr>
      </p:pic>
      <p:pic>
        <p:nvPicPr>
          <p:cNvPr id="13" name="Рисунок 12" descr="1C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6634321" y="2214554"/>
            <a:ext cx="1929130" cy="1440000"/>
          </a:xfrm>
          <a:prstGeom prst="rect">
            <a:avLst/>
          </a:prstGeom>
        </p:spPr>
      </p:pic>
      <p:pic>
        <p:nvPicPr>
          <p:cNvPr id="14" name="Рисунок 13" descr="2.bmp"/>
          <p:cNvPicPr/>
          <p:nvPr/>
        </p:nvPicPr>
        <p:blipFill>
          <a:blip r:embed="rId6"/>
          <a:stretch>
            <a:fillRect/>
          </a:stretch>
        </p:blipFill>
        <p:spPr>
          <a:xfrm>
            <a:off x="4395042" y="3643314"/>
            <a:ext cx="2082202" cy="1440000"/>
          </a:xfrm>
          <a:prstGeom prst="rect">
            <a:avLst/>
          </a:prstGeom>
        </p:spPr>
      </p:pic>
      <p:pic>
        <p:nvPicPr>
          <p:cNvPr id="15" name="Рисунок 14" descr="1.bmp"/>
          <p:cNvPicPr/>
          <p:nvPr/>
        </p:nvPicPr>
        <p:blipFill>
          <a:blip r:embed="rId7"/>
          <a:stretch>
            <a:fillRect/>
          </a:stretch>
        </p:blipFill>
        <p:spPr>
          <a:xfrm>
            <a:off x="6657093" y="3643314"/>
            <a:ext cx="1891853" cy="1440000"/>
          </a:xfrm>
          <a:prstGeom prst="rect">
            <a:avLst/>
          </a:prstGeom>
        </p:spPr>
      </p:pic>
      <p:pic>
        <p:nvPicPr>
          <p:cNvPr id="16" name="Рисунок 15" descr="Киста типичная_cont.bmp"/>
          <p:cNvPicPr/>
          <p:nvPr/>
        </p:nvPicPr>
        <p:blipFill>
          <a:blip r:embed="rId8"/>
          <a:stretch>
            <a:fillRect/>
          </a:stretch>
        </p:blipFill>
        <p:spPr>
          <a:xfrm>
            <a:off x="4405542" y="5203710"/>
            <a:ext cx="2079620" cy="1440000"/>
          </a:xfrm>
          <a:prstGeom prst="rect">
            <a:avLst/>
          </a:prstGeom>
        </p:spPr>
      </p:pic>
      <p:pic>
        <p:nvPicPr>
          <p:cNvPr id="7" name="Рисунок 6" descr="Киста типичная_c.bmp"/>
          <p:cNvPicPr/>
          <p:nvPr/>
        </p:nvPicPr>
        <p:blipFill>
          <a:blip r:embed="rId9"/>
          <a:stretch>
            <a:fillRect/>
          </a:stretch>
        </p:blipFill>
        <p:spPr>
          <a:xfrm>
            <a:off x="4405542" y="857232"/>
            <a:ext cx="2079620" cy="1440000"/>
          </a:xfrm>
          <a:prstGeom prst="rect">
            <a:avLst/>
          </a:prstGeom>
        </p:spPr>
      </p:pic>
      <p:pic>
        <p:nvPicPr>
          <p:cNvPr id="11" name="Рисунок 10" descr="Киста атипичная_c.bmp"/>
          <p:cNvPicPr/>
          <p:nvPr/>
        </p:nvPicPr>
        <p:blipFill>
          <a:blip r:embed="rId10"/>
          <a:stretch>
            <a:fillRect/>
          </a:stretch>
        </p:blipFill>
        <p:spPr>
          <a:xfrm>
            <a:off x="6667976" y="857232"/>
            <a:ext cx="1880970" cy="1440000"/>
          </a:xfrm>
          <a:prstGeom prst="rect">
            <a:avLst/>
          </a:prstGeom>
        </p:spPr>
      </p:pic>
      <p:pic>
        <p:nvPicPr>
          <p:cNvPr id="17" name="Рисунок 16" descr="Киста атипичная_cont.bmp"/>
          <p:cNvPicPr/>
          <p:nvPr/>
        </p:nvPicPr>
        <p:blipFill>
          <a:blip r:embed="rId11"/>
          <a:stretch>
            <a:fillRect/>
          </a:stretch>
        </p:blipFill>
        <p:spPr>
          <a:xfrm>
            <a:off x="6691558" y="5203710"/>
            <a:ext cx="1880970" cy="14400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572528" y="128586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72528" y="264318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3966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43966" y="57150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0149"/>
            <a:ext cx="9144000" cy="1041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4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МЕТОД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722258"/>
            <a:ext cx="407196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Классификация образования по статистическим характеристикам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верхнего полукруга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пикселей, лежащих на линиях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Протестировано более 70 характеристик – выбрано только 10: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коэффициенты линейной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квадратической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регрессии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среднее значение энтропии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средняя скорость роста интенсивности пикселей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относительная гладкость яркости пикселей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др.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 использован обучающий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набор данных.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4" descr="Untitled-1 гры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4357694"/>
            <a:ext cx="5214974" cy="2357454"/>
          </a:xfrm>
          <a:prstGeom prst="rect">
            <a:avLst/>
          </a:prstGeom>
        </p:spPr>
      </p:pic>
      <p:pic>
        <p:nvPicPr>
          <p:cNvPr id="12" name="Рисунок 11" descr="Киста типичная_c_ray.bmp"/>
          <p:cNvPicPr/>
          <p:nvPr/>
        </p:nvPicPr>
        <p:blipFill>
          <a:blip r:embed="rId4"/>
          <a:stretch>
            <a:fillRect/>
          </a:stretch>
        </p:blipFill>
        <p:spPr>
          <a:xfrm>
            <a:off x="4286248" y="857232"/>
            <a:ext cx="2079620" cy="1666800"/>
          </a:xfrm>
          <a:prstGeom prst="rect">
            <a:avLst/>
          </a:prstGeom>
        </p:spPr>
      </p:pic>
      <p:pic>
        <p:nvPicPr>
          <p:cNvPr id="13" name="Рисунок 12" descr="Киста атипичная_c_ray.bmp"/>
          <p:cNvPicPr/>
          <p:nvPr/>
        </p:nvPicPr>
        <p:blipFill>
          <a:blip r:embed="rId5"/>
          <a:stretch>
            <a:fillRect/>
          </a:stretch>
        </p:blipFill>
        <p:spPr>
          <a:xfrm>
            <a:off x="6500826" y="857232"/>
            <a:ext cx="1893385" cy="1666800"/>
          </a:xfrm>
          <a:prstGeom prst="rect">
            <a:avLst/>
          </a:prstGeom>
        </p:spPr>
      </p:pic>
      <p:pic>
        <p:nvPicPr>
          <p:cNvPr id="14" name="Рисунок 13" descr="1line.png"/>
          <p:cNvPicPr/>
          <p:nvPr/>
        </p:nvPicPr>
        <p:blipFill>
          <a:blip r:embed="rId6"/>
          <a:stretch>
            <a:fillRect/>
          </a:stretch>
        </p:blipFill>
        <p:spPr>
          <a:xfrm>
            <a:off x="4305311" y="2571744"/>
            <a:ext cx="1838325" cy="1666875"/>
          </a:xfrm>
          <a:prstGeom prst="rect">
            <a:avLst/>
          </a:prstGeom>
        </p:spPr>
      </p:pic>
      <p:pic>
        <p:nvPicPr>
          <p:cNvPr id="15" name="Рисунок 14" descr="3line.png"/>
          <p:cNvPicPr/>
          <p:nvPr/>
        </p:nvPicPr>
        <p:blipFill>
          <a:blip r:embed="rId7"/>
          <a:stretch>
            <a:fillRect/>
          </a:stretch>
        </p:blipFill>
        <p:spPr>
          <a:xfrm>
            <a:off x="6577039" y="2571744"/>
            <a:ext cx="1781175" cy="16658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501090" y="13572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01090" y="314324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0149"/>
            <a:ext cx="9144000" cy="1041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ХАРАКТЕРИСТИКИ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722258"/>
            <a:ext cx="88583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верхней полусфере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Среднее значение яркости пикселей: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Относительная гладкость: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(так же для модулей градиента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яркости).</a:t>
            </a:r>
          </a:p>
          <a:p>
            <a:pPr marL="457200" indent="-457200" algn="just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пикселей лежащих на прямых линиях: </a:t>
            </a: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Среднее значение коэффициента линейной регрессии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квадратическое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отклонение коэффициента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квадратической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регрессии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114800" lvl="8" indent="-457200" algn="just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	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Среднее значение энтропии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рассчитанное по значения квадрата модуля разности наборов значений яркости пикселей и их линий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квадратической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регрессии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средняя скорость роста интенсивности пикселей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квантили различного порядка.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1142984"/>
            <a:ext cx="1085850" cy="62865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1837" y="1800218"/>
            <a:ext cx="1228725" cy="62865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976827"/>
            <a:ext cx="1628775" cy="523875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33988" y="5143512"/>
            <a:ext cx="1295400" cy="238125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5691207"/>
            <a:ext cx="1809750" cy="5238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715008" y="213097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Собеля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0149"/>
            <a:ext cx="9144000" cy="1041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4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КЛАССИФИКАТОР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1142984"/>
            <a:ext cx="885831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18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Классификатор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опорных векторов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support vector machine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indent="1800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18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Оптимальная разделяющая гиперплоскость характеристик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,...,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– признаковое описание объекта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вектор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,...,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и скалярный порог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являются параметрами решающей функции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Уравнение              описывает гиперплоскость, разделяющую классы образований.</a:t>
            </a: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2643174" y="2857496"/>
          <a:ext cx="4357718" cy="689430"/>
        </p:xfrm>
        <a:graphic>
          <a:graphicData uri="http://schemas.openxmlformats.org/presentationml/2006/ole">
            <p:oleObj spid="_x0000_s28673" name="Формула" r:id="rId4" imgW="3175000" imgH="495300" progId="Equation.3">
              <p:embed/>
            </p:oleObj>
          </a:graphicData>
        </a:graphic>
      </p:graphicFrame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6948510" y="4214818"/>
          <a:ext cx="838200" cy="257175"/>
        </p:xfrm>
        <a:graphic>
          <a:graphicData uri="http://schemas.openxmlformats.org/presentationml/2006/ole">
            <p:oleObj spid="_x0000_s28676" name="Формула" r:id="rId5" imgW="837836" imgH="25389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30149"/>
            <a:ext cx="7772400" cy="1041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58" y="1472556"/>
          <a:ext cx="8429683" cy="3170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7827"/>
                <a:gridCol w="2644606"/>
                <a:gridCol w="2727250"/>
              </a:tblGrid>
              <a:tr h="445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Тип образования (всего)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Наш метод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обнаружено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Врач-специалист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обнаружено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%)</a:t>
                      </a:r>
                    </a:p>
                  </a:txBody>
                  <a:tcPr anchor="ctr"/>
                </a:tc>
              </a:tr>
              <a:tr h="562192">
                <a:tc>
                  <a:txBody>
                    <a:bodyPr/>
                    <a:lstStyle/>
                    <a:p>
                      <a:pPr algn="l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Типичные кисты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изображений)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 107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(100 %)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 107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(100 %) 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2192">
                <a:tc>
                  <a:txBody>
                    <a:bodyPr/>
                    <a:lstStyle/>
                    <a:p>
                      <a:pPr algn="l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Солидные образования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(110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изображений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 110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(97,3 %)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96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 110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(87,3 %)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18690">
                <a:tc>
                  <a:txBody>
                    <a:bodyPr/>
                    <a:lstStyle/>
                    <a:p>
                      <a:pPr algn="l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Атипичные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кисты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изображения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 53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(94,3 %) 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 53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(60,4 %) 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0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(270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изображений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264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 270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(98 %)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235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 270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(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87 %)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30149"/>
            <a:ext cx="7772400" cy="1041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472" y="4487299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1632884"/>
            <a:ext cx="77867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Автоматический подход превосходит визуальную оценку, проводимую обученным специалистом. Разница особенно велика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атипичных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кист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гипоэхогенных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солидных образований с четкими границами. Эти данные могут иметь клиническое значение.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512</Words>
  <PresentationFormat>Экран (4:3)</PresentationFormat>
  <Paragraphs>144</Paragraphs>
  <Slides>9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МЕТОД КЛАССИФИКАЦИИ ОБРАЗОВАНИЙ НА УЛЬТРАЗВУКОВЫХ ИЗОБРАЖЕНИЯХ С ПОМОЩЬЮ СТАТИСТИЧЕСКИХ ХАРАКТЕРИСТИК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45</cp:revision>
  <dcterms:created xsi:type="dcterms:W3CDTF">2018-06-13T15:13:00Z</dcterms:created>
  <dcterms:modified xsi:type="dcterms:W3CDTF">2024-09-26T05:36:43Z</dcterms:modified>
</cp:coreProperties>
</file>