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8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71491"/>
            <a:ext cx="16303598" cy="349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-609946" y="3415059"/>
            <a:ext cx="18986500" cy="7609890"/>
            <a:chOff x="0" y="0"/>
            <a:chExt cx="25315333" cy="10146520"/>
          </a:xfrm>
        </p:grpSpPr>
        <p:sp>
          <p:nvSpPr>
            <p:cNvPr name="AutoShape 4" id="4"/>
            <p:cNvSpPr/>
            <p:nvPr/>
          </p:nvSpPr>
          <p:spPr>
            <a:xfrm rot="0">
              <a:off x="0" y="7741987"/>
              <a:ext cx="25315333" cy="2404533"/>
            </a:xfrm>
            <a:prstGeom prst="rect">
              <a:avLst/>
            </a:prstGeom>
            <a:solidFill>
              <a:srgbClr val="008037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761067" y="7857915"/>
              <a:ext cx="21433331" cy="10863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F8F7F0"/>
                  </a:solidFill>
                  <a:latin typeface="Open Sans"/>
                </a:rPr>
                <a:t>Над презентацией работали: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8F7F0"/>
                  </a:solidFill>
                  <a:latin typeface="Open Sans"/>
                </a:rPr>
                <a:t>Лептюк A.О., Гусакова А.Д., Горячкина А.А., Васянович А.С., Рогачев Е.А., Погорелова Н.А.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761067" y="66675"/>
              <a:ext cx="21763531" cy="6761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992"/>
                </a:lnSpc>
              </a:pPr>
              <a:r>
                <a:rPr lang="en-US" sz="7200">
                  <a:solidFill>
                    <a:srgbClr val="7E6B73"/>
                  </a:solidFill>
                  <a:latin typeface="Open Sans Bold"/>
                </a:rPr>
                <a:t>СТРУКТУРНЫЕ ОСОБЕННОСТИ ОБРАЗЦОВ БАКТЕРИАЛЬНОЙ ЦЕЛЛЮЛОЗЫ, ПОЛУЧЕННЫХ В РАЗЛИЧНЫХ ПИТАТЕЛЬНЫХ СРЕДАХ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8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604587"/>
            <a:ext cx="16230600" cy="6203701"/>
            <a:chOff x="0" y="0"/>
            <a:chExt cx="21640800" cy="827160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21618802" cy="1049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>
                  <a:solidFill>
                    <a:srgbClr val="7E6B73"/>
                  </a:solidFill>
                  <a:latin typeface="Open Sans Bold"/>
                </a:rPr>
                <a:t>ЦЕЛЬ ИССЛЕДОВАНИЯ: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7475903"/>
              <a:ext cx="21640800" cy="795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7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586782"/>
              <a:ext cx="21640800" cy="5230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7839"/>
                </a:lnSpc>
              </a:pPr>
              <a:r>
                <a:rPr lang="en-US" sz="5600">
                  <a:solidFill>
                    <a:srgbClr val="7E6B73"/>
                  </a:solidFill>
                  <a:latin typeface="Open Sans"/>
                </a:rPr>
                <a:t>Изучение методом атомно силовой микроскопии структурных особенностей БЦ, выращенной в различных питательных средах.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1028700" y="3334249"/>
            <a:ext cx="7180050" cy="127597"/>
          </a:xfrm>
          <a:prstGeom prst="rect">
            <a:avLst/>
          </a:prstGeom>
          <a:solidFill>
            <a:srgbClr val="008037"/>
          </a:solid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92100" y="9104361"/>
            <a:ext cx="18986500" cy="1492246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2701278"/>
            <a:ext cx="4898841" cy="137367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8700" y="3079774"/>
            <a:ext cx="8712200" cy="5793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7E6B73"/>
                </a:solidFill>
                <a:latin typeface="Open Sans"/>
              </a:rPr>
              <a:t>Бактериальная целлюлоза (БЦ) – </a:t>
            </a:r>
            <a:r>
              <a:rPr lang="en-US" sz="3300">
                <a:solidFill>
                  <a:srgbClr val="7E6B73"/>
                </a:solidFill>
                <a:latin typeface="Open Sans"/>
              </a:rPr>
              <a:t>органический материал, синтезируемый внеклеточно микроорганизмами. Может быть использована в различных отраслях промышленности. К синтезу БЦ способны микроорганизмы разных видов. Их объединяет способность производить внеклеточную целлюлозу в виде гель-пленки на поверхности питательной среды.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118646" y="3930420"/>
            <a:ext cx="8169354" cy="494245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808417"/>
            <a:ext cx="5458400" cy="1764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7"/>
              </a:lnSpc>
            </a:pPr>
            <a:r>
              <a:rPr lang="en-US" sz="5133">
                <a:solidFill>
                  <a:srgbClr val="7E6B73"/>
                </a:solidFill>
                <a:latin typeface="Open Sans Bold"/>
              </a:rPr>
              <a:t>Объект исследования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080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6266724" y="2296329"/>
            <a:ext cx="6403948" cy="130500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266724" y="3346093"/>
            <a:ext cx="10248060" cy="4333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49"/>
              </a:lnSpc>
            </a:pPr>
            <a:r>
              <a:rPr lang="en-US" sz="4106">
                <a:solidFill>
                  <a:srgbClr val="7E6B73"/>
                </a:solidFill>
                <a:latin typeface="Open Sans"/>
              </a:rPr>
              <a:t>Применяется полуконтактный метод так как, он </a:t>
            </a:r>
            <a:r>
              <a:rPr lang="en-US" sz="4106">
                <a:solidFill>
                  <a:srgbClr val="7E6B73"/>
                </a:solidFill>
                <a:latin typeface="Open Sans"/>
              </a:rPr>
              <a:t>позволяет работать с более мягкими </a:t>
            </a:r>
            <a:r>
              <a:rPr lang="en-US" sz="4165">
                <a:solidFill>
                  <a:srgbClr val="7E6B73"/>
                </a:solidFill>
                <a:latin typeface="Open Sans"/>
              </a:rPr>
              <a:t>и легко разрушающимися материалами, такими как полимеры, биоматериалы, клетки и </a:t>
            </a:r>
            <a:r>
              <a:rPr lang="en-US" sz="4106">
                <a:solidFill>
                  <a:srgbClr val="7E6B73"/>
                </a:solidFill>
                <a:latin typeface="Open Sans"/>
              </a:rPr>
              <a:t>другие живые объекты.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66724" y="1452565"/>
            <a:ext cx="6403948" cy="75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7E6B73"/>
                </a:solidFill>
                <a:latin typeface="Open Sans Bold"/>
              </a:rPr>
              <a:t>Метод исследования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795789"/>
            <a:ext cx="6209342" cy="557374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031252" y="1795789"/>
            <a:ext cx="6228048" cy="557374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993326" y="2531283"/>
            <a:ext cx="6613498" cy="75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584002" y="8599170"/>
            <a:ext cx="11119997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7E6B73"/>
                </a:solidFill>
                <a:latin typeface="Open Sans"/>
              </a:rPr>
              <a:t>Р</a:t>
            </a:r>
            <a:r>
              <a:rPr lang="en-US" sz="3600">
                <a:solidFill>
                  <a:srgbClr val="7E6B73"/>
                </a:solidFill>
                <a:latin typeface="Open Sans"/>
              </a:rPr>
              <a:t>азличия по структуре и плотности клеток в БЦ на основе пектина (А) и БЦ на основе отрубей (Б).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50516" y="7391407"/>
            <a:ext cx="48285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7E6B73"/>
                </a:solidFill>
                <a:latin typeface="Open Sans"/>
              </a:rPr>
              <a:t>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03849" y="7391407"/>
            <a:ext cx="48285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7E6B73"/>
                </a:solidFill>
                <a:latin typeface="Open Sans"/>
              </a:rPr>
              <a:t>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86350" y="179397"/>
            <a:ext cx="8115300" cy="849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6"/>
              </a:lnSpc>
            </a:pPr>
            <a:r>
              <a:rPr lang="en-US" sz="4990">
                <a:solidFill>
                  <a:srgbClr val="7E6B73"/>
                </a:solidFill>
                <a:latin typeface="Open Sans"/>
              </a:rPr>
              <a:t>Сравнительный Анализ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6192528" cy="554591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782454" y="1025704"/>
            <a:ext cx="6812285" cy="554891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325793" y="8077835"/>
            <a:ext cx="1090706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7E6B73"/>
                </a:solidFill>
                <a:latin typeface="Open Sans"/>
              </a:rPr>
              <a:t>Микр</a:t>
            </a:r>
            <a:r>
              <a:rPr lang="en-US" sz="3400">
                <a:solidFill>
                  <a:srgbClr val="7E6B73"/>
                </a:solidFill>
                <a:latin typeface="Open Sans"/>
              </a:rPr>
              <a:t>оструктура пленки,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7E6B73"/>
                </a:solidFill>
                <a:latin typeface="Open Sans"/>
              </a:rPr>
              <a:t>синтезируемой на основе пектина (А) и отрубей (Б)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25793" y="6507944"/>
            <a:ext cx="79917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7E6B73"/>
                </a:solidFill>
                <a:latin typeface="Open Sans"/>
              </a:rPr>
              <a:t>А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056288" y="6507944"/>
            <a:ext cx="26461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7E6B73"/>
                </a:solidFill>
                <a:latin typeface="Open Sans"/>
              </a:rPr>
              <a:t>Б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8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59450" y="541653"/>
            <a:ext cx="6369100" cy="1668593"/>
            <a:chOff x="0" y="0"/>
            <a:chExt cx="8492133" cy="222479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61925"/>
              <a:ext cx="8492133" cy="199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99"/>
                </a:lnSpc>
              </a:pPr>
              <a:r>
                <a:rPr lang="en-US" sz="9000">
                  <a:solidFill>
                    <a:srgbClr val="7E6B73"/>
                  </a:solidFill>
                  <a:latin typeface="Open Sans"/>
                </a:rPr>
                <a:t>Результаты</a:t>
              </a:r>
            </a:p>
          </p:txBody>
        </p:sp>
        <p:sp>
          <p:nvSpPr>
            <p:cNvPr name="AutoShape 4" id="4"/>
            <p:cNvSpPr/>
            <p:nvPr/>
          </p:nvSpPr>
          <p:spPr>
            <a:xfrm rot="0">
              <a:off x="0" y="1952382"/>
              <a:ext cx="8492133" cy="272409"/>
            </a:xfrm>
            <a:prstGeom prst="rect">
              <a:avLst/>
            </a:prstGeom>
            <a:solidFill>
              <a:srgbClr val="00803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2557493"/>
            <a:ext cx="16230600" cy="69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>
                <a:solidFill>
                  <a:srgbClr val="7E6B73"/>
                </a:solidFill>
                <a:latin typeface="Open Sans"/>
              </a:rPr>
              <a:t>Таким образом, в лабораторных условиях было проведено исследование методом атомно силовой микроскопии структурных особенностей бактериальной целлюлозы, выращенной в различных питательных средах. В зависимости от среды, в которой происходило выращивание рассмотренных образцов, изменяются структурные характеристики. Макромолекула целлюлозы, полученная как на основе пектина, так и на основе отрубей, является прочным и водонепроницаемым композитным материалом. Пленки бактериальной целлюлозы имеют хорошую влагоудерживающую способность, которая при влагосодержании до 30% повышает её эластичность (удлинение), что имеет значение при использовании еe в качестве покрытия 24 пищевых продуктов и создании медицинских перевязочных и других материалов. Микрофибриллы действительно одинаковые. Различие заключается в их пространственной ориентации. В одном образце они длинные, в другом они более хаотичные, а длина свободных концов фибрилл меньше. Для работы был использован микроскоп NTEGRA фирмы NTMDT, который позволил исследовать методы получения и основные физические свойства БЦ.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DAD9KX-ltxg</dc:identifier>
  <dcterms:modified xsi:type="dcterms:W3CDTF">2011-08-01T06:04:30Z</dcterms:modified>
  <cp:revision>1</cp:revision>
  <dc:title>СТРУКТУРНЫЕ ОСОБЕННОСТИ ОБРАЗЦОВ БАКТЕРИАЛЬНОЙ ЦЕЛЛЮЛОЗЫ, ПОЛУЧЕННЫХ В РАЗЛИЧНЫХ ПИТАТЕЛЬНЫХ СРЕДАХ</dc:title>
</cp:coreProperties>
</file>