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ED36E69-B633-4DA5-AB12-C3B193EBD7B8}" v="125" dt="2020-05-26T17:00:15.370"/>
    <p1510:client id="{F71A2641-156A-4D48-AB75-07B4823944CC}" v="1081" dt="2020-05-26T16:49:14.37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2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36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640AAD-80AF-40E7-BE3F-43D32FC68E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l">
              <a:defRPr sz="6000" b="1" i="0" cap="all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C80FBD9-0977-4B2B-9318-30774BB094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E66DA5-7751-4D3D-B753-58DF3B4187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5/26/2020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8C2A2A-62DB-40C0-8AE7-CB9B98649B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01EAA4-F44C-4C1F-B8E3-1A3005300F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D1B787A8-0D67-4B7E-9B48-86BD906AB6B5}"/>
              </a:ext>
            </a:extLst>
          </p:cNvPr>
          <p:cNvCxnSpPr>
            <a:cxnSpLocks/>
          </p:cNvCxnSpPr>
          <p:nvPr/>
        </p:nvCxnSpPr>
        <p:spPr>
          <a:xfrm>
            <a:off x="715890" y="1114050"/>
            <a:ext cx="0" cy="5735637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310178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6AD429-654B-4F0E-94E9-6FEF8EC67E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68D60B2-06F5-4567-BE1F-BBA5270537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16F6F2-8269-4B80-8EE3-81FEE0F9DF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5/26/2020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BC86E4-3EDE-4EB4-B1A3-A1198AADD1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1752B0-ACEC-49EF-8131-FCF35BC5CD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A0462E3-375D-4E76-8886-69E06985D069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54147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423B094-F480-477B-901C-7181F88C076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D052089-A920-4E52-98DC-8A5DC7B0AC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A074FE-F1B4-421F-A66E-FA351C8F99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5/26/2020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D764BA-3AB2-45FD-ABCB-975B3FDDF2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FB3FEF-8252-49FD-82F2-3E5FABC65F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0AEB5C65-83BB-4EBD-AD22-EDA8489D0F5D}"/>
              </a:ext>
            </a:extLst>
          </p:cNvPr>
          <p:cNvCxnSpPr>
            <a:cxnSpLocks/>
          </p:cNvCxnSpPr>
          <p:nvPr/>
        </p:nvCxnSpPr>
        <p:spPr>
          <a:xfrm flipV="1">
            <a:off x="8313" y="261865"/>
            <a:ext cx="11353802" cy="1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03137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96CF8C-1EA0-4E47-AC60-CAC3B80A3C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8CABF8-19D8-4F3C-994F-4D35EC7A2C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97BB2D-4E2C-4490-A2A3-4B68BCC5D2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5/26/2020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40F15D-DD72-46D5-BF0F-F506471070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66FD4D-815A-431C-ADEF-DE6F236F61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5C05CAAB-DBA2-4548-AD5F-01BB97FBB207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965369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5FC2D1-D3FE-4B37-8740-57444421FD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 b="1" i="0" cap="all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A5AF550-086C-426E-A374-85DB395701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A58988-AD39-4AE9-8E6A-0907F0BE26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5/26/2020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366319-82EE-408E-819F-8F8E6DBA7A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21C8A6-777F-496D-8620-AE52BFC33F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C031F83B-57A8-4533-981C-D1FFAD2B6B6F}"/>
              </a:ext>
            </a:extLst>
          </p:cNvPr>
          <p:cNvCxnSpPr>
            <a:cxnSpLocks/>
          </p:cNvCxnSpPr>
          <p:nvPr/>
        </p:nvCxnSpPr>
        <p:spPr>
          <a:xfrm>
            <a:off x="715890" y="1701425"/>
            <a:ext cx="0" cy="5148262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996273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257166-6921-4546-BA2C-99E464681F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5B9122-6371-4049-B57A-33DED7DA2F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A14555D-0753-4312-A26B-2338813F9B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D8FDCB-69DA-4A8F-8B91-5CFF77897C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5/26/2020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AC8C07-E0D3-4464-AE3C-25730D75C8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C2596A6-734E-4AE0-BFB8-3089137BF8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3FB7E8F4-3FB3-45AB-A381-9093CA95AAEE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338423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F057AE-3B3B-4261-B912-BF9EB9A58C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A2D237-A706-4712-90CA-B04517CBBE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DE39CA1-2B6D-427E-9688-9093D5865C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3D53357-616B-47F4-944B-F979FE96635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7EA593-3036-4FB5-94B4-D9431DF0487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86B3EF2-2C04-480F-A570-14E520DD00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5/26/2020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CF5783E-3073-4F4D-8B9C-C5B18DDA5A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1A75FE3-6719-4790-AA00-251BC2A6E5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160F34ED-DA60-4CC2-B735-B0EC5D9FEA35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74208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69F227-D21C-48B3-828A-6BFA9585E8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DF1DFFF-E5C5-43DF-B71C-7270DB9737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5/26/2020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EBC03C0-6EB7-4633-967C-12C35768BB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0FF4306-91CD-4B7B-8A53-34BE8F9975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57596AF9-469C-436D-B7D2-77952EF1825E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354123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DFF36D6-399B-43E3-84DD-9FC5119ECC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5/26/2020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0234AB7-3B85-4028-A500-5A1BDBF45C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C1F40F0-9909-442F-BBA4-409D061ED0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353C1207-D1C8-49E3-8837-E2B89D366FAE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101630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40F214-646F-4D81-AD12-65628EC987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F71768-C3FA-49EF-99EF-06E6C3B284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DA6F24-ED6C-4D12-A9D6-EE37FBD686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8E6AACE-FAFB-4934-8E3C-AB5B216353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5/26/2020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1533EA-D0F8-4C79-8721-F190DE2D2D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59BAC9-F101-4394-BBA4-3D21A34971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F3A79C9-7EDC-44F6-AC48-5DD98A7695AD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112803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4CB71F-B6C2-4866-BC97-304F78816E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55ED73B-8413-478D-80D7-B78B69763B6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1BDF226-1B94-4D2D-98B3-7B932FB17D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0C4E9A-CA29-4CCD-ACFA-B29F80FBA1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5/26/2020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1A5B7BE-3F1B-4FF3-B1D7-6E39B99D07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2F18F1-E27E-470E-AE13-4755DEE63A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0F08750-B7F2-4119-B151-68DE77481335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324205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FDA4224-F4E4-47A4-ACF7-2317493908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679907-DC49-4B86-A34C-C97DBC26A9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DBC8A0-34FC-4B6E-B42B-A721267D890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 i="0" cap="all" spc="1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4B53A7-3209-46A6-9454-F38EAC8F11E7}" type="datetimeFigureOut">
              <a:rPr lang="en-US" smtClean="0"/>
              <a:pPr/>
              <a:t>5/26/2020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9AC0B6-4CC4-4E41-8A4D-F62E17F285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 i="0" cap="all" spc="1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C0E9BD-90BD-46AE-8A0D-06796ADB760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 i="0" cap="all" spc="1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CE633F-9882-4A5C-83A2-1109D0C732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08982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8" r:id="rId1"/>
    <p:sldLayoutId id="2147483719" r:id="rId2"/>
    <p:sldLayoutId id="2147483720" r:id="rId3"/>
    <p:sldLayoutId id="2147483721" r:id="rId4"/>
    <p:sldLayoutId id="2147483722" r:id="rId5"/>
    <p:sldLayoutId id="2147483723" r:id="rId6"/>
    <p:sldLayoutId id="2147483724" r:id="rId7"/>
    <p:sldLayoutId id="2147483715" r:id="rId8"/>
    <p:sldLayoutId id="2147483716" r:id="rId9"/>
    <p:sldLayoutId id="2147483717" r:id="rId10"/>
    <p:sldLayoutId id="214748372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526E0BFB-CDF1-4990-8C11-AC849311E0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66C4937-A2BA-452F-AE2B-2E0FF679FC5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9092" t="23278" r="-7" b="-7"/>
          <a:stretch/>
        </p:blipFill>
        <p:spPr>
          <a:xfrm>
            <a:off x="-2" y="10"/>
            <a:ext cx="12192002" cy="685799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6069A1F8-9BEB-4786-9694-FC48B2D75D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788244" y="0"/>
            <a:ext cx="9403756" cy="6858000"/>
          </a:xfrm>
          <a:prstGeom prst="rect">
            <a:avLst/>
          </a:prstGeom>
          <a:gradFill>
            <a:gsLst>
              <a:gs pos="58000">
                <a:schemeClr val="bg1">
                  <a:alpha val="30000"/>
                </a:schemeClr>
              </a:gs>
              <a:gs pos="30000">
                <a:schemeClr val="bg1">
                  <a:alpha val="20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>
                  <a:alpha val="30000"/>
                </a:schemeClr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01416" y="119731"/>
            <a:ext cx="9999044" cy="2807208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ctr"/>
            <a:r>
              <a:rPr lang="ru-RU" sz="1800" b="0" dirty="0">
                <a:latin typeface="Times New Roman"/>
                <a:ea typeface="+mj-lt"/>
                <a:cs typeface="+mj-lt"/>
              </a:rPr>
              <a:t>Федеральное государственное бюджетное учреждение высшего образования</a:t>
            </a:r>
            <a:br>
              <a:rPr lang="ru-RU" sz="1800" b="0" dirty="0">
                <a:latin typeface="Times New Roman"/>
                <a:ea typeface="+mj-lt"/>
                <a:cs typeface="+mj-lt"/>
              </a:rPr>
            </a:br>
            <a:r>
              <a:rPr lang="ru-RU" sz="1800" b="0" dirty="0">
                <a:latin typeface="Times New Roman"/>
                <a:ea typeface="+mj-lt"/>
                <a:cs typeface="+mj-lt"/>
              </a:rPr>
              <a:t> «Омский государственный технический университет»</a:t>
            </a:r>
            <a:br>
              <a:rPr lang="ru-RU" sz="1800" b="0" dirty="0">
                <a:latin typeface="Times New Roman"/>
                <a:ea typeface="+mj-lt"/>
                <a:cs typeface="+mj-lt"/>
              </a:rPr>
            </a:br>
            <a:r>
              <a:rPr lang="ru-RU" sz="1800" b="0" dirty="0">
                <a:latin typeface="Times New Roman"/>
                <a:ea typeface="+mj-lt"/>
                <a:cs typeface="+mj-lt"/>
              </a:rPr>
              <a:t> Кафедра «Физика»</a:t>
            </a:r>
            <a:endParaRPr lang="ru-RU" sz="1800" dirty="0">
              <a:latin typeface="Times New Roman"/>
              <a:cs typeface="Times New Roman"/>
            </a:endParaRPr>
          </a:p>
          <a:p>
            <a:endParaRPr lang="ru-RU" sz="1800" dirty="0">
              <a:latin typeface="Times New Roman"/>
              <a:cs typeface="Times New Roman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635416" y="3968496"/>
            <a:ext cx="5236544" cy="2371193"/>
          </a:xfrm>
        </p:spPr>
        <p:txBody>
          <a:bodyPr vert="horz" lIns="91440" tIns="45720" rIns="91440" bIns="45720" rtlCol="0" anchor="t">
            <a:noAutofit/>
          </a:bodyPr>
          <a:lstStyle/>
          <a:p>
            <a:pPr algn="r"/>
            <a:r>
              <a:rPr lang="ru-RU" sz="1800" dirty="0">
                <a:latin typeface="Times New Roman"/>
                <a:ea typeface="+mn-lt"/>
                <a:cs typeface="+mn-lt"/>
              </a:rPr>
              <a:t>Выполнили: </a:t>
            </a:r>
            <a:endParaRPr lang="ru-RU" sz="1800" dirty="0">
              <a:latin typeface="Times New Roman"/>
              <a:cs typeface="Times New Roman"/>
            </a:endParaRPr>
          </a:p>
          <a:p>
            <a:pPr algn="r"/>
            <a:r>
              <a:rPr lang="ru-RU" sz="1800" dirty="0">
                <a:latin typeface="Times New Roman"/>
                <a:ea typeface="+mn-lt"/>
                <a:cs typeface="+mn-lt"/>
              </a:rPr>
              <a:t>ст. гр. НИ-181</a:t>
            </a:r>
            <a:endParaRPr lang="ru-RU" sz="1800" dirty="0">
              <a:latin typeface="Times New Roman"/>
              <a:cs typeface="Times New Roman"/>
            </a:endParaRPr>
          </a:p>
          <a:p>
            <a:pPr algn="r"/>
            <a:r>
              <a:rPr lang="ru-RU" sz="1800" dirty="0" err="1">
                <a:latin typeface="Times New Roman"/>
                <a:cs typeface="Times New Roman"/>
              </a:rPr>
              <a:t>Цыбульников</a:t>
            </a:r>
            <a:r>
              <a:rPr lang="ru-RU" sz="1800" dirty="0">
                <a:latin typeface="Times New Roman"/>
                <a:cs typeface="Times New Roman"/>
              </a:rPr>
              <a:t> И.А., </a:t>
            </a:r>
            <a:r>
              <a:rPr lang="ru-RU" sz="1800" dirty="0" err="1">
                <a:latin typeface="Times New Roman"/>
                <a:cs typeface="Times New Roman"/>
              </a:rPr>
              <a:t>Рахно</a:t>
            </a:r>
            <a:r>
              <a:rPr lang="ru-RU" sz="1800" dirty="0">
                <a:latin typeface="Times New Roman"/>
                <a:cs typeface="Times New Roman"/>
              </a:rPr>
              <a:t> А.А,</a:t>
            </a:r>
          </a:p>
          <a:p>
            <a:pPr algn="r"/>
            <a:r>
              <a:rPr lang="ru-RU" sz="1800" dirty="0">
                <a:latin typeface="Times New Roman"/>
                <a:ea typeface="+mn-lt"/>
                <a:cs typeface="+mn-lt"/>
              </a:rPr>
              <a:t>доц., кон. тех. наук Рогачев Е.А.</a:t>
            </a:r>
            <a:endParaRPr lang="ru-RU" sz="1800" dirty="0">
              <a:latin typeface="Times New Roman"/>
              <a:cs typeface="Times New Roman"/>
            </a:endParaRPr>
          </a:p>
          <a:p>
            <a:endParaRPr lang="ru-RU" dirty="0"/>
          </a:p>
        </p:txBody>
      </p:sp>
      <p:sp>
        <p:nvSpPr>
          <p:cNvPr id="13" name="Заголовок 1">
            <a:extLst>
              <a:ext uri="{FF2B5EF4-FFF2-40B4-BE49-F238E27FC236}">
                <a16:creationId xmlns:a16="http://schemas.microsoft.com/office/drawing/2014/main" id="{E3549FCA-C98A-4696-9606-86D3B0D7F95F}"/>
              </a:ext>
            </a:extLst>
          </p:cNvPr>
          <p:cNvSpPr txBox="1">
            <a:spLocks/>
          </p:cNvSpPr>
          <p:nvPr/>
        </p:nvSpPr>
        <p:spPr>
          <a:xfrm>
            <a:off x="1243263" y="1625684"/>
            <a:ext cx="9999044" cy="22357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b="1" i="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ru-RU" sz="1800" b="0" dirty="0">
              <a:latin typeface="Times New Roman"/>
              <a:cs typeface="Times New Roman"/>
            </a:endParaRPr>
          </a:p>
          <a:p>
            <a:pPr algn="ctr"/>
            <a:r>
              <a:rPr lang="ru-RU" sz="2600" dirty="0">
                <a:latin typeface="Times New Roman"/>
                <a:ea typeface="+mj-lt"/>
                <a:cs typeface="+mj-lt"/>
              </a:rPr>
              <a:t>ИССЛЕДОВАНИЕ СТРУКТУРНЫХ ИЗМЕНЕНИЙ ВОЛОС ЧЕЛОВЕКА, ПОДВЕРЖЕННОГО ВОЗДЕЙСТВИЮ НИЗКИХ ТЕМПЕРАТУР</a:t>
            </a:r>
            <a:r>
              <a:rPr lang="ru-RU" sz="1800" b="0" dirty="0">
                <a:ea typeface="+mj-lt"/>
                <a:cs typeface="+mj-lt"/>
              </a:rPr>
              <a:t> 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5165157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 descr="Изображение выглядит как внешний, вода, пляж, океан&#10;&#10;Описание создано с очень высокой степенью достоверности">
            <a:extLst>
              <a:ext uri="{FF2B5EF4-FFF2-40B4-BE49-F238E27FC236}">
                <a16:creationId xmlns:a16="http://schemas.microsoft.com/office/drawing/2014/main" id="{D855BDAF-7DAD-43DD-87F6-9050629DB5F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9092" t="23278" r="-7" b="-7"/>
          <a:stretch/>
        </p:blipFill>
        <p:spPr>
          <a:xfrm>
            <a:off x="-2" y="10"/>
            <a:ext cx="12192002" cy="6857990"/>
          </a:xfrm>
          <a:prstGeom prst="rect">
            <a:avLst/>
          </a:prstGeom>
        </p:spPr>
      </p:pic>
      <p:sp>
        <p:nvSpPr>
          <p:cNvPr id="3" name="Объект 2">
            <a:extLst>
              <a:ext uri="{FF2B5EF4-FFF2-40B4-BE49-F238E27FC236}">
                <a16:creationId xmlns:a16="http://schemas.microsoft.com/office/drawing/2014/main" id="{FE955B53-0C2E-4458-8A4E-842C53DF96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01625"/>
            <a:ext cx="10515600" cy="5875338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 algn="just">
              <a:buNone/>
            </a:pPr>
            <a:r>
              <a:rPr lang="ru-RU" dirty="0">
                <a:latin typeface="Times New Roman"/>
                <a:cs typeface="Times New Roman"/>
              </a:rPr>
              <a:t>Цель —применение метода СЗМ для изучения влияния низких температур на структуру человеческого волоса. </a:t>
            </a:r>
            <a:r>
              <a:rPr lang="ru-RU" dirty="0"/>
              <a:t> </a:t>
            </a:r>
          </a:p>
          <a:p>
            <a:pPr marL="0" indent="0" algn="just">
              <a:buNone/>
            </a:pPr>
            <a:endParaRPr lang="ru-RU" dirty="0">
              <a:latin typeface="Times New Roman"/>
              <a:cs typeface="Times New Roman"/>
            </a:endParaRPr>
          </a:p>
          <a:p>
            <a:pPr marL="0" indent="0" algn="just">
              <a:buNone/>
            </a:pPr>
            <a:endParaRPr lang="ru-RU" dirty="0">
              <a:latin typeface="Times New Roman"/>
              <a:cs typeface="Times New Roman"/>
            </a:endParaRPr>
          </a:p>
          <a:p>
            <a:pPr marL="0" indent="0" algn="just">
              <a:buNone/>
            </a:pPr>
            <a:r>
              <a:rPr lang="ru-RU" dirty="0">
                <a:latin typeface="Times New Roman"/>
                <a:cs typeface="Times New Roman"/>
              </a:rPr>
              <a:t>Задачи: </a:t>
            </a:r>
            <a:endParaRPr lang="ru-RU" dirty="0"/>
          </a:p>
          <a:p>
            <a:pPr algn="just"/>
            <a:r>
              <a:rPr lang="ru-RU" dirty="0">
                <a:latin typeface="Times New Roman"/>
                <a:ea typeface="+mn-lt"/>
                <a:cs typeface="Times New Roman"/>
              </a:rPr>
              <a:t>Изучить литературные данные по строению и свойствам человеческого волоса;</a:t>
            </a:r>
          </a:p>
          <a:p>
            <a:pPr algn="just"/>
            <a:r>
              <a:rPr lang="ru-RU" dirty="0">
                <a:latin typeface="Times New Roman"/>
                <a:ea typeface="+mn-lt"/>
                <a:cs typeface="Times New Roman"/>
              </a:rPr>
              <a:t>Освоить полуконтактную методику СЗМ;</a:t>
            </a:r>
          </a:p>
          <a:p>
            <a:pPr algn="just"/>
            <a:r>
              <a:rPr lang="ru-RU" dirty="0">
                <a:latin typeface="Times New Roman"/>
                <a:ea typeface="+mn-lt"/>
                <a:cs typeface="Times New Roman"/>
              </a:rPr>
              <a:t>Провести экспериментальное исследование структуры здорового волоса человека подверженного воздействию низких температур</a:t>
            </a:r>
          </a:p>
          <a:p>
            <a:endParaRPr lang="ru-RU" dirty="0">
              <a:latin typeface="Univers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6268035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Изображение выглядит как внешний, вода, пляж, океан&#10;&#10;Описание создано с очень высокой степенью достоверности">
            <a:extLst>
              <a:ext uri="{FF2B5EF4-FFF2-40B4-BE49-F238E27FC236}">
                <a16:creationId xmlns:a16="http://schemas.microsoft.com/office/drawing/2014/main" id="{1C5AA7EB-29E0-4A69-9604-4A79434C63A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9092" t="23278" r="-7" b="-7"/>
          <a:stretch/>
        </p:blipFill>
        <p:spPr>
          <a:xfrm>
            <a:off x="-2" y="10"/>
            <a:ext cx="12192002" cy="6857990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C78EFE3-C395-4B2C-9CC5-84A85DE811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4257"/>
            <a:ext cx="10515600" cy="1024774"/>
          </a:xfrm>
        </p:spPr>
        <p:txBody>
          <a:bodyPr/>
          <a:lstStyle/>
          <a:p>
            <a:r>
              <a:rPr lang="ru-RU" dirty="0">
                <a:latin typeface="Times New Roman"/>
                <a:cs typeface="Times New Roman"/>
              </a:rPr>
              <a:t>Исследуемый образец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A8CD8CD-BF93-4B70-AE1C-B20F177CB2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6911" y="1063625"/>
            <a:ext cx="7958890" cy="492283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z="2400" dirty="0">
                <a:latin typeface="Times New Roman"/>
                <a:ea typeface="+mn-lt"/>
                <a:cs typeface="+mn-lt"/>
              </a:rPr>
              <a:t>Волос человека не отличается индивидуальным строением, все они схожи между собой, являются ординарными. Принято выделять три основных части: волосяной фолликул, корень волоса и стержень. </a:t>
            </a:r>
            <a:endParaRPr lang="ru-RU" dirty="0"/>
          </a:p>
          <a:p>
            <a:r>
              <a:rPr lang="ru-RU" sz="2400" dirty="0">
                <a:latin typeface="Times New Roman"/>
                <a:ea typeface="+mn-lt"/>
                <a:cs typeface="+mn-lt"/>
              </a:rPr>
              <a:t>Луковица (волосяной фолликул) – это уплотнение, образующееся вокруг стержня, в которое заключены сосуды и соединительная ткань.</a:t>
            </a:r>
          </a:p>
          <a:p>
            <a:r>
              <a:rPr lang="ru-RU" sz="2400" dirty="0">
                <a:latin typeface="Times New Roman"/>
                <a:ea typeface="+mn-lt"/>
                <a:cs typeface="+mn-lt"/>
              </a:rPr>
              <a:t>Корень волоса – это сложноустроенная оболочка луковицы, которая состоит из тоненького кожного слоя. </a:t>
            </a:r>
          </a:p>
          <a:p>
            <a:r>
              <a:rPr lang="ru-RU" sz="2400" dirty="0">
                <a:latin typeface="Times New Roman"/>
                <a:ea typeface="+mn-lt"/>
                <a:cs typeface="+mn-lt"/>
              </a:rPr>
              <a:t>Стержень – единственная видная часть, выступающая выше поверхности кожи. Она образуется за счёт омертвевших клеток.</a:t>
            </a:r>
          </a:p>
        </p:txBody>
      </p:sp>
      <p:pic>
        <p:nvPicPr>
          <p:cNvPr id="11" name="Рисунок 11">
            <a:extLst>
              <a:ext uri="{FF2B5EF4-FFF2-40B4-BE49-F238E27FC236}">
                <a16:creationId xmlns:a16="http://schemas.microsoft.com/office/drawing/2014/main" id="{1A415D8B-259B-4A41-8BE3-321FA43EA48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42847" y="1104900"/>
            <a:ext cx="4247146" cy="42471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30052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Изображение выглядит как внешний, вода, пляж, океан&#10;&#10;Описание создано с очень высокой степенью достоверности">
            <a:extLst>
              <a:ext uri="{FF2B5EF4-FFF2-40B4-BE49-F238E27FC236}">
                <a16:creationId xmlns:a16="http://schemas.microsoft.com/office/drawing/2014/main" id="{7430D77D-0AEC-4B40-BC9D-47DC2B00757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9092" t="23278" r="-7" b="-7"/>
          <a:stretch/>
        </p:blipFill>
        <p:spPr>
          <a:xfrm>
            <a:off x="-2" y="10"/>
            <a:ext cx="12192002" cy="6857990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C51615F-E7A5-4BAA-9340-8A585F4BC2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>
                <a:latin typeface="Times New Roman"/>
                <a:cs typeface="Times New Roman"/>
              </a:rPr>
              <a:t>Полуконтактный</a:t>
            </a:r>
            <a:r>
              <a:rPr lang="ru-RU" dirty="0">
                <a:latin typeface="Times New Roman"/>
                <a:cs typeface="Times New Roman"/>
              </a:rPr>
              <a:t> метод СЗМ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D597F9E-0809-476D-B2FF-8E70DFDC17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6805" y="1755441"/>
            <a:ext cx="11678653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err="1">
                <a:latin typeface="Times New Roman"/>
                <a:ea typeface="+mn-lt"/>
                <a:cs typeface="+mn-lt"/>
              </a:rPr>
              <a:t>Полуконтактный</a:t>
            </a:r>
            <a:r>
              <a:rPr lang="ru-RU" dirty="0">
                <a:latin typeface="Times New Roman"/>
                <a:ea typeface="+mn-lt"/>
                <a:cs typeface="+mn-lt"/>
              </a:rPr>
              <a:t> метод — Регистрация изменения амплитуды и фазы колебаний </a:t>
            </a:r>
            <a:r>
              <a:rPr lang="ru-RU" err="1">
                <a:latin typeface="Times New Roman"/>
                <a:ea typeface="+mn-lt"/>
                <a:cs typeface="+mn-lt"/>
              </a:rPr>
              <a:t>кантилевера</a:t>
            </a:r>
            <a:r>
              <a:rPr lang="ru-RU" dirty="0">
                <a:latin typeface="Times New Roman"/>
                <a:ea typeface="+mn-lt"/>
                <a:cs typeface="+mn-lt"/>
              </a:rPr>
              <a:t> в бесконтактном режиме требует высокой чувствительности и устойчивости работы обратной связи. На практике чаще используется так называемый "</a:t>
            </a:r>
            <a:r>
              <a:rPr lang="ru-RU" err="1">
                <a:latin typeface="Times New Roman"/>
                <a:ea typeface="+mn-lt"/>
                <a:cs typeface="+mn-lt"/>
              </a:rPr>
              <a:t>полуконтактный</a:t>
            </a:r>
            <a:r>
              <a:rPr lang="ru-RU" dirty="0">
                <a:latin typeface="Times New Roman"/>
                <a:ea typeface="+mn-lt"/>
                <a:cs typeface="+mn-lt"/>
              </a:rPr>
              <a:t>" режим колебаний </a:t>
            </a:r>
            <a:r>
              <a:rPr lang="ru-RU" err="1">
                <a:latin typeface="Times New Roman"/>
                <a:ea typeface="+mn-lt"/>
                <a:cs typeface="+mn-lt"/>
              </a:rPr>
              <a:t>кантилевера</a:t>
            </a:r>
            <a:r>
              <a:rPr lang="ru-RU" dirty="0">
                <a:latin typeface="Times New Roman"/>
                <a:ea typeface="+mn-lt"/>
                <a:cs typeface="+mn-lt"/>
              </a:rPr>
              <a:t> (иногда его называют прерывисто-контактный, а в иностранной литературе - "</a:t>
            </a:r>
            <a:r>
              <a:rPr lang="ru-RU" dirty="0" err="1">
                <a:latin typeface="Times New Roman"/>
                <a:ea typeface="+mn-lt"/>
                <a:cs typeface="+mn-lt"/>
              </a:rPr>
              <a:t>intermittent</a:t>
            </a:r>
            <a:r>
              <a:rPr lang="ru-RU" dirty="0">
                <a:latin typeface="Times New Roman"/>
                <a:ea typeface="+mn-lt"/>
                <a:cs typeface="+mn-lt"/>
              </a:rPr>
              <a:t> </a:t>
            </a:r>
            <a:r>
              <a:rPr lang="en-US" dirty="0">
                <a:latin typeface="Times New Roman"/>
                <a:ea typeface="+mn-lt"/>
                <a:cs typeface="+mn-lt"/>
              </a:rPr>
              <a:t>contact</a:t>
            </a:r>
            <a:r>
              <a:rPr lang="ru-RU" dirty="0">
                <a:latin typeface="Times New Roman"/>
                <a:ea typeface="+mn-lt"/>
                <a:cs typeface="+mn-lt"/>
              </a:rPr>
              <a:t>" или "</a:t>
            </a:r>
            <a:r>
              <a:rPr lang="en-US" dirty="0">
                <a:latin typeface="Times New Roman"/>
                <a:ea typeface="+mn-lt"/>
                <a:cs typeface="+mn-lt"/>
              </a:rPr>
              <a:t>tapping mode</a:t>
            </a:r>
            <a:r>
              <a:rPr lang="ru-RU" dirty="0">
                <a:latin typeface="Times New Roman"/>
                <a:ea typeface="+mn-lt"/>
                <a:cs typeface="+mn-lt"/>
              </a:rPr>
              <a:t>" режимы). 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53768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Изображение выглядит как внешний, вода, пляж, океан&#10;&#10;Описание создано с очень высокой степенью достоверности">
            <a:extLst>
              <a:ext uri="{FF2B5EF4-FFF2-40B4-BE49-F238E27FC236}">
                <a16:creationId xmlns:a16="http://schemas.microsoft.com/office/drawing/2014/main" id="{1EF8B92F-FF61-4DE0-B21F-D19B2C7BB76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9092" t="23278" r="-7" b="-7"/>
          <a:stretch/>
        </p:blipFill>
        <p:spPr>
          <a:xfrm>
            <a:off x="-2" y="10"/>
            <a:ext cx="12192002" cy="6857990"/>
          </a:xfrm>
          <a:prstGeom prst="rect">
            <a:avLst/>
          </a:prstGeom>
        </p:spPr>
      </p:pic>
      <p:sp>
        <p:nvSpPr>
          <p:cNvPr id="3" name="Объект 2">
            <a:extLst>
              <a:ext uri="{FF2B5EF4-FFF2-40B4-BE49-F238E27FC236}">
                <a16:creationId xmlns:a16="http://schemas.microsoft.com/office/drawing/2014/main" id="{DA13C8DE-BC0A-43C7-B228-251BED54A7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14547"/>
            <a:ext cx="10515600" cy="4762416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just"/>
            <a:r>
              <a:rPr lang="ru-RU" dirty="0">
                <a:latin typeface="Times New Roman"/>
                <a:ea typeface="+mn-lt"/>
                <a:cs typeface="+mn-lt"/>
              </a:rPr>
              <a:t>Достоинства метода: </a:t>
            </a:r>
            <a:endParaRPr lang="ru-RU">
              <a:latin typeface="Times New Roman"/>
              <a:cs typeface="Times New Roman"/>
            </a:endParaRPr>
          </a:p>
          <a:p>
            <a:pPr marL="0" indent="0" algn="just">
              <a:buNone/>
            </a:pPr>
            <a:r>
              <a:rPr lang="ru-RU" dirty="0">
                <a:latin typeface="Times New Roman"/>
                <a:ea typeface="+mn-lt"/>
                <a:cs typeface="+mn-lt"/>
              </a:rPr>
              <a:t>- Наиболее универсальный из методов АСМ, позволяющий на большинстве исследуемых образцов получать разрешение 1-5 </a:t>
            </a:r>
            <a:r>
              <a:rPr lang="ru-RU" dirty="0" err="1">
                <a:latin typeface="Times New Roman"/>
                <a:ea typeface="+mn-lt"/>
                <a:cs typeface="+mn-lt"/>
              </a:rPr>
              <a:t>нм</a:t>
            </a:r>
            <a:r>
              <a:rPr lang="ru-RU" dirty="0">
                <a:latin typeface="Times New Roman"/>
                <a:ea typeface="+mn-lt"/>
                <a:cs typeface="+mn-lt"/>
              </a:rPr>
              <a:t> </a:t>
            </a:r>
            <a:endParaRPr lang="ru-RU">
              <a:latin typeface="Times New Roman"/>
              <a:cs typeface="Times New Roman"/>
            </a:endParaRPr>
          </a:p>
          <a:p>
            <a:pPr marL="0" indent="0" algn="just">
              <a:buNone/>
            </a:pPr>
            <a:r>
              <a:rPr lang="ru-RU" dirty="0">
                <a:latin typeface="Times New Roman"/>
                <a:ea typeface="+mn-lt"/>
                <a:cs typeface="+mn-lt"/>
              </a:rPr>
              <a:t>- Латеральные силы, действующие на зонд со стороны поверхности, устранены, упрощает интерпретацию получаемых изображений </a:t>
            </a:r>
            <a:endParaRPr lang="ru-RU">
              <a:latin typeface="Times New Roman"/>
              <a:cs typeface="Times New Roman"/>
            </a:endParaRPr>
          </a:p>
          <a:p>
            <a:pPr algn="just"/>
            <a:r>
              <a:rPr lang="ru-RU" dirty="0">
                <a:latin typeface="Times New Roman"/>
                <a:ea typeface="+mn-lt"/>
                <a:cs typeface="+mn-lt"/>
              </a:rPr>
              <a:t>Недостатки метода: </a:t>
            </a:r>
            <a:endParaRPr lang="ru-RU">
              <a:latin typeface="Times New Roman"/>
              <a:cs typeface="Times New Roman"/>
            </a:endParaRPr>
          </a:p>
          <a:p>
            <a:pPr marL="0" indent="0" algn="just">
              <a:buNone/>
            </a:pPr>
            <a:r>
              <a:rPr lang="ru-RU" dirty="0">
                <a:latin typeface="Times New Roman"/>
                <a:ea typeface="+mn-lt"/>
                <a:cs typeface="+mn-lt"/>
              </a:rPr>
              <a:t>- Максимальная скорость сканирования меньше, чем в контактном режиме. </a:t>
            </a:r>
            <a:endParaRPr lang="ru-RU">
              <a:latin typeface="Times New Roman"/>
              <a:cs typeface="Times New Roman"/>
            </a:endParaRPr>
          </a:p>
          <a:p>
            <a:pPr marL="0" indent="0">
              <a:buNone/>
            </a:pPr>
            <a:endParaRPr lang="ru-RU"/>
          </a:p>
        </p:txBody>
      </p:sp>
      <p:sp>
        <p:nvSpPr>
          <p:cNvPr id="7" name="Заголовок 1">
            <a:extLst>
              <a:ext uri="{FF2B5EF4-FFF2-40B4-BE49-F238E27FC236}">
                <a16:creationId xmlns:a16="http://schemas.microsoft.com/office/drawing/2014/main" id="{662BA0D6-8D1F-42F7-B394-DC3278C845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8226" y="124493"/>
            <a:ext cx="10515600" cy="1325563"/>
          </a:xfrm>
        </p:spPr>
        <p:txBody>
          <a:bodyPr/>
          <a:lstStyle/>
          <a:p>
            <a:r>
              <a:rPr lang="ru-RU" dirty="0" err="1">
                <a:latin typeface="Times New Roman"/>
                <a:cs typeface="Times New Roman"/>
              </a:rPr>
              <a:t>Полуконтактный</a:t>
            </a:r>
            <a:r>
              <a:rPr lang="ru-RU" dirty="0">
                <a:latin typeface="Times New Roman"/>
                <a:cs typeface="Times New Roman"/>
              </a:rPr>
              <a:t> метод СЗМ</a:t>
            </a:r>
          </a:p>
        </p:txBody>
      </p:sp>
    </p:spTree>
    <p:extLst>
      <p:ext uri="{BB962C8B-B14F-4D97-AF65-F5344CB8AC3E}">
        <p14:creationId xmlns:p14="http://schemas.microsoft.com/office/powerpoint/2010/main" val="20015016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 descr="Изображение выглядит как внешний, вода, пляж, океан&#10;&#10;Описание создано с очень высокой степенью достоверности">
            <a:extLst>
              <a:ext uri="{FF2B5EF4-FFF2-40B4-BE49-F238E27FC236}">
                <a16:creationId xmlns:a16="http://schemas.microsoft.com/office/drawing/2014/main" id="{CD390A1B-2731-47C3-A48B-48C389C4BED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9092" t="23278" r="-7" b="-7"/>
          <a:stretch/>
        </p:blipFill>
        <p:spPr>
          <a:xfrm>
            <a:off x="-2" y="10"/>
            <a:ext cx="12192002" cy="6857990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44CA41D-BCC1-42E5-BA4D-847BA3D0C9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>
                <a:latin typeface="Times New Roman"/>
                <a:ea typeface="+mj-lt"/>
                <a:cs typeface="+mj-lt"/>
              </a:rPr>
              <a:t>Микрофотография поверхности здорового волоса</a:t>
            </a:r>
            <a:endParaRPr lang="ru-RU" sz="4000" dirty="0">
              <a:latin typeface="Times New Roman"/>
              <a:cs typeface="Times New Roman"/>
            </a:endParaRPr>
          </a:p>
        </p:txBody>
      </p:sp>
      <p:pic>
        <p:nvPicPr>
          <p:cNvPr id="4" name="Рисунок 4" descr="Изображение выглядит как еда, стол, сидит, тарелка&#10;&#10;Описание создано с очень высокой степенью достоверности">
            <a:extLst>
              <a:ext uri="{FF2B5EF4-FFF2-40B4-BE49-F238E27FC236}">
                <a16:creationId xmlns:a16="http://schemas.microsoft.com/office/drawing/2014/main" id="{08CDE848-14DA-424E-8C05-019B397F3F9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7684670" y="1701758"/>
            <a:ext cx="2076450" cy="1771650"/>
          </a:xfrm>
        </p:spPr>
      </p:pic>
      <p:pic>
        <p:nvPicPr>
          <p:cNvPr id="5" name="Рисунок 5" descr="Изображение выглядит как внутренний, сидит, стол, белый&#10;&#10;Описание создано с очень высокой степенью достоверности">
            <a:extLst>
              <a:ext uri="{FF2B5EF4-FFF2-40B4-BE49-F238E27FC236}">
                <a16:creationId xmlns:a16="http://schemas.microsoft.com/office/drawing/2014/main" id="{D178A8E8-C397-46A2-A47F-344CD9D8FEF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908004" y="1701758"/>
            <a:ext cx="2162175" cy="1800225"/>
          </a:xfrm>
          <a:prstGeom prst="rect">
            <a:avLst/>
          </a:prstGeom>
        </p:spPr>
      </p:pic>
      <p:pic>
        <p:nvPicPr>
          <p:cNvPr id="6" name="Рисунок 6" descr="Изображение выглядит как еда, пицца, стол&#10;&#10;Описание создано с очень высокой степенью достоверности">
            <a:extLst>
              <a:ext uri="{FF2B5EF4-FFF2-40B4-BE49-F238E27FC236}">
                <a16:creationId xmlns:a16="http://schemas.microsoft.com/office/drawing/2014/main" id="{AAE1FD6C-8523-4E3F-AECF-D5041254C54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413082" y="3541546"/>
            <a:ext cx="2705100" cy="1800225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E72260C6-38F5-43E4-82ED-774E3E18F6CB}"/>
              </a:ext>
            </a:extLst>
          </p:cNvPr>
          <p:cNvSpPr txBox="1"/>
          <p:nvPr/>
        </p:nvSpPr>
        <p:spPr>
          <a:xfrm>
            <a:off x="7722268" y="1746584"/>
            <a:ext cx="316832" cy="369332"/>
          </a:xfrm>
          <a:prstGeom prst="rect">
            <a:avLst/>
          </a:prstGeom>
          <a:solidFill>
            <a:schemeClr val="bg1"/>
          </a:solid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ru-RU" dirty="0"/>
              <a:t>а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0590CD4-9A1C-4EAF-96F1-BE4A6B5A0DBD}"/>
              </a:ext>
            </a:extLst>
          </p:cNvPr>
          <p:cNvSpPr txBox="1"/>
          <p:nvPr/>
        </p:nvSpPr>
        <p:spPr>
          <a:xfrm>
            <a:off x="9979692" y="1746584"/>
            <a:ext cx="316832" cy="369332"/>
          </a:xfrm>
          <a:prstGeom prst="rect">
            <a:avLst/>
          </a:prstGeom>
          <a:solidFill>
            <a:schemeClr val="bg1"/>
          </a:solid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ru-RU" dirty="0"/>
              <a:t>б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330764A-923A-4B40-A79C-47F28674CF00}"/>
              </a:ext>
            </a:extLst>
          </p:cNvPr>
          <p:cNvSpPr txBox="1"/>
          <p:nvPr/>
        </p:nvSpPr>
        <p:spPr>
          <a:xfrm>
            <a:off x="8444162" y="3581399"/>
            <a:ext cx="316832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ru-RU" dirty="0"/>
              <a:t>в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94C068D-DF39-4C83-B854-8BE3E1BA3239}"/>
              </a:ext>
            </a:extLst>
          </p:cNvPr>
          <p:cNvSpPr txBox="1"/>
          <p:nvPr/>
        </p:nvSpPr>
        <p:spPr>
          <a:xfrm>
            <a:off x="616117" y="2270459"/>
            <a:ext cx="7034463" cy="267765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ru-RU" sz="2800" dirty="0">
                <a:latin typeface="Times New Roman"/>
                <a:cs typeface="Times New Roman"/>
              </a:rPr>
              <a:t>Исходя</a:t>
            </a:r>
            <a:r>
              <a:rPr lang="ru-RU" sz="2800" dirty="0">
                <a:latin typeface="Times New Roman"/>
                <a:ea typeface="+mn-lt"/>
                <a:cs typeface="+mn-lt"/>
              </a:rPr>
              <a:t> из полученных результатов, можно отметить, что у исходного образца волоса, несильно большая шероховатость и, в следствие этого, высота чешуек одинакова и заметных изменений в их строении не наблюдается.</a:t>
            </a:r>
            <a:endParaRPr lang="ru-RU" sz="28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9752428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3" descr="Изображение выглядит как внешний, вода, пляж, океан&#10;&#10;Описание создано с очень высокой степенью достоверности">
            <a:extLst>
              <a:ext uri="{FF2B5EF4-FFF2-40B4-BE49-F238E27FC236}">
                <a16:creationId xmlns:a16="http://schemas.microsoft.com/office/drawing/2014/main" id="{BF25A43C-979E-4854-B65A-A56D918CCE8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9092" t="23278" r="-7" b="-7"/>
          <a:stretch/>
        </p:blipFill>
        <p:spPr>
          <a:xfrm>
            <a:off x="-2" y="10"/>
            <a:ext cx="12192002" cy="6857990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2FB55A8-1A93-49A8-A34A-FC1C33CA44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>
                <a:latin typeface="Times New Roman"/>
                <a:ea typeface="+mj-lt"/>
                <a:cs typeface="+mj-lt"/>
              </a:rPr>
              <a:t>Микрофотография поверхности волоса, подверженного воздействиям низких температур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DC8C168-B341-4359-B6F7-FE15BEECE0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6043864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dirty="0">
                <a:latin typeface="Times New Roman"/>
                <a:ea typeface="+mn-lt"/>
                <a:cs typeface="+mn-lt"/>
              </a:rPr>
              <a:t>Как можно заметить на представленных результатах исследования волоса, после воздействия низких температур, его шероховатость стала выше, а также наблюдается эффект расслоения кутикул. </a:t>
            </a:r>
            <a:endParaRPr lang="ru-RU" dirty="0"/>
          </a:p>
        </p:txBody>
      </p:sp>
      <p:pic>
        <p:nvPicPr>
          <p:cNvPr id="4" name="Рисунок 4">
            <a:extLst>
              <a:ext uri="{FF2B5EF4-FFF2-40B4-BE49-F238E27FC236}">
                <a16:creationId xmlns:a16="http://schemas.microsoft.com/office/drawing/2014/main" id="{38D71CC6-DD8B-4798-B986-8A0C3A1BEFA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64580" y="1709738"/>
            <a:ext cx="2295525" cy="1914525"/>
          </a:xfrm>
          <a:prstGeom prst="rect">
            <a:avLst/>
          </a:prstGeom>
        </p:spPr>
      </p:pic>
      <p:pic>
        <p:nvPicPr>
          <p:cNvPr id="5" name="Рисунок 5" descr="Изображение выглядит как здание, еда, торт, сидит&#10;&#10;Описание создано с очень высокой степенью достоверности">
            <a:extLst>
              <a:ext uri="{FF2B5EF4-FFF2-40B4-BE49-F238E27FC236}">
                <a16:creationId xmlns:a16="http://schemas.microsoft.com/office/drawing/2014/main" id="{C5DE3179-AD80-45B7-897A-13581E7EE5E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774655" y="1694447"/>
            <a:ext cx="2247900" cy="1905000"/>
          </a:xfrm>
          <a:prstGeom prst="rect">
            <a:avLst/>
          </a:prstGeom>
        </p:spPr>
      </p:pic>
      <p:pic>
        <p:nvPicPr>
          <p:cNvPr id="6" name="Рисунок 6" descr="Изображение выглядит как еда&#10;&#10;Описание создано с очень высокой степенью достоверности">
            <a:extLst>
              <a:ext uri="{FF2B5EF4-FFF2-40B4-BE49-F238E27FC236}">
                <a16:creationId xmlns:a16="http://schemas.microsoft.com/office/drawing/2014/main" id="{611743BE-D6E4-49B8-8B9B-3489900EE51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479005" y="3618247"/>
            <a:ext cx="2352675" cy="1666875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DAFDAF42-B5D6-42B4-B9CC-5DDAB28D9E32}"/>
              </a:ext>
            </a:extLst>
          </p:cNvPr>
          <p:cNvSpPr txBox="1"/>
          <p:nvPr/>
        </p:nvSpPr>
        <p:spPr>
          <a:xfrm>
            <a:off x="7401426" y="1696452"/>
            <a:ext cx="316832" cy="369332"/>
          </a:xfrm>
          <a:prstGeom prst="rect">
            <a:avLst/>
          </a:prstGeom>
          <a:solidFill>
            <a:schemeClr val="bg1"/>
          </a:solid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ru-RU" dirty="0"/>
              <a:t>а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DB063FB-0BE1-473A-9850-E412E7243A5B}"/>
              </a:ext>
            </a:extLst>
          </p:cNvPr>
          <p:cNvSpPr txBox="1"/>
          <p:nvPr/>
        </p:nvSpPr>
        <p:spPr>
          <a:xfrm>
            <a:off x="9827794" y="1716506"/>
            <a:ext cx="316832" cy="369332"/>
          </a:xfrm>
          <a:prstGeom prst="rect">
            <a:avLst/>
          </a:prstGeom>
          <a:solidFill>
            <a:schemeClr val="bg1"/>
          </a:solid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ru-RU" dirty="0"/>
              <a:t>б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D694A52-BEF4-4E49-8897-0226072D4AF2}"/>
              </a:ext>
            </a:extLst>
          </p:cNvPr>
          <p:cNvSpPr txBox="1"/>
          <p:nvPr/>
        </p:nvSpPr>
        <p:spPr>
          <a:xfrm>
            <a:off x="8504321" y="3601452"/>
            <a:ext cx="316832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ru-RU" dirty="0"/>
              <a:t>в</a:t>
            </a:r>
          </a:p>
        </p:txBody>
      </p:sp>
    </p:spTree>
    <p:extLst>
      <p:ext uri="{BB962C8B-B14F-4D97-AF65-F5344CB8AC3E}">
        <p14:creationId xmlns:p14="http://schemas.microsoft.com/office/powerpoint/2010/main" val="10083180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Изображение выглядит как внешний, вода, пляж, океан&#10;&#10;Описание создано с очень высокой степенью достоверности">
            <a:extLst>
              <a:ext uri="{FF2B5EF4-FFF2-40B4-BE49-F238E27FC236}">
                <a16:creationId xmlns:a16="http://schemas.microsoft.com/office/drawing/2014/main" id="{849AA80A-FA12-4CCB-A171-0D1F1D80FED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9092" t="23278" r="-7" b="-7"/>
          <a:stretch/>
        </p:blipFill>
        <p:spPr>
          <a:xfrm>
            <a:off x="-2" y="10"/>
            <a:ext cx="12192002" cy="6857990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CF48598-8EF3-48C0-B0AC-5361C21275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исследования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D2A6DB5-6A59-46A4-9938-E9015ACCA6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7937" y="1825625"/>
            <a:ext cx="10806363" cy="4722311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ru-RU" dirty="0">
                <a:latin typeface="Times New Roman" panose="02020603050405020304" pitchFamily="18" charset="0"/>
                <a:ea typeface="+mn-lt"/>
                <a:cs typeface="Times New Roman" panose="02020603050405020304" pitchFamily="18" charset="0"/>
              </a:rPr>
              <a:t>Сравнивая между собой результаты исследований волоса до и после температурных нагрузок, можно отметить, что шероховатость последнего стала намного больше и заметнее, чем у исходного образца, как и заметное расслоение чешуек, что свидетельствует отсутствию в волосе влаги, которая смачивает кутикулы волоса и не даёт ему высохнуть. </a:t>
            </a:r>
          </a:p>
          <a:p>
            <a:pPr>
              <a:lnSpc>
                <a:spcPct val="100000"/>
              </a:lnSpc>
            </a:pPr>
            <a:r>
              <a:rPr lang="ru-RU" dirty="0">
                <a:latin typeface="Times New Roman" panose="02020603050405020304" pitchFamily="18" charset="0"/>
                <a:ea typeface="+mn-lt"/>
                <a:cs typeface="Times New Roman" panose="02020603050405020304" pitchFamily="18" charset="0"/>
              </a:rPr>
              <a:t>Методом СЗМ наблюдается необратимые внешние изменения В результате нахождения волоса в подобных стрессовых условиях, влага, содержащаяся внутри, кристаллизовалась из-за чего волос начинал сохнуть, что и привело к его ломкости и всем тем результатам, что мы могли наблюдать на приведённых выше рисунках. </a:t>
            </a:r>
          </a:p>
        </p:txBody>
      </p:sp>
    </p:spTree>
    <p:extLst>
      <p:ext uri="{BB962C8B-B14F-4D97-AF65-F5344CB8AC3E}">
        <p14:creationId xmlns:p14="http://schemas.microsoft.com/office/powerpoint/2010/main" val="145773780"/>
      </p:ext>
    </p:extLst>
  </p:cSld>
  <p:clrMapOvr>
    <a:masterClrMapping/>
  </p:clrMapOvr>
</p:sld>
</file>

<file path=ppt/theme/theme1.xml><?xml version="1.0" encoding="utf-8"?>
<a:theme xmlns:a="http://schemas.openxmlformats.org/drawingml/2006/main" name="GradientVTI">
  <a:themeElements>
    <a:clrScheme name="Стандартная">
      <a:dk1>
        <a:srgbClr val="000000"/>
      </a:dk1>
      <a:lt1>
        <a:srgbClr val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Univers">
      <a:majorFont>
        <a:latin typeface="Univers"/>
        <a:ea typeface=""/>
        <a:cs typeface=""/>
      </a:majorFont>
      <a:minorFont>
        <a:latin typeface="Univer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radientVTI" id="{605F9078-86F9-4258-A3E1-F8EFF02AE8CC}" vid="{4848699B-BB01-41E3-9EC4-3D97DFE5292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303</Words>
  <Application>Microsoft Office PowerPoint</Application>
  <PresentationFormat>Широкоэкранный</PresentationFormat>
  <Paragraphs>40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2" baseType="lpstr">
      <vt:lpstr>Arial</vt:lpstr>
      <vt:lpstr>Times New Roman</vt:lpstr>
      <vt:lpstr>Univers</vt:lpstr>
      <vt:lpstr>GradientVTI</vt:lpstr>
      <vt:lpstr>Федеральное государственное бюджетное учреждение высшего образования  «Омский государственный технический университет»  Кафедра «Физика» </vt:lpstr>
      <vt:lpstr>Презентация PowerPoint</vt:lpstr>
      <vt:lpstr>Исследуемый образец</vt:lpstr>
      <vt:lpstr>Полуконтактный метод СЗМ</vt:lpstr>
      <vt:lpstr>Полуконтактный метод СЗМ</vt:lpstr>
      <vt:lpstr>Микрофотография поверхности здорового волоса</vt:lpstr>
      <vt:lpstr>Микрофотография поверхности волоса, подверженного воздействиям низких температур</vt:lpstr>
      <vt:lpstr>Результаты исследования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/>
  <cp:lastModifiedBy>Игнатий Цыбульников</cp:lastModifiedBy>
  <cp:revision>309</cp:revision>
  <dcterms:created xsi:type="dcterms:W3CDTF">2020-05-26T15:34:05Z</dcterms:created>
  <dcterms:modified xsi:type="dcterms:W3CDTF">2020-05-26T17:14:31Z</dcterms:modified>
</cp:coreProperties>
</file>