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1" r:id="rId1"/>
    <p:sldMasterId id="2147483687" r:id="rId2"/>
    <p:sldMasterId id="2147483735" r:id="rId3"/>
    <p:sldMasterId id="2147483787" r:id="rId4"/>
    <p:sldMasterId id="2147483799" r:id="rId5"/>
    <p:sldMasterId id="2147483812" r:id="rId6"/>
    <p:sldMasterId id="2147483824" r:id="rId7"/>
  </p:sldMasterIdLst>
  <p:notesMasterIdLst>
    <p:notesMasterId r:id="rId73"/>
  </p:notesMasterIdLst>
  <p:handoutMasterIdLst>
    <p:handoutMasterId r:id="rId74"/>
  </p:handoutMasterIdLst>
  <p:sldIdLst>
    <p:sldId id="397" r:id="rId8"/>
    <p:sldId id="608" r:id="rId9"/>
    <p:sldId id="612" r:id="rId10"/>
    <p:sldId id="616" r:id="rId11"/>
    <p:sldId id="379" r:id="rId12"/>
    <p:sldId id="606" r:id="rId13"/>
    <p:sldId id="607" r:id="rId14"/>
    <p:sldId id="613" r:id="rId15"/>
    <p:sldId id="609" r:id="rId16"/>
    <p:sldId id="611" r:id="rId17"/>
    <p:sldId id="267" r:id="rId18"/>
    <p:sldId id="268" r:id="rId19"/>
    <p:sldId id="269" r:id="rId20"/>
    <p:sldId id="271" r:id="rId21"/>
    <p:sldId id="272" r:id="rId22"/>
    <p:sldId id="614" r:id="rId23"/>
    <p:sldId id="286" r:id="rId24"/>
    <p:sldId id="287" r:id="rId25"/>
    <p:sldId id="258" r:id="rId26"/>
    <p:sldId id="306" r:id="rId27"/>
    <p:sldId id="322" r:id="rId28"/>
    <p:sldId id="323" r:id="rId29"/>
    <p:sldId id="304" r:id="rId30"/>
    <p:sldId id="335" r:id="rId31"/>
    <p:sldId id="332" r:id="rId32"/>
    <p:sldId id="336" r:id="rId33"/>
    <p:sldId id="339" r:id="rId34"/>
    <p:sldId id="333" r:id="rId35"/>
    <p:sldId id="338" r:id="rId36"/>
    <p:sldId id="340" r:id="rId37"/>
    <p:sldId id="309" r:id="rId38"/>
    <p:sldId id="341" r:id="rId39"/>
    <p:sldId id="342" r:id="rId40"/>
    <p:sldId id="325" r:id="rId41"/>
    <p:sldId id="602" r:id="rId42"/>
    <p:sldId id="603" r:id="rId43"/>
    <p:sldId id="604" r:id="rId44"/>
    <p:sldId id="310" r:id="rId45"/>
    <p:sldId id="605" r:id="rId46"/>
    <p:sldId id="313" r:id="rId47"/>
    <p:sldId id="314" r:id="rId48"/>
    <p:sldId id="321" r:id="rId49"/>
    <p:sldId id="326" r:id="rId50"/>
    <p:sldId id="615" r:id="rId51"/>
    <p:sldId id="391" r:id="rId52"/>
    <p:sldId id="597" r:id="rId53"/>
    <p:sldId id="598" r:id="rId54"/>
    <p:sldId id="599" r:id="rId55"/>
    <p:sldId id="601" r:id="rId56"/>
    <p:sldId id="279" r:id="rId57"/>
    <p:sldId id="281" r:id="rId58"/>
    <p:sldId id="351" r:id="rId59"/>
    <p:sldId id="398" r:id="rId60"/>
    <p:sldId id="399" r:id="rId61"/>
    <p:sldId id="406" r:id="rId62"/>
    <p:sldId id="407" r:id="rId63"/>
    <p:sldId id="295" r:id="rId64"/>
    <p:sldId id="347" r:id="rId65"/>
    <p:sldId id="348" r:id="rId66"/>
    <p:sldId id="349" r:id="rId67"/>
    <p:sldId id="592" r:id="rId68"/>
    <p:sldId id="593" r:id="rId69"/>
    <p:sldId id="594" r:id="rId70"/>
    <p:sldId id="595" r:id="rId71"/>
    <p:sldId id="370" r:id="rId72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66"/>
    <a:srgbClr val="00CC00"/>
    <a:srgbClr val="CC0000"/>
    <a:srgbClr val="660033"/>
    <a:srgbClr val="800000"/>
    <a:srgbClr val="0066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87" autoAdjust="0"/>
    <p:restoredTop sz="94640" autoAdjust="0"/>
  </p:normalViewPr>
  <p:slideViewPr>
    <p:cSldViewPr>
      <p:cViewPr varScale="1">
        <p:scale>
          <a:sx n="49" d="100"/>
          <a:sy n="49" d="100"/>
        </p:scale>
        <p:origin x="97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6FE306-8A45-49B4-91B9-EE47D3D791A5}" type="doc">
      <dgm:prSet loTypeId="urn:microsoft.com/office/officeart/2005/8/layout/vProcess5" loCatId="process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n-GB"/>
        </a:p>
      </dgm:t>
    </dgm:pt>
    <dgm:pt modelId="{8B3FD6C0-B1A9-4C56-A132-1FE60C7484AA}">
      <dgm:prSet phldrT="[Текст]"/>
      <dgm:spPr/>
      <dgm:t>
        <a:bodyPr/>
        <a:lstStyle/>
        <a:p>
          <a:pPr algn="l"/>
          <a:r>
            <a:rPr lang="en-GB" b="1" dirty="0"/>
            <a:t>Epidemic</a:t>
          </a:r>
        </a:p>
      </dgm:t>
    </dgm:pt>
    <dgm:pt modelId="{92764AEA-8E79-4D3D-95B3-299FD71CABB3}" type="parTrans" cxnId="{33904A04-25C1-4C56-9E05-16F476EB60E2}">
      <dgm:prSet/>
      <dgm:spPr/>
      <dgm:t>
        <a:bodyPr/>
        <a:lstStyle/>
        <a:p>
          <a:endParaRPr lang="en-GB"/>
        </a:p>
      </dgm:t>
    </dgm:pt>
    <dgm:pt modelId="{5E31FA2A-BCA7-4FBC-85E3-0AE8C9E29EE2}" type="sibTrans" cxnId="{33904A04-25C1-4C56-9E05-16F476EB60E2}">
      <dgm:prSet/>
      <dgm:spPr>
        <a:solidFill>
          <a:schemeClr val="accent1">
            <a:tint val="40000"/>
            <a:hueOff val="0"/>
            <a:satOff val="0"/>
            <a:lumOff val="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endParaRPr lang="en-GB"/>
        </a:p>
      </dgm:t>
    </dgm:pt>
    <dgm:pt modelId="{F8696FC4-C03E-4111-9E62-3AA03071ED06}">
      <dgm:prSet phldrT="[Текст]"/>
      <dgm:spPr/>
      <dgm:t>
        <a:bodyPr/>
        <a:lstStyle/>
        <a:p>
          <a:r>
            <a:rPr lang="en-GB" b="1" dirty="0"/>
            <a:t>Data</a:t>
          </a:r>
        </a:p>
      </dgm:t>
    </dgm:pt>
    <dgm:pt modelId="{B10E7E11-46DC-4DD2-B35C-F7EB34359B9B}" type="parTrans" cxnId="{743993C1-DC1C-4487-BF73-0AF4F9DFEC95}">
      <dgm:prSet/>
      <dgm:spPr/>
      <dgm:t>
        <a:bodyPr/>
        <a:lstStyle/>
        <a:p>
          <a:endParaRPr lang="en-GB"/>
        </a:p>
      </dgm:t>
    </dgm:pt>
    <dgm:pt modelId="{82BF3C69-F40C-4637-987D-C41DA95833EE}" type="sibTrans" cxnId="{743993C1-DC1C-4487-BF73-0AF4F9DFEC95}">
      <dgm:prSet/>
      <dgm:spPr>
        <a:solidFill>
          <a:schemeClr val="accent1">
            <a:tint val="40000"/>
            <a:hueOff val="0"/>
            <a:satOff val="0"/>
            <a:lumOff val="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endParaRPr lang="en-GB"/>
        </a:p>
      </dgm:t>
    </dgm:pt>
    <dgm:pt modelId="{8FC86BA6-A7C9-4D34-8A9F-904DD52481F5}">
      <dgm:prSet phldrT="[Текст]"/>
      <dgm:spPr/>
      <dgm:t>
        <a:bodyPr/>
        <a:lstStyle/>
        <a:p>
          <a:r>
            <a:rPr lang="en-GB" b="1" dirty="0"/>
            <a:t>Model</a:t>
          </a:r>
        </a:p>
      </dgm:t>
    </dgm:pt>
    <dgm:pt modelId="{D2AFE8DE-F6EC-4FF9-9307-24342108329F}" type="parTrans" cxnId="{196E6E2D-ADB8-427B-9FE6-D2F234A8D8AC}">
      <dgm:prSet/>
      <dgm:spPr/>
      <dgm:t>
        <a:bodyPr/>
        <a:lstStyle/>
        <a:p>
          <a:endParaRPr lang="en-GB"/>
        </a:p>
      </dgm:t>
    </dgm:pt>
    <dgm:pt modelId="{73D353E3-A485-4345-956A-433283A43205}" type="sibTrans" cxnId="{196E6E2D-ADB8-427B-9FE6-D2F234A8D8AC}">
      <dgm:prSet/>
      <dgm:spPr>
        <a:solidFill>
          <a:schemeClr val="accent1">
            <a:tint val="40000"/>
            <a:hueOff val="0"/>
            <a:satOff val="0"/>
            <a:lumOff val="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endParaRPr lang="en-GB"/>
        </a:p>
      </dgm:t>
    </dgm:pt>
    <dgm:pt modelId="{1D379B98-30DC-4DFB-8E11-5D237002FB4F}">
      <dgm:prSet/>
      <dgm:spPr/>
      <dgm:t>
        <a:bodyPr/>
        <a:lstStyle/>
        <a:p>
          <a:r>
            <a:rPr lang="en-GB" b="1" dirty="0"/>
            <a:t>Prediction</a:t>
          </a:r>
        </a:p>
      </dgm:t>
    </dgm:pt>
    <dgm:pt modelId="{6B69D1AF-26FB-4322-9C25-D9532B33AE46}" type="parTrans" cxnId="{A3A8D7C2-FA09-4884-994B-5B49C0595BC5}">
      <dgm:prSet/>
      <dgm:spPr/>
      <dgm:t>
        <a:bodyPr/>
        <a:lstStyle/>
        <a:p>
          <a:endParaRPr lang="en-GB"/>
        </a:p>
      </dgm:t>
    </dgm:pt>
    <dgm:pt modelId="{FEDAF0B6-8FCA-4E88-90C6-701194C6E4D8}" type="sibTrans" cxnId="{A3A8D7C2-FA09-4884-994B-5B49C0595BC5}">
      <dgm:prSet/>
      <dgm:spPr/>
      <dgm:t>
        <a:bodyPr/>
        <a:lstStyle/>
        <a:p>
          <a:endParaRPr lang="en-GB"/>
        </a:p>
      </dgm:t>
    </dgm:pt>
    <dgm:pt modelId="{1BAF425A-A687-4931-A0B5-8AB06F8BCB7C}" type="pres">
      <dgm:prSet presAssocID="{3B6FE306-8A45-49B4-91B9-EE47D3D791A5}" presName="outerComposite" presStyleCnt="0">
        <dgm:presLayoutVars>
          <dgm:chMax val="5"/>
          <dgm:dir/>
          <dgm:resizeHandles val="exact"/>
        </dgm:presLayoutVars>
      </dgm:prSet>
      <dgm:spPr/>
    </dgm:pt>
    <dgm:pt modelId="{5E088DCA-0AC5-4FFD-9CF1-01CA3E9B9F5A}" type="pres">
      <dgm:prSet presAssocID="{3B6FE306-8A45-49B4-91B9-EE47D3D791A5}" presName="dummyMaxCanvas" presStyleCnt="0">
        <dgm:presLayoutVars/>
      </dgm:prSet>
      <dgm:spPr/>
    </dgm:pt>
    <dgm:pt modelId="{CDFEE4EF-7DF5-4F82-AB5F-C6F6735DC175}" type="pres">
      <dgm:prSet presAssocID="{3B6FE306-8A45-49B4-91B9-EE47D3D791A5}" presName="FourNodes_1" presStyleLbl="node1" presStyleIdx="0" presStyleCnt="4" custLinFactY="-97611" custLinFactNeighborX="-3105" custLinFactNeighborY="-100000">
        <dgm:presLayoutVars>
          <dgm:bulletEnabled val="1"/>
        </dgm:presLayoutVars>
      </dgm:prSet>
      <dgm:spPr/>
    </dgm:pt>
    <dgm:pt modelId="{F712F999-9B47-4D1C-BCF5-85488D5DAD7C}" type="pres">
      <dgm:prSet presAssocID="{3B6FE306-8A45-49B4-91B9-EE47D3D791A5}" presName="FourNodes_2" presStyleLbl="node1" presStyleIdx="1" presStyleCnt="4">
        <dgm:presLayoutVars>
          <dgm:bulletEnabled val="1"/>
        </dgm:presLayoutVars>
      </dgm:prSet>
      <dgm:spPr/>
    </dgm:pt>
    <dgm:pt modelId="{E7CA9B1B-001F-4E6D-A262-42EA723F8ED2}" type="pres">
      <dgm:prSet presAssocID="{3B6FE306-8A45-49B4-91B9-EE47D3D791A5}" presName="FourNodes_3" presStyleLbl="node1" presStyleIdx="2" presStyleCnt="4">
        <dgm:presLayoutVars>
          <dgm:bulletEnabled val="1"/>
        </dgm:presLayoutVars>
      </dgm:prSet>
      <dgm:spPr/>
    </dgm:pt>
    <dgm:pt modelId="{0AED4FBA-8F03-4B08-A433-66E2B575A4B8}" type="pres">
      <dgm:prSet presAssocID="{3B6FE306-8A45-49B4-91B9-EE47D3D791A5}" presName="FourNodes_4" presStyleLbl="node1" presStyleIdx="3" presStyleCnt="4">
        <dgm:presLayoutVars>
          <dgm:bulletEnabled val="1"/>
        </dgm:presLayoutVars>
      </dgm:prSet>
      <dgm:spPr/>
    </dgm:pt>
    <dgm:pt modelId="{D666D898-27F8-4188-9055-BE203AF3D50D}" type="pres">
      <dgm:prSet presAssocID="{3B6FE306-8A45-49B4-91B9-EE47D3D791A5}" presName="FourConn_1-2" presStyleLbl="fgAccFollowNode1" presStyleIdx="0" presStyleCnt="3">
        <dgm:presLayoutVars>
          <dgm:bulletEnabled val="1"/>
        </dgm:presLayoutVars>
      </dgm:prSet>
      <dgm:spPr/>
    </dgm:pt>
    <dgm:pt modelId="{B0DB6E35-C080-4E0E-99BE-CC27830201D5}" type="pres">
      <dgm:prSet presAssocID="{3B6FE306-8A45-49B4-91B9-EE47D3D791A5}" presName="FourConn_2-3" presStyleLbl="fgAccFollowNode1" presStyleIdx="1" presStyleCnt="3">
        <dgm:presLayoutVars>
          <dgm:bulletEnabled val="1"/>
        </dgm:presLayoutVars>
      </dgm:prSet>
      <dgm:spPr/>
    </dgm:pt>
    <dgm:pt modelId="{EDEAD125-41FE-43D7-AAD9-D4E1D43144FC}" type="pres">
      <dgm:prSet presAssocID="{3B6FE306-8A45-49B4-91B9-EE47D3D791A5}" presName="FourConn_3-4" presStyleLbl="fgAccFollowNode1" presStyleIdx="2" presStyleCnt="3">
        <dgm:presLayoutVars>
          <dgm:bulletEnabled val="1"/>
        </dgm:presLayoutVars>
      </dgm:prSet>
      <dgm:spPr/>
    </dgm:pt>
    <dgm:pt modelId="{BFACD773-06B8-49A8-8A47-C6EB0ED55AC9}" type="pres">
      <dgm:prSet presAssocID="{3B6FE306-8A45-49B4-91B9-EE47D3D791A5}" presName="FourNodes_1_text" presStyleLbl="node1" presStyleIdx="3" presStyleCnt="4">
        <dgm:presLayoutVars>
          <dgm:bulletEnabled val="1"/>
        </dgm:presLayoutVars>
      </dgm:prSet>
      <dgm:spPr/>
    </dgm:pt>
    <dgm:pt modelId="{B9C78FA9-BE0E-4634-9E39-E1CFE2B4A832}" type="pres">
      <dgm:prSet presAssocID="{3B6FE306-8A45-49B4-91B9-EE47D3D791A5}" presName="FourNodes_2_text" presStyleLbl="node1" presStyleIdx="3" presStyleCnt="4">
        <dgm:presLayoutVars>
          <dgm:bulletEnabled val="1"/>
        </dgm:presLayoutVars>
      </dgm:prSet>
      <dgm:spPr/>
    </dgm:pt>
    <dgm:pt modelId="{FEAA1574-322B-4F0E-A5FB-FEAAD92CE35F}" type="pres">
      <dgm:prSet presAssocID="{3B6FE306-8A45-49B4-91B9-EE47D3D791A5}" presName="FourNodes_3_text" presStyleLbl="node1" presStyleIdx="3" presStyleCnt="4">
        <dgm:presLayoutVars>
          <dgm:bulletEnabled val="1"/>
        </dgm:presLayoutVars>
      </dgm:prSet>
      <dgm:spPr/>
    </dgm:pt>
    <dgm:pt modelId="{63C1C7D3-54B1-4E0C-BA28-BCCDADB5C65C}" type="pres">
      <dgm:prSet presAssocID="{3B6FE306-8A45-49B4-91B9-EE47D3D791A5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33904A04-25C1-4C56-9E05-16F476EB60E2}" srcId="{3B6FE306-8A45-49B4-91B9-EE47D3D791A5}" destId="{8B3FD6C0-B1A9-4C56-A132-1FE60C7484AA}" srcOrd="0" destOrd="0" parTransId="{92764AEA-8E79-4D3D-95B3-299FD71CABB3}" sibTransId="{5E31FA2A-BCA7-4FBC-85E3-0AE8C9E29EE2}"/>
    <dgm:cxn modelId="{064E5127-AD3E-4FF9-BD51-6F45545FC804}" type="presOf" srcId="{8FC86BA6-A7C9-4D34-8A9F-904DD52481F5}" destId="{FEAA1574-322B-4F0E-A5FB-FEAAD92CE35F}" srcOrd="1" destOrd="0" presId="urn:microsoft.com/office/officeart/2005/8/layout/vProcess5"/>
    <dgm:cxn modelId="{196E6E2D-ADB8-427B-9FE6-D2F234A8D8AC}" srcId="{3B6FE306-8A45-49B4-91B9-EE47D3D791A5}" destId="{8FC86BA6-A7C9-4D34-8A9F-904DD52481F5}" srcOrd="2" destOrd="0" parTransId="{D2AFE8DE-F6EC-4FF9-9307-24342108329F}" sibTransId="{73D353E3-A485-4345-956A-433283A43205}"/>
    <dgm:cxn modelId="{FECC3E49-3471-473D-A1F2-36B7CA813B89}" type="presOf" srcId="{8B3FD6C0-B1A9-4C56-A132-1FE60C7484AA}" destId="{BFACD773-06B8-49A8-8A47-C6EB0ED55AC9}" srcOrd="1" destOrd="0" presId="urn:microsoft.com/office/officeart/2005/8/layout/vProcess5"/>
    <dgm:cxn modelId="{5962634C-BA18-47B0-A920-5D97928484B3}" type="presOf" srcId="{8B3FD6C0-B1A9-4C56-A132-1FE60C7484AA}" destId="{CDFEE4EF-7DF5-4F82-AB5F-C6F6735DC175}" srcOrd="0" destOrd="0" presId="urn:microsoft.com/office/officeart/2005/8/layout/vProcess5"/>
    <dgm:cxn modelId="{7AFD8052-4B5A-49D6-9BE0-2834D9E6CD4B}" type="presOf" srcId="{8FC86BA6-A7C9-4D34-8A9F-904DD52481F5}" destId="{E7CA9B1B-001F-4E6D-A262-42EA723F8ED2}" srcOrd="0" destOrd="0" presId="urn:microsoft.com/office/officeart/2005/8/layout/vProcess5"/>
    <dgm:cxn modelId="{C16A2F78-4692-473E-A792-3F0EE6AF77D1}" type="presOf" srcId="{73D353E3-A485-4345-956A-433283A43205}" destId="{EDEAD125-41FE-43D7-AAD9-D4E1D43144FC}" srcOrd="0" destOrd="0" presId="urn:microsoft.com/office/officeart/2005/8/layout/vProcess5"/>
    <dgm:cxn modelId="{873A535A-52F2-47AF-BB96-DB1DA258652A}" type="presOf" srcId="{F8696FC4-C03E-4111-9E62-3AA03071ED06}" destId="{F712F999-9B47-4D1C-BCF5-85488D5DAD7C}" srcOrd="0" destOrd="0" presId="urn:microsoft.com/office/officeart/2005/8/layout/vProcess5"/>
    <dgm:cxn modelId="{F30DBF84-276B-4D48-9845-462AAC884585}" type="presOf" srcId="{1D379B98-30DC-4DFB-8E11-5D237002FB4F}" destId="{63C1C7D3-54B1-4E0C-BA28-BCCDADB5C65C}" srcOrd="1" destOrd="0" presId="urn:microsoft.com/office/officeart/2005/8/layout/vProcess5"/>
    <dgm:cxn modelId="{D12940A5-DCF5-41BF-AB41-CD31721F9246}" type="presOf" srcId="{3B6FE306-8A45-49B4-91B9-EE47D3D791A5}" destId="{1BAF425A-A687-4931-A0B5-8AB06F8BCB7C}" srcOrd="0" destOrd="0" presId="urn:microsoft.com/office/officeart/2005/8/layout/vProcess5"/>
    <dgm:cxn modelId="{1B89C9A7-FCA9-412E-80D6-0AC5CFF14161}" type="presOf" srcId="{5E31FA2A-BCA7-4FBC-85E3-0AE8C9E29EE2}" destId="{D666D898-27F8-4188-9055-BE203AF3D50D}" srcOrd="0" destOrd="0" presId="urn:microsoft.com/office/officeart/2005/8/layout/vProcess5"/>
    <dgm:cxn modelId="{743993C1-DC1C-4487-BF73-0AF4F9DFEC95}" srcId="{3B6FE306-8A45-49B4-91B9-EE47D3D791A5}" destId="{F8696FC4-C03E-4111-9E62-3AA03071ED06}" srcOrd="1" destOrd="0" parTransId="{B10E7E11-46DC-4DD2-B35C-F7EB34359B9B}" sibTransId="{82BF3C69-F40C-4637-987D-C41DA95833EE}"/>
    <dgm:cxn modelId="{FFF488C2-72E3-404F-8608-622E6042EA92}" type="presOf" srcId="{1D379B98-30DC-4DFB-8E11-5D237002FB4F}" destId="{0AED4FBA-8F03-4B08-A433-66E2B575A4B8}" srcOrd="0" destOrd="0" presId="urn:microsoft.com/office/officeart/2005/8/layout/vProcess5"/>
    <dgm:cxn modelId="{A3A8D7C2-FA09-4884-994B-5B49C0595BC5}" srcId="{3B6FE306-8A45-49B4-91B9-EE47D3D791A5}" destId="{1D379B98-30DC-4DFB-8E11-5D237002FB4F}" srcOrd="3" destOrd="0" parTransId="{6B69D1AF-26FB-4322-9C25-D9532B33AE46}" sibTransId="{FEDAF0B6-8FCA-4E88-90C6-701194C6E4D8}"/>
    <dgm:cxn modelId="{148EAFCA-90D8-4582-827F-255D21C6F33F}" type="presOf" srcId="{F8696FC4-C03E-4111-9E62-3AA03071ED06}" destId="{B9C78FA9-BE0E-4634-9E39-E1CFE2B4A832}" srcOrd="1" destOrd="0" presId="urn:microsoft.com/office/officeart/2005/8/layout/vProcess5"/>
    <dgm:cxn modelId="{66EC17EC-2F68-43C1-97EC-0BDC52906086}" type="presOf" srcId="{82BF3C69-F40C-4637-987D-C41DA95833EE}" destId="{B0DB6E35-C080-4E0E-99BE-CC27830201D5}" srcOrd="0" destOrd="0" presId="urn:microsoft.com/office/officeart/2005/8/layout/vProcess5"/>
    <dgm:cxn modelId="{B66EC745-F2AA-483E-A122-8EE8FCC48540}" type="presParOf" srcId="{1BAF425A-A687-4931-A0B5-8AB06F8BCB7C}" destId="{5E088DCA-0AC5-4FFD-9CF1-01CA3E9B9F5A}" srcOrd="0" destOrd="0" presId="urn:microsoft.com/office/officeart/2005/8/layout/vProcess5"/>
    <dgm:cxn modelId="{0A264831-57B6-4CC6-ADFE-DDB484B006D0}" type="presParOf" srcId="{1BAF425A-A687-4931-A0B5-8AB06F8BCB7C}" destId="{CDFEE4EF-7DF5-4F82-AB5F-C6F6735DC175}" srcOrd="1" destOrd="0" presId="urn:microsoft.com/office/officeart/2005/8/layout/vProcess5"/>
    <dgm:cxn modelId="{AA1D023F-0E2B-4FEC-9759-40CD5BBE5510}" type="presParOf" srcId="{1BAF425A-A687-4931-A0B5-8AB06F8BCB7C}" destId="{F712F999-9B47-4D1C-BCF5-85488D5DAD7C}" srcOrd="2" destOrd="0" presId="urn:microsoft.com/office/officeart/2005/8/layout/vProcess5"/>
    <dgm:cxn modelId="{FACA0B9B-CDFA-4F8C-845A-1EE80113BAFD}" type="presParOf" srcId="{1BAF425A-A687-4931-A0B5-8AB06F8BCB7C}" destId="{E7CA9B1B-001F-4E6D-A262-42EA723F8ED2}" srcOrd="3" destOrd="0" presId="urn:microsoft.com/office/officeart/2005/8/layout/vProcess5"/>
    <dgm:cxn modelId="{07B0D2EA-677F-44F7-A150-69D70B89A92A}" type="presParOf" srcId="{1BAF425A-A687-4931-A0B5-8AB06F8BCB7C}" destId="{0AED4FBA-8F03-4B08-A433-66E2B575A4B8}" srcOrd="4" destOrd="0" presId="urn:microsoft.com/office/officeart/2005/8/layout/vProcess5"/>
    <dgm:cxn modelId="{892C8609-FFFA-4ED4-BE18-480F0C922B3E}" type="presParOf" srcId="{1BAF425A-A687-4931-A0B5-8AB06F8BCB7C}" destId="{D666D898-27F8-4188-9055-BE203AF3D50D}" srcOrd="5" destOrd="0" presId="urn:microsoft.com/office/officeart/2005/8/layout/vProcess5"/>
    <dgm:cxn modelId="{C0991D2F-041F-45D6-AFA5-F5A5F574AB8B}" type="presParOf" srcId="{1BAF425A-A687-4931-A0B5-8AB06F8BCB7C}" destId="{B0DB6E35-C080-4E0E-99BE-CC27830201D5}" srcOrd="6" destOrd="0" presId="urn:microsoft.com/office/officeart/2005/8/layout/vProcess5"/>
    <dgm:cxn modelId="{90C22231-54BD-4A90-BD7D-CBBE42C685FE}" type="presParOf" srcId="{1BAF425A-A687-4931-A0B5-8AB06F8BCB7C}" destId="{EDEAD125-41FE-43D7-AAD9-D4E1D43144FC}" srcOrd="7" destOrd="0" presId="urn:microsoft.com/office/officeart/2005/8/layout/vProcess5"/>
    <dgm:cxn modelId="{C5EC386C-2192-48E0-9840-3FC1BF49DC45}" type="presParOf" srcId="{1BAF425A-A687-4931-A0B5-8AB06F8BCB7C}" destId="{BFACD773-06B8-49A8-8A47-C6EB0ED55AC9}" srcOrd="8" destOrd="0" presId="urn:microsoft.com/office/officeart/2005/8/layout/vProcess5"/>
    <dgm:cxn modelId="{5533FEF3-BF9C-4455-8B99-C3A52E860B6B}" type="presParOf" srcId="{1BAF425A-A687-4931-A0B5-8AB06F8BCB7C}" destId="{B9C78FA9-BE0E-4634-9E39-E1CFE2B4A832}" srcOrd="9" destOrd="0" presId="urn:microsoft.com/office/officeart/2005/8/layout/vProcess5"/>
    <dgm:cxn modelId="{F7590128-AFB4-4B6C-AE97-FBA926633EBE}" type="presParOf" srcId="{1BAF425A-A687-4931-A0B5-8AB06F8BCB7C}" destId="{FEAA1574-322B-4F0E-A5FB-FEAAD92CE35F}" srcOrd="10" destOrd="0" presId="urn:microsoft.com/office/officeart/2005/8/layout/vProcess5"/>
    <dgm:cxn modelId="{8D89E7FE-07A8-4873-9400-B0DDE3BF51B9}" type="presParOf" srcId="{1BAF425A-A687-4931-A0B5-8AB06F8BCB7C}" destId="{63C1C7D3-54B1-4E0C-BA28-BCCDADB5C65C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6FE306-8A45-49B4-91B9-EE47D3D791A5}" type="doc">
      <dgm:prSet loTypeId="urn:microsoft.com/office/officeart/2005/8/layout/vProcess5" loCatId="process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n-GB"/>
        </a:p>
      </dgm:t>
    </dgm:pt>
    <dgm:pt modelId="{8B3FD6C0-B1A9-4C56-A132-1FE60C7484AA}">
      <dgm:prSet phldrT="[Текст]"/>
      <dgm:spPr/>
      <dgm:t>
        <a:bodyPr/>
        <a:lstStyle/>
        <a:p>
          <a:pPr algn="l"/>
          <a:r>
            <a:rPr lang="en-GB" b="1" dirty="0"/>
            <a:t>Epidemic</a:t>
          </a:r>
        </a:p>
      </dgm:t>
    </dgm:pt>
    <dgm:pt modelId="{92764AEA-8E79-4D3D-95B3-299FD71CABB3}" type="parTrans" cxnId="{33904A04-25C1-4C56-9E05-16F476EB60E2}">
      <dgm:prSet/>
      <dgm:spPr/>
      <dgm:t>
        <a:bodyPr/>
        <a:lstStyle/>
        <a:p>
          <a:endParaRPr lang="en-GB"/>
        </a:p>
      </dgm:t>
    </dgm:pt>
    <dgm:pt modelId="{5E31FA2A-BCA7-4FBC-85E3-0AE8C9E29EE2}" type="sibTrans" cxnId="{33904A04-25C1-4C56-9E05-16F476EB60E2}">
      <dgm:prSet/>
      <dgm:spPr>
        <a:solidFill>
          <a:schemeClr val="accent1">
            <a:tint val="40000"/>
            <a:hueOff val="0"/>
            <a:satOff val="0"/>
            <a:lumOff val="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endParaRPr lang="en-GB"/>
        </a:p>
      </dgm:t>
    </dgm:pt>
    <dgm:pt modelId="{F8696FC4-C03E-4111-9E62-3AA03071ED06}">
      <dgm:prSet phldrT="[Текст]"/>
      <dgm:spPr/>
      <dgm:t>
        <a:bodyPr/>
        <a:lstStyle/>
        <a:p>
          <a:r>
            <a:rPr lang="en-GB" b="1" dirty="0"/>
            <a:t>Data</a:t>
          </a:r>
        </a:p>
      </dgm:t>
    </dgm:pt>
    <dgm:pt modelId="{B10E7E11-46DC-4DD2-B35C-F7EB34359B9B}" type="parTrans" cxnId="{743993C1-DC1C-4487-BF73-0AF4F9DFEC95}">
      <dgm:prSet/>
      <dgm:spPr/>
      <dgm:t>
        <a:bodyPr/>
        <a:lstStyle/>
        <a:p>
          <a:endParaRPr lang="en-GB"/>
        </a:p>
      </dgm:t>
    </dgm:pt>
    <dgm:pt modelId="{82BF3C69-F40C-4637-987D-C41DA95833EE}" type="sibTrans" cxnId="{743993C1-DC1C-4487-BF73-0AF4F9DFEC95}">
      <dgm:prSet/>
      <dgm:spPr>
        <a:solidFill>
          <a:schemeClr val="accent1">
            <a:tint val="40000"/>
            <a:hueOff val="0"/>
            <a:satOff val="0"/>
            <a:lumOff val="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endParaRPr lang="en-GB"/>
        </a:p>
      </dgm:t>
    </dgm:pt>
    <dgm:pt modelId="{8FC86BA6-A7C9-4D34-8A9F-904DD52481F5}">
      <dgm:prSet phldrT="[Текст]"/>
      <dgm:spPr/>
      <dgm:t>
        <a:bodyPr/>
        <a:lstStyle/>
        <a:p>
          <a:r>
            <a:rPr lang="en-GB" b="1" dirty="0"/>
            <a:t>Model</a:t>
          </a:r>
        </a:p>
      </dgm:t>
    </dgm:pt>
    <dgm:pt modelId="{D2AFE8DE-F6EC-4FF9-9307-24342108329F}" type="parTrans" cxnId="{196E6E2D-ADB8-427B-9FE6-D2F234A8D8AC}">
      <dgm:prSet/>
      <dgm:spPr/>
      <dgm:t>
        <a:bodyPr/>
        <a:lstStyle/>
        <a:p>
          <a:endParaRPr lang="en-GB"/>
        </a:p>
      </dgm:t>
    </dgm:pt>
    <dgm:pt modelId="{73D353E3-A485-4345-956A-433283A43205}" type="sibTrans" cxnId="{196E6E2D-ADB8-427B-9FE6-D2F234A8D8AC}">
      <dgm:prSet/>
      <dgm:spPr>
        <a:solidFill>
          <a:schemeClr val="accent1">
            <a:tint val="40000"/>
            <a:hueOff val="0"/>
            <a:satOff val="0"/>
            <a:lumOff val="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endParaRPr lang="en-GB"/>
        </a:p>
      </dgm:t>
    </dgm:pt>
    <dgm:pt modelId="{1D379B98-30DC-4DFB-8E11-5D237002FB4F}">
      <dgm:prSet/>
      <dgm:spPr/>
      <dgm:t>
        <a:bodyPr/>
        <a:lstStyle/>
        <a:p>
          <a:r>
            <a:rPr lang="en-GB" b="1" dirty="0"/>
            <a:t>Prediction</a:t>
          </a:r>
        </a:p>
      </dgm:t>
    </dgm:pt>
    <dgm:pt modelId="{6B69D1AF-26FB-4322-9C25-D9532B33AE46}" type="parTrans" cxnId="{A3A8D7C2-FA09-4884-994B-5B49C0595BC5}">
      <dgm:prSet/>
      <dgm:spPr/>
      <dgm:t>
        <a:bodyPr/>
        <a:lstStyle/>
        <a:p>
          <a:endParaRPr lang="en-GB"/>
        </a:p>
      </dgm:t>
    </dgm:pt>
    <dgm:pt modelId="{FEDAF0B6-8FCA-4E88-90C6-701194C6E4D8}" type="sibTrans" cxnId="{A3A8D7C2-FA09-4884-994B-5B49C0595BC5}">
      <dgm:prSet/>
      <dgm:spPr/>
      <dgm:t>
        <a:bodyPr/>
        <a:lstStyle/>
        <a:p>
          <a:endParaRPr lang="en-GB"/>
        </a:p>
      </dgm:t>
    </dgm:pt>
    <dgm:pt modelId="{1BAF425A-A687-4931-A0B5-8AB06F8BCB7C}" type="pres">
      <dgm:prSet presAssocID="{3B6FE306-8A45-49B4-91B9-EE47D3D791A5}" presName="outerComposite" presStyleCnt="0">
        <dgm:presLayoutVars>
          <dgm:chMax val="5"/>
          <dgm:dir/>
          <dgm:resizeHandles val="exact"/>
        </dgm:presLayoutVars>
      </dgm:prSet>
      <dgm:spPr/>
    </dgm:pt>
    <dgm:pt modelId="{5E088DCA-0AC5-4FFD-9CF1-01CA3E9B9F5A}" type="pres">
      <dgm:prSet presAssocID="{3B6FE306-8A45-49B4-91B9-EE47D3D791A5}" presName="dummyMaxCanvas" presStyleCnt="0">
        <dgm:presLayoutVars/>
      </dgm:prSet>
      <dgm:spPr/>
    </dgm:pt>
    <dgm:pt modelId="{CDFEE4EF-7DF5-4F82-AB5F-C6F6735DC175}" type="pres">
      <dgm:prSet presAssocID="{3B6FE306-8A45-49B4-91B9-EE47D3D791A5}" presName="FourNodes_1" presStyleLbl="node1" presStyleIdx="0" presStyleCnt="4" custLinFactY="-97611" custLinFactNeighborX="-3105" custLinFactNeighborY="-100000">
        <dgm:presLayoutVars>
          <dgm:bulletEnabled val="1"/>
        </dgm:presLayoutVars>
      </dgm:prSet>
      <dgm:spPr/>
    </dgm:pt>
    <dgm:pt modelId="{F712F999-9B47-4D1C-BCF5-85488D5DAD7C}" type="pres">
      <dgm:prSet presAssocID="{3B6FE306-8A45-49B4-91B9-EE47D3D791A5}" presName="FourNodes_2" presStyleLbl="node1" presStyleIdx="1" presStyleCnt="4">
        <dgm:presLayoutVars>
          <dgm:bulletEnabled val="1"/>
        </dgm:presLayoutVars>
      </dgm:prSet>
      <dgm:spPr/>
    </dgm:pt>
    <dgm:pt modelId="{E7CA9B1B-001F-4E6D-A262-42EA723F8ED2}" type="pres">
      <dgm:prSet presAssocID="{3B6FE306-8A45-49B4-91B9-EE47D3D791A5}" presName="FourNodes_3" presStyleLbl="node1" presStyleIdx="2" presStyleCnt="4">
        <dgm:presLayoutVars>
          <dgm:bulletEnabled val="1"/>
        </dgm:presLayoutVars>
      </dgm:prSet>
      <dgm:spPr/>
    </dgm:pt>
    <dgm:pt modelId="{0AED4FBA-8F03-4B08-A433-66E2B575A4B8}" type="pres">
      <dgm:prSet presAssocID="{3B6FE306-8A45-49B4-91B9-EE47D3D791A5}" presName="FourNodes_4" presStyleLbl="node1" presStyleIdx="3" presStyleCnt="4">
        <dgm:presLayoutVars>
          <dgm:bulletEnabled val="1"/>
        </dgm:presLayoutVars>
      </dgm:prSet>
      <dgm:spPr/>
    </dgm:pt>
    <dgm:pt modelId="{D666D898-27F8-4188-9055-BE203AF3D50D}" type="pres">
      <dgm:prSet presAssocID="{3B6FE306-8A45-49B4-91B9-EE47D3D791A5}" presName="FourConn_1-2" presStyleLbl="fgAccFollowNode1" presStyleIdx="0" presStyleCnt="3">
        <dgm:presLayoutVars>
          <dgm:bulletEnabled val="1"/>
        </dgm:presLayoutVars>
      </dgm:prSet>
      <dgm:spPr/>
    </dgm:pt>
    <dgm:pt modelId="{B0DB6E35-C080-4E0E-99BE-CC27830201D5}" type="pres">
      <dgm:prSet presAssocID="{3B6FE306-8A45-49B4-91B9-EE47D3D791A5}" presName="FourConn_2-3" presStyleLbl="fgAccFollowNode1" presStyleIdx="1" presStyleCnt="3">
        <dgm:presLayoutVars>
          <dgm:bulletEnabled val="1"/>
        </dgm:presLayoutVars>
      </dgm:prSet>
      <dgm:spPr/>
    </dgm:pt>
    <dgm:pt modelId="{EDEAD125-41FE-43D7-AAD9-D4E1D43144FC}" type="pres">
      <dgm:prSet presAssocID="{3B6FE306-8A45-49B4-91B9-EE47D3D791A5}" presName="FourConn_3-4" presStyleLbl="fgAccFollowNode1" presStyleIdx="2" presStyleCnt="3">
        <dgm:presLayoutVars>
          <dgm:bulletEnabled val="1"/>
        </dgm:presLayoutVars>
      </dgm:prSet>
      <dgm:spPr/>
    </dgm:pt>
    <dgm:pt modelId="{BFACD773-06B8-49A8-8A47-C6EB0ED55AC9}" type="pres">
      <dgm:prSet presAssocID="{3B6FE306-8A45-49B4-91B9-EE47D3D791A5}" presName="FourNodes_1_text" presStyleLbl="node1" presStyleIdx="3" presStyleCnt="4">
        <dgm:presLayoutVars>
          <dgm:bulletEnabled val="1"/>
        </dgm:presLayoutVars>
      </dgm:prSet>
      <dgm:spPr/>
    </dgm:pt>
    <dgm:pt modelId="{B9C78FA9-BE0E-4634-9E39-E1CFE2B4A832}" type="pres">
      <dgm:prSet presAssocID="{3B6FE306-8A45-49B4-91B9-EE47D3D791A5}" presName="FourNodes_2_text" presStyleLbl="node1" presStyleIdx="3" presStyleCnt="4">
        <dgm:presLayoutVars>
          <dgm:bulletEnabled val="1"/>
        </dgm:presLayoutVars>
      </dgm:prSet>
      <dgm:spPr/>
    </dgm:pt>
    <dgm:pt modelId="{FEAA1574-322B-4F0E-A5FB-FEAAD92CE35F}" type="pres">
      <dgm:prSet presAssocID="{3B6FE306-8A45-49B4-91B9-EE47D3D791A5}" presName="FourNodes_3_text" presStyleLbl="node1" presStyleIdx="3" presStyleCnt="4">
        <dgm:presLayoutVars>
          <dgm:bulletEnabled val="1"/>
        </dgm:presLayoutVars>
      </dgm:prSet>
      <dgm:spPr/>
    </dgm:pt>
    <dgm:pt modelId="{63C1C7D3-54B1-4E0C-BA28-BCCDADB5C65C}" type="pres">
      <dgm:prSet presAssocID="{3B6FE306-8A45-49B4-91B9-EE47D3D791A5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33904A04-25C1-4C56-9E05-16F476EB60E2}" srcId="{3B6FE306-8A45-49B4-91B9-EE47D3D791A5}" destId="{8B3FD6C0-B1A9-4C56-A132-1FE60C7484AA}" srcOrd="0" destOrd="0" parTransId="{92764AEA-8E79-4D3D-95B3-299FD71CABB3}" sibTransId="{5E31FA2A-BCA7-4FBC-85E3-0AE8C9E29EE2}"/>
    <dgm:cxn modelId="{064E5127-AD3E-4FF9-BD51-6F45545FC804}" type="presOf" srcId="{8FC86BA6-A7C9-4D34-8A9F-904DD52481F5}" destId="{FEAA1574-322B-4F0E-A5FB-FEAAD92CE35F}" srcOrd="1" destOrd="0" presId="urn:microsoft.com/office/officeart/2005/8/layout/vProcess5"/>
    <dgm:cxn modelId="{196E6E2D-ADB8-427B-9FE6-D2F234A8D8AC}" srcId="{3B6FE306-8A45-49B4-91B9-EE47D3D791A5}" destId="{8FC86BA6-A7C9-4D34-8A9F-904DD52481F5}" srcOrd="2" destOrd="0" parTransId="{D2AFE8DE-F6EC-4FF9-9307-24342108329F}" sibTransId="{73D353E3-A485-4345-956A-433283A43205}"/>
    <dgm:cxn modelId="{FECC3E49-3471-473D-A1F2-36B7CA813B89}" type="presOf" srcId="{8B3FD6C0-B1A9-4C56-A132-1FE60C7484AA}" destId="{BFACD773-06B8-49A8-8A47-C6EB0ED55AC9}" srcOrd="1" destOrd="0" presId="urn:microsoft.com/office/officeart/2005/8/layout/vProcess5"/>
    <dgm:cxn modelId="{5962634C-BA18-47B0-A920-5D97928484B3}" type="presOf" srcId="{8B3FD6C0-B1A9-4C56-A132-1FE60C7484AA}" destId="{CDFEE4EF-7DF5-4F82-AB5F-C6F6735DC175}" srcOrd="0" destOrd="0" presId="urn:microsoft.com/office/officeart/2005/8/layout/vProcess5"/>
    <dgm:cxn modelId="{7AFD8052-4B5A-49D6-9BE0-2834D9E6CD4B}" type="presOf" srcId="{8FC86BA6-A7C9-4D34-8A9F-904DD52481F5}" destId="{E7CA9B1B-001F-4E6D-A262-42EA723F8ED2}" srcOrd="0" destOrd="0" presId="urn:microsoft.com/office/officeart/2005/8/layout/vProcess5"/>
    <dgm:cxn modelId="{C16A2F78-4692-473E-A792-3F0EE6AF77D1}" type="presOf" srcId="{73D353E3-A485-4345-956A-433283A43205}" destId="{EDEAD125-41FE-43D7-AAD9-D4E1D43144FC}" srcOrd="0" destOrd="0" presId="urn:microsoft.com/office/officeart/2005/8/layout/vProcess5"/>
    <dgm:cxn modelId="{873A535A-52F2-47AF-BB96-DB1DA258652A}" type="presOf" srcId="{F8696FC4-C03E-4111-9E62-3AA03071ED06}" destId="{F712F999-9B47-4D1C-BCF5-85488D5DAD7C}" srcOrd="0" destOrd="0" presId="urn:microsoft.com/office/officeart/2005/8/layout/vProcess5"/>
    <dgm:cxn modelId="{F30DBF84-276B-4D48-9845-462AAC884585}" type="presOf" srcId="{1D379B98-30DC-4DFB-8E11-5D237002FB4F}" destId="{63C1C7D3-54B1-4E0C-BA28-BCCDADB5C65C}" srcOrd="1" destOrd="0" presId="urn:microsoft.com/office/officeart/2005/8/layout/vProcess5"/>
    <dgm:cxn modelId="{D12940A5-DCF5-41BF-AB41-CD31721F9246}" type="presOf" srcId="{3B6FE306-8A45-49B4-91B9-EE47D3D791A5}" destId="{1BAF425A-A687-4931-A0B5-8AB06F8BCB7C}" srcOrd="0" destOrd="0" presId="urn:microsoft.com/office/officeart/2005/8/layout/vProcess5"/>
    <dgm:cxn modelId="{1B89C9A7-FCA9-412E-80D6-0AC5CFF14161}" type="presOf" srcId="{5E31FA2A-BCA7-4FBC-85E3-0AE8C9E29EE2}" destId="{D666D898-27F8-4188-9055-BE203AF3D50D}" srcOrd="0" destOrd="0" presId="urn:microsoft.com/office/officeart/2005/8/layout/vProcess5"/>
    <dgm:cxn modelId="{743993C1-DC1C-4487-BF73-0AF4F9DFEC95}" srcId="{3B6FE306-8A45-49B4-91B9-EE47D3D791A5}" destId="{F8696FC4-C03E-4111-9E62-3AA03071ED06}" srcOrd="1" destOrd="0" parTransId="{B10E7E11-46DC-4DD2-B35C-F7EB34359B9B}" sibTransId="{82BF3C69-F40C-4637-987D-C41DA95833EE}"/>
    <dgm:cxn modelId="{FFF488C2-72E3-404F-8608-622E6042EA92}" type="presOf" srcId="{1D379B98-30DC-4DFB-8E11-5D237002FB4F}" destId="{0AED4FBA-8F03-4B08-A433-66E2B575A4B8}" srcOrd="0" destOrd="0" presId="urn:microsoft.com/office/officeart/2005/8/layout/vProcess5"/>
    <dgm:cxn modelId="{A3A8D7C2-FA09-4884-994B-5B49C0595BC5}" srcId="{3B6FE306-8A45-49B4-91B9-EE47D3D791A5}" destId="{1D379B98-30DC-4DFB-8E11-5D237002FB4F}" srcOrd="3" destOrd="0" parTransId="{6B69D1AF-26FB-4322-9C25-D9532B33AE46}" sibTransId="{FEDAF0B6-8FCA-4E88-90C6-701194C6E4D8}"/>
    <dgm:cxn modelId="{148EAFCA-90D8-4582-827F-255D21C6F33F}" type="presOf" srcId="{F8696FC4-C03E-4111-9E62-3AA03071ED06}" destId="{B9C78FA9-BE0E-4634-9E39-E1CFE2B4A832}" srcOrd="1" destOrd="0" presId="urn:microsoft.com/office/officeart/2005/8/layout/vProcess5"/>
    <dgm:cxn modelId="{66EC17EC-2F68-43C1-97EC-0BDC52906086}" type="presOf" srcId="{82BF3C69-F40C-4637-987D-C41DA95833EE}" destId="{B0DB6E35-C080-4E0E-99BE-CC27830201D5}" srcOrd="0" destOrd="0" presId="urn:microsoft.com/office/officeart/2005/8/layout/vProcess5"/>
    <dgm:cxn modelId="{B66EC745-F2AA-483E-A122-8EE8FCC48540}" type="presParOf" srcId="{1BAF425A-A687-4931-A0B5-8AB06F8BCB7C}" destId="{5E088DCA-0AC5-4FFD-9CF1-01CA3E9B9F5A}" srcOrd="0" destOrd="0" presId="urn:microsoft.com/office/officeart/2005/8/layout/vProcess5"/>
    <dgm:cxn modelId="{0A264831-57B6-4CC6-ADFE-DDB484B006D0}" type="presParOf" srcId="{1BAF425A-A687-4931-A0B5-8AB06F8BCB7C}" destId="{CDFEE4EF-7DF5-4F82-AB5F-C6F6735DC175}" srcOrd="1" destOrd="0" presId="urn:microsoft.com/office/officeart/2005/8/layout/vProcess5"/>
    <dgm:cxn modelId="{AA1D023F-0E2B-4FEC-9759-40CD5BBE5510}" type="presParOf" srcId="{1BAF425A-A687-4931-A0B5-8AB06F8BCB7C}" destId="{F712F999-9B47-4D1C-BCF5-85488D5DAD7C}" srcOrd="2" destOrd="0" presId="urn:microsoft.com/office/officeart/2005/8/layout/vProcess5"/>
    <dgm:cxn modelId="{FACA0B9B-CDFA-4F8C-845A-1EE80113BAFD}" type="presParOf" srcId="{1BAF425A-A687-4931-A0B5-8AB06F8BCB7C}" destId="{E7CA9B1B-001F-4E6D-A262-42EA723F8ED2}" srcOrd="3" destOrd="0" presId="urn:microsoft.com/office/officeart/2005/8/layout/vProcess5"/>
    <dgm:cxn modelId="{07B0D2EA-677F-44F7-A150-69D70B89A92A}" type="presParOf" srcId="{1BAF425A-A687-4931-A0B5-8AB06F8BCB7C}" destId="{0AED4FBA-8F03-4B08-A433-66E2B575A4B8}" srcOrd="4" destOrd="0" presId="urn:microsoft.com/office/officeart/2005/8/layout/vProcess5"/>
    <dgm:cxn modelId="{892C8609-FFFA-4ED4-BE18-480F0C922B3E}" type="presParOf" srcId="{1BAF425A-A687-4931-A0B5-8AB06F8BCB7C}" destId="{D666D898-27F8-4188-9055-BE203AF3D50D}" srcOrd="5" destOrd="0" presId="urn:microsoft.com/office/officeart/2005/8/layout/vProcess5"/>
    <dgm:cxn modelId="{C0991D2F-041F-45D6-AFA5-F5A5F574AB8B}" type="presParOf" srcId="{1BAF425A-A687-4931-A0B5-8AB06F8BCB7C}" destId="{B0DB6E35-C080-4E0E-99BE-CC27830201D5}" srcOrd="6" destOrd="0" presId="urn:microsoft.com/office/officeart/2005/8/layout/vProcess5"/>
    <dgm:cxn modelId="{90C22231-54BD-4A90-BD7D-CBBE42C685FE}" type="presParOf" srcId="{1BAF425A-A687-4931-A0B5-8AB06F8BCB7C}" destId="{EDEAD125-41FE-43D7-AAD9-D4E1D43144FC}" srcOrd="7" destOrd="0" presId="urn:microsoft.com/office/officeart/2005/8/layout/vProcess5"/>
    <dgm:cxn modelId="{C5EC386C-2192-48E0-9840-3FC1BF49DC45}" type="presParOf" srcId="{1BAF425A-A687-4931-A0B5-8AB06F8BCB7C}" destId="{BFACD773-06B8-49A8-8A47-C6EB0ED55AC9}" srcOrd="8" destOrd="0" presId="urn:microsoft.com/office/officeart/2005/8/layout/vProcess5"/>
    <dgm:cxn modelId="{5533FEF3-BF9C-4455-8B99-C3A52E860B6B}" type="presParOf" srcId="{1BAF425A-A687-4931-A0B5-8AB06F8BCB7C}" destId="{B9C78FA9-BE0E-4634-9E39-E1CFE2B4A832}" srcOrd="9" destOrd="0" presId="urn:microsoft.com/office/officeart/2005/8/layout/vProcess5"/>
    <dgm:cxn modelId="{F7590128-AFB4-4B6C-AE97-FBA926633EBE}" type="presParOf" srcId="{1BAF425A-A687-4931-A0B5-8AB06F8BCB7C}" destId="{FEAA1574-322B-4F0E-A5FB-FEAAD92CE35F}" srcOrd="10" destOrd="0" presId="urn:microsoft.com/office/officeart/2005/8/layout/vProcess5"/>
    <dgm:cxn modelId="{8D89E7FE-07A8-4873-9400-B0DDE3BF51B9}" type="presParOf" srcId="{1BAF425A-A687-4931-A0B5-8AB06F8BCB7C}" destId="{63C1C7D3-54B1-4E0C-BA28-BCCDADB5C65C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6FE306-8A45-49B4-91B9-EE47D3D791A5}" type="doc">
      <dgm:prSet loTypeId="urn:microsoft.com/office/officeart/2005/8/layout/vProcess5" loCatId="process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n-GB"/>
        </a:p>
      </dgm:t>
    </dgm:pt>
    <dgm:pt modelId="{8B3FD6C0-B1A9-4C56-A132-1FE60C7484AA}">
      <dgm:prSet phldrT="[Текст]"/>
      <dgm:spPr/>
      <dgm:t>
        <a:bodyPr/>
        <a:lstStyle/>
        <a:p>
          <a:pPr algn="l"/>
          <a:r>
            <a:rPr lang="en-GB" b="1" dirty="0"/>
            <a:t>Epidemic</a:t>
          </a:r>
        </a:p>
      </dgm:t>
    </dgm:pt>
    <dgm:pt modelId="{92764AEA-8E79-4D3D-95B3-299FD71CABB3}" type="parTrans" cxnId="{33904A04-25C1-4C56-9E05-16F476EB60E2}">
      <dgm:prSet/>
      <dgm:spPr/>
      <dgm:t>
        <a:bodyPr/>
        <a:lstStyle/>
        <a:p>
          <a:endParaRPr lang="en-GB"/>
        </a:p>
      </dgm:t>
    </dgm:pt>
    <dgm:pt modelId="{5E31FA2A-BCA7-4FBC-85E3-0AE8C9E29EE2}" type="sibTrans" cxnId="{33904A04-25C1-4C56-9E05-16F476EB60E2}">
      <dgm:prSet/>
      <dgm:spPr>
        <a:solidFill>
          <a:schemeClr val="accent1">
            <a:tint val="40000"/>
            <a:hueOff val="0"/>
            <a:satOff val="0"/>
            <a:lumOff val="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endParaRPr lang="en-GB"/>
        </a:p>
      </dgm:t>
    </dgm:pt>
    <dgm:pt modelId="{F8696FC4-C03E-4111-9E62-3AA03071ED06}">
      <dgm:prSet phldrT="[Текст]"/>
      <dgm:spPr/>
      <dgm:t>
        <a:bodyPr/>
        <a:lstStyle/>
        <a:p>
          <a:r>
            <a:rPr lang="en-GB" b="1" dirty="0"/>
            <a:t>Data</a:t>
          </a:r>
        </a:p>
      </dgm:t>
    </dgm:pt>
    <dgm:pt modelId="{B10E7E11-46DC-4DD2-B35C-F7EB34359B9B}" type="parTrans" cxnId="{743993C1-DC1C-4487-BF73-0AF4F9DFEC95}">
      <dgm:prSet/>
      <dgm:spPr/>
      <dgm:t>
        <a:bodyPr/>
        <a:lstStyle/>
        <a:p>
          <a:endParaRPr lang="en-GB"/>
        </a:p>
      </dgm:t>
    </dgm:pt>
    <dgm:pt modelId="{82BF3C69-F40C-4637-987D-C41DA95833EE}" type="sibTrans" cxnId="{743993C1-DC1C-4487-BF73-0AF4F9DFEC95}">
      <dgm:prSet/>
      <dgm:spPr>
        <a:solidFill>
          <a:schemeClr val="accent1">
            <a:tint val="40000"/>
            <a:hueOff val="0"/>
            <a:satOff val="0"/>
            <a:lumOff val="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endParaRPr lang="en-GB"/>
        </a:p>
      </dgm:t>
    </dgm:pt>
    <dgm:pt modelId="{8FC86BA6-A7C9-4D34-8A9F-904DD52481F5}">
      <dgm:prSet phldrT="[Текст]"/>
      <dgm:spPr/>
      <dgm:t>
        <a:bodyPr/>
        <a:lstStyle/>
        <a:p>
          <a:r>
            <a:rPr lang="en-GB" b="1" dirty="0"/>
            <a:t>Model</a:t>
          </a:r>
        </a:p>
      </dgm:t>
    </dgm:pt>
    <dgm:pt modelId="{D2AFE8DE-F6EC-4FF9-9307-24342108329F}" type="parTrans" cxnId="{196E6E2D-ADB8-427B-9FE6-D2F234A8D8AC}">
      <dgm:prSet/>
      <dgm:spPr/>
      <dgm:t>
        <a:bodyPr/>
        <a:lstStyle/>
        <a:p>
          <a:endParaRPr lang="en-GB"/>
        </a:p>
      </dgm:t>
    </dgm:pt>
    <dgm:pt modelId="{73D353E3-A485-4345-956A-433283A43205}" type="sibTrans" cxnId="{196E6E2D-ADB8-427B-9FE6-D2F234A8D8AC}">
      <dgm:prSet/>
      <dgm:spPr>
        <a:solidFill>
          <a:schemeClr val="accent1">
            <a:tint val="40000"/>
            <a:hueOff val="0"/>
            <a:satOff val="0"/>
            <a:lumOff val="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endParaRPr lang="en-GB"/>
        </a:p>
      </dgm:t>
    </dgm:pt>
    <dgm:pt modelId="{1D379B98-30DC-4DFB-8E11-5D237002FB4F}">
      <dgm:prSet/>
      <dgm:spPr/>
      <dgm:t>
        <a:bodyPr/>
        <a:lstStyle/>
        <a:p>
          <a:r>
            <a:rPr lang="en-GB" b="1" dirty="0"/>
            <a:t>Prediction</a:t>
          </a:r>
        </a:p>
      </dgm:t>
    </dgm:pt>
    <dgm:pt modelId="{6B69D1AF-26FB-4322-9C25-D9532B33AE46}" type="parTrans" cxnId="{A3A8D7C2-FA09-4884-994B-5B49C0595BC5}">
      <dgm:prSet/>
      <dgm:spPr/>
      <dgm:t>
        <a:bodyPr/>
        <a:lstStyle/>
        <a:p>
          <a:endParaRPr lang="en-GB"/>
        </a:p>
      </dgm:t>
    </dgm:pt>
    <dgm:pt modelId="{FEDAF0B6-8FCA-4E88-90C6-701194C6E4D8}" type="sibTrans" cxnId="{A3A8D7C2-FA09-4884-994B-5B49C0595BC5}">
      <dgm:prSet/>
      <dgm:spPr/>
      <dgm:t>
        <a:bodyPr/>
        <a:lstStyle/>
        <a:p>
          <a:endParaRPr lang="en-GB"/>
        </a:p>
      </dgm:t>
    </dgm:pt>
    <dgm:pt modelId="{1BAF425A-A687-4931-A0B5-8AB06F8BCB7C}" type="pres">
      <dgm:prSet presAssocID="{3B6FE306-8A45-49B4-91B9-EE47D3D791A5}" presName="outerComposite" presStyleCnt="0">
        <dgm:presLayoutVars>
          <dgm:chMax val="5"/>
          <dgm:dir/>
          <dgm:resizeHandles val="exact"/>
        </dgm:presLayoutVars>
      </dgm:prSet>
      <dgm:spPr/>
    </dgm:pt>
    <dgm:pt modelId="{5E088DCA-0AC5-4FFD-9CF1-01CA3E9B9F5A}" type="pres">
      <dgm:prSet presAssocID="{3B6FE306-8A45-49B4-91B9-EE47D3D791A5}" presName="dummyMaxCanvas" presStyleCnt="0">
        <dgm:presLayoutVars/>
      </dgm:prSet>
      <dgm:spPr/>
    </dgm:pt>
    <dgm:pt modelId="{CDFEE4EF-7DF5-4F82-AB5F-C6F6735DC175}" type="pres">
      <dgm:prSet presAssocID="{3B6FE306-8A45-49B4-91B9-EE47D3D791A5}" presName="FourNodes_1" presStyleLbl="node1" presStyleIdx="0" presStyleCnt="4" custLinFactY="-97611" custLinFactNeighborX="-3105" custLinFactNeighborY="-100000">
        <dgm:presLayoutVars>
          <dgm:bulletEnabled val="1"/>
        </dgm:presLayoutVars>
      </dgm:prSet>
      <dgm:spPr/>
    </dgm:pt>
    <dgm:pt modelId="{F712F999-9B47-4D1C-BCF5-85488D5DAD7C}" type="pres">
      <dgm:prSet presAssocID="{3B6FE306-8A45-49B4-91B9-EE47D3D791A5}" presName="FourNodes_2" presStyleLbl="node1" presStyleIdx="1" presStyleCnt="4">
        <dgm:presLayoutVars>
          <dgm:bulletEnabled val="1"/>
        </dgm:presLayoutVars>
      </dgm:prSet>
      <dgm:spPr/>
    </dgm:pt>
    <dgm:pt modelId="{E7CA9B1B-001F-4E6D-A262-42EA723F8ED2}" type="pres">
      <dgm:prSet presAssocID="{3B6FE306-8A45-49B4-91B9-EE47D3D791A5}" presName="FourNodes_3" presStyleLbl="node1" presStyleIdx="2" presStyleCnt="4">
        <dgm:presLayoutVars>
          <dgm:bulletEnabled val="1"/>
        </dgm:presLayoutVars>
      </dgm:prSet>
      <dgm:spPr/>
    </dgm:pt>
    <dgm:pt modelId="{0AED4FBA-8F03-4B08-A433-66E2B575A4B8}" type="pres">
      <dgm:prSet presAssocID="{3B6FE306-8A45-49B4-91B9-EE47D3D791A5}" presName="FourNodes_4" presStyleLbl="node1" presStyleIdx="3" presStyleCnt="4">
        <dgm:presLayoutVars>
          <dgm:bulletEnabled val="1"/>
        </dgm:presLayoutVars>
      </dgm:prSet>
      <dgm:spPr/>
    </dgm:pt>
    <dgm:pt modelId="{D666D898-27F8-4188-9055-BE203AF3D50D}" type="pres">
      <dgm:prSet presAssocID="{3B6FE306-8A45-49B4-91B9-EE47D3D791A5}" presName="FourConn_1-2" presStyleLbl="fgAccFollowNode1" presStyleIdx="0" presStyleCnt="3">
        <dgm:presLayoutVars>
          <dgm:bulletEnabled val="1"/>
        </dgm:presLayoutVars>
      </dgm:prSet>
      <dgm:spPr/>
    </dgm:pt>
    <dgm:pt modelId="{B0DB6E35-C080-4E0E-99BE-CC27830201D5}" type="pres">
      <dgm:prSet presAssocID="{3B6FE306-8A45-49B4-91B9-EE47D3D791A5}" presName="FourConn_2-3" presStyleLbl="fgAccFollowNode1" presStyleIdx="1" presStyleCnt="3">
        <dgm:presLayoutVars>
          <dgm:bulletEnabled val="1"/>
        </dgm:presLayoutVars>
      </dgm:prSet>
      <dgm:spPr/>
    </dgm:pt>
    <dgm:pt modelId="{EDEAD125-41FE-43D7-AAD9-D4E1D43144FC}" type="pres">
      <dgm:prSet presAssocID="{3B6FE306-8A45-49B4-91B9-EE47D3D791A5}" presName="FourConn_3-4" presStyleLbl="fgAccFollowNode1" presStyleIdx="2" presStyleCnt="3">
        <dgm:presLayoutVars>
          <dgm:bulletEnabled val="1"/>
        </dgm:presLayoutVars>
      </dgm:prSet>
      <dgm:spPr/>
    </dgm:pt>
    <dgm:pt modelId="{BFACD773-06B8-49A8-8A47-C6EB0ED55AC9}" type="pres">
      <dgm:prSet presAssocID="{3B6FE306-8A45-49B4-91B9-EE47D3D791A5}" presName="FourNodes_1_text" presStyleLbl="node1" presStyleIdx="3" presStyleCnt="4">
        <dgm:presLayoutVars>
          <dgm:bulletEnabled val="1"/>
        </dgm:presLayoutVars>
      </dgm:prSet>
      <dgm:spPr/>
    </dgm:pt>
    <dgm:pt modelId="{B9C78FA9-BE0E-4634-9E39-E1CFE2B4A832}" type="pres">
      <dgm:prSet presAssocID="{3B6FE306-8A45-49B4-91B9-EE47D3D791A5}" presName="FourNodes_2_text" presStyleLbl="node1" presStyleIdx="3" presStyleCnt="4">
        <dgm:presLayoutVars>
          <dgm:bulletEnabled val="1"/>
        </dgm:presLayoutVars>
      </dgm:prSet>
      <dgm:spPr/>
    </dgm:pt>
    <dgm:pt modelId="{FEAA1574-322B-4F0E-A5FB-FEAAD92CE35F}" type="pres">
      <dgm:prSet presAssocID="{3B6FE306-8A45-49B4-91B9-EE47D3D791A5}" presName="FourNodes_3_text" presStyleLbl="node1" presStyleIdx="3" presStyleCnt="4">
        <dgm:presLayoutVars>
          <dgm:bulletEnabled val="1"/>
        </dgm:presLayoutVars>
      </dgm:prSet>
      <dgm:spPr/>
    </dgm:pt>
    <dgm:pt modelId="{63C1C7D3-54B1-4E0C-BA28-BCCDADB5C65C}" type="pres">
      <dgm:prSet presAssocID="{3B6FE306-8A45-49B4-91B9-EE47D3D791A5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33904A04-25C1-4C56-9E05-16F476EB60E2}" srcId="{3B6FE306-8A45-49B4-91B9-EE47D3D791A5}" destId="{8B3FD6C0-B1A9-4C56-A132-1FE60C7484AA}" srcOrd="0" destOrd="0" parTransId="{92764AEA-8E79-4D3D-95B3-299FD71CABB3}" sibTransId="{5E31FA2A-BCA7-4FBC-85E3-0AE8C9E29EE2}"/>
    <dgm:cxn modelId="{064E5127-AD3E-4FF9-BD51-6F45545FC804}" type="presOf" srcId="{8FC86BA6-A7C9-4D34-8A9F-904DD52481F5}" destId="{FEAA1574-322B-4F0E-A5FB-FEAAD92CE35F}" srcOrd="1" destOrd="0" presId="urn:microsoft.com/office/officeart/2005/8/layout/vProcess5"/>
    <dgm:cxn modelId="{196E6E2D-ADB8-427B-9FE6-D2F234A8D8AC}" srcId="{3B6FE306-8A45-49B4-91B9-EE47D3D791A5}" destId="{8FC86BA6-A7C9-4D34-8A9F-904DD52481F5}" srcOrd="2" destOrd="0" parTransId="{D2AFE8DE-F6EC-4FF9-9307-24342108329F}" sibTransId="{73D353E3-A485-4345-956A-433283A43205}"/>
    <dgm:cxn modelId="{FECC3E49-3471-473D-A1F2-36B7CA813B89}" type="presOf" srcId="{8B3FD6C0-B1A9-4C56-A132-1FE60C7484AA}" destId="{BFACD773-06B8-49A8-8A47-C6EB0ED55AC9}" srcOrd="1" destOrd="0" presId="urn:microsoft.com/office/officeart/2005/8/layout/vProcess5"/>
    <dgm:cxn modelId="{5962634C-BA18-47B0-A920-5D97928484B3}" type="presOf" srcId="{8B3FD6C0-B1A9-4C56-A132-1FE60C7484AA}" destId="{CDFEE4EF-7DF5-4F82-AB5F-C6F6735DC175}" srcOrd="0" destOrd="0" presId="urn:microsoft.com/office/officeart/2005/8/layout/vProcess5"/>
    <dgm:cxn modelId="{7AFD8052-4B5A-49D6-9BE0-2834D9E6CD4B}" type="presOf" srcId="{8FC86BA6-A7C9-4D34-8A9F-904DD52481F5}" destId="{E7CA9B1B-001F-4E6D-A262-42EA723F8ED2}" srcOrd="0" destOrd="0" presId="urn:microsoft.com/office/officeart/2005/8/layout/vProcess5"/>
    <dgm:cxn modelId="{C16A2F78-4692-473E-A792-3F0EE6AF77D1}" type="presOf" srcId="{73D353E3-A485-4345-956A-433283A43205}" destId="{EDEAD125-41FE-43D7-AAD9-D4E1D43144FC}" srcOrd="0" destOrd="0" presId="urn:microsoft.com/office/officeart/2005/8/layout/vProcess5"/>
    <dgm:cxn modelId="{873A535A-52F2-47AF-BB96-DB1DA258652A}" type="presOf" srcId="{F8696FC4-C03E-4111-9E62-3AA03071ED06}" destId="{F712F999-9B47-4D1C-BCF5-85488D5DAD7C}" srcOrd="0" destOrd="0" presId="urn:microsoft.com/office/officeart/2005/8/layout/vProcess5"/>
    <dgm:cxn modelId="{F30DBF84-276B-4D48-9845-462AAC884585}" type="presOf" srcId="{1D379B98-30DC-4DFB-8E11-5D237002FB4F}" destId="{63C1C7D3-54B1-4E0C-BA28-BCCDADB5C65C}" srcOrd="1" destOrd="0" presId="urn:microsoft.com/office/officeart/2005/8/layout/vProcess5"/>
    <dgm:cxn modelId="{D12940A5-DCF5-41BF-AB41-CD31721F9246}" type="presOf" srcId="{3B6FE306-8A45-49B4-91B9-EE47D3D791A5}" destId="{1BAF425A-A687-4931-A0B5-8AB06F8BCB7C}" srcOrd="0" destOrd="0" presId="urn:microsoft.com/office/officeart/2005/8/layout/vProcess5"/>
    <dgm:cxn modelId="{1B89C9A7-FCA9-412E-80D6-0AC5CFF14161}" type="presOf" srcId="{5E31FA2A-BCA7-4FBC-85E3-0AE8C9E29EE2}" destId="{D666D898-27F8-4188-9055-BE203AF3D50D}" srcOrd="0" destOrd="0" presId="urn:microsoft.com/office/officeart/2005/8/layout/vProcess5"/>
    <dgm:cxn modelId="{743993C1-DC1C-4487-BF73-0AF4F9DFEC95}" srcId="{3B6FE306-8A45-49B4-91B9-EE47D3D791A5}" destId="{F8696FC4-C03E-4111-9E62-3AA03071ED06}" srcOrd="1" destOrd="0" parTransId="{B10E7E11-46DC-4DD2-B35C-F7EB34359B9B}" sibTransId="{82BF3C69-F40C-4637-987D-C41DA95833EE}"/>
    <dgm:cxn modelId="{FFF488C2-72E3-404F-8608-622E6042EA92}" type="presOf" srcId="{1D379B98-30DC-4DFB-8E11-5D237002FB4F}" destId="{0AED4FBA-8F03-4B08-A433-66E2B575A4B8}" srcOrd="0" destOrd="0" presId="urn:microsoft.com/office/officeart/2005/8/layout/vProcess5"/>
    <dgm:cxn modelId="{A3A8D7C2-FA09-4884-994B-5B49C0595BC5}" srcId="{3B6FE306-8A45-49B4-91B9-EE47D3D791A5}" destId="{1D379B98-30DC-4DFB-8E11-5D237002FB4F}" srcOrd="3" destOrd="0" parTransId="{6B69D1AF-26FB-4322-9C25-D9532B33AE46}" sibTransId="{FEDAF0B6-8FCA-4E88-90C6-701194C6E4D8}"/>
    <dgm:cxn modelId="{148EAFCA-90D8-4582-827F-255D21C6F33F}" type="presOf" srcId="{F8696FC4-C03E-4111-9E62-3AA03071ED06}" destId="{B9C78FA9-BE0E-4634-9E39-E1CFE2B4A832}" srcOrd="1" destOrd="0" presId="urn:microsoft.com/office/officeart/2005/8/layout/vProcess5"/>
    <dgm:cxn modelId="{66EC17EC-2F68-43C1-97EC-0BDC52906086}" type="presOf" srcId="{82BF3C69-F40C-4637-987D-C41DA95833EE}" destId="{B0DB6E35-C080-4E0E-99BE-CC27830201D5}" srcOrd="0" destOrd="0" presId="urn:microsoft.com/office/officeart/2005/8/layout/vProcess5"/>
    <dgm:cxn modelId="{B66EC745-F2AA-483E-A122-8EE8FCC48540}" type="presParOf" srcId="{1BAF425A-A687-4931-A0B5-8AB06F8BCB7C}" destId="{5E088DCA-0AC5-4FFD-9CF1-01CA3E9B9F5A}" srcOrd="0" destOrd="0" presId="urn:microsoft.com/office/officeart/2005/8/layout/vProcess5"/>
    <dgm:cxn modelId="{0A264831-57B6-4CC6-ADFE-DDB484B006D0}" type="presParOf" srcId="{1BAF425A-A687-4931-A0B5-8AB06F8BCB7C}" destId="{CDFEE4EF-7DF5-4F82-AB5F-C6F6735DC175}" srcOrd="1" destOrd="0" presId="urn:microsoft.com/office/officeart/2005/8/layout/vProcess5"/>
    <dgm:cxn modelId="{AA1D023F-0E2B-4FEC-9759-40CD5BBE5510}" type="presParOf" srcId="{1BAF425A-A687-4931-A0B5-8AB06F8BCB7C}" destId="{F712F999-9B47-4D1C-BCF5-85488D5DAD7C}" srcOrd="2" destOrd="0" presId="urn:microsoft.com/office/officeart/2005/8/layout/vProcess5"/>
    <dgm:cxn modelId="{FACA0B9B-CDFA-4F8C-845A-1EE80113BAFD}" type="presParOf" srcId="{1BAF425A-A687-4931-A0B5-8AB06F8BCB7C}" destId="{E7CA9B1B-001F-4E6D-A262-42EA723F8ED2}" srcOrd="3" destOrd="0" presId="urn:microsoft.com/office/officeart/2005/8/layout/vProcess5"/>
    <dgm:cxn modelId="{07B0D2EA-677F-44F7-A150-69D70B89A92A}" type="presParOf" srcId="{1BAF425A-A687-4931-A0B5-8AB06F8BCB7C}" destId="{0AED4FBA-8F03-4B08-A433-66E2B575A4B8}" srcOrd="4" destOrd="0" presId="urn:microsoft.com/office/officeart/2005/8/layout/vProcess5"/>
    <dgm:cxn modelId="{892C8609-FFFA-4ED4-BE18-480F0C922B3E}" type="presParOf" srcId="{1BAF425A-A687-4931-A0B5-8AB06F8BCB7C}" destId="{D666D898-27F8-4188-9055-BE203AF3D50D}" srcOrd="5" destOrd="0" presId="urn:microsoft.com/office/officeart/2005/8/layout/vProcess5"/>
    <dgm:cxn modelId="{C0991D2F-041F-45D6-AFA5-F5A5F574AB8B}" type="presParOf" srcId="{1BAF425A-A687-4931-A0B5-8AB06F8BCB7C}" destId="{B0DB6E35-C080-4E0E-99BE-CC27830201D5}" srcOrd="6" destOrd="0" presId="urn:microsoft.com/office/officeart/2005/8/layout/vProcess5"/>
    <dgm:cxn modelId="{90C22231-54BD-4A90-BD7D-CBBE42C685FE}" type="presParOf" srcId="{1BAF425A-A687-4931-A0B5-8AB06F8BCB7C}" destId="{EDEAD125-41FE-43D7-AAD9-D4E1D43144FC}" srcOrd="7" destOrd="0" presId="urn:microsoft.com/office/officeart/2005/8/layout/vProcess5"/>
    <dgm:cxn modelId="{C5EC386C-2192-48E0-9840-3FC1BF49DC45}" type="presParOf" srcId="{1BAF425A-A687-4931-A0B5-8AB06F8BCB7C}" destId="{BFACD773-06B8-49A8-8A47-C6EB0ED55AC9}" srcOrd="8" destOrd="0" presId="urn:microsoft.com/office/officeart/2005/8/layout/vProcess5"/>
    <dgm:cxn modelId="{5533FEF3-BF9C-4455-8B99-C3A52E860B6B}" type="presParOf" srcId="{1BAF425A-A687-4931-A0B5-8AB06F8BCB7C}" destId="{B9C78FA9-BE0E-4634-9E39-E1CFE2B4A832}" srcOrd="9" destOrd="0" presId="urn:microsoft.com/office/officeart/2005/8/layout/vProcess5"/>
    <dgm:cxn modelId="{F7590128-AFB4-4B6C-AE97-FBA926633EBE}" type="presParOf" srcId="{1BAF425A-A687-4931-A0B5-8AB06F8BCB7C}" destId="{FEAA1574-322B-4F0E-A5FB-FEAAD92CE35F}" srcOrd="10" destOrd="0" presId="urn:microsoft.com/office/officeart/2005/8/layout/vProcess5"/>
    <dgm:cxn modelId="{8D89E7FE-07A8-4873-9400-B0DDE3BF51B9}" type="presParOf" srcId="{1BAF425A-A687-4931-A0B5-8AB06F8BCB7C}" destId="{63C1C7D3-54B1-4E0C-BA28-BCCDADB5C65C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4FCA9D-E71C-4CA6-B642-6B6C95DCA84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995AF307-4E70-4A6A-97E5-AE954FFF98C4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 spcFirstLastPara="0" vert="horz" wrap="square" lIns="118110" tIns="118110" rIns="118110" bIns="118110" numCol="1" spcCol="1270" anchor="ctr" anchorCtr="0"/>
        <a:lstStyle/>
        <a:p>
          <a:r>
            <a:rPr lang="en-GB" b="0" i="0" dirty="0">
              <a:latin typeface="Arial" panose="020B0604020202020204" pitchFamily="34" charset="0"/>
              <a:cs typeface="Arial" panose="020B0604020202020204" pitchFamily="34" charset="0"/>
            </a:rPr>
            <a:t>Global optimization method to get the </a:t>
          </a:r>
          <a:r>
            <a:rPr lang="en-GB" b="1" i="0" dirty="0">
              <a:latin typeface="Arial" panose="020B0604020202020204" pitchFamily="34" charset="0"/>
              <a:cs typeface="Arial" panose="020B0604020202020204" pitchFamily="34" charset="0"/>
            </a:rPr>
            <a:t>area of global minimum</a:t>
          </a:r>
          <a:endParaRPr lang="en-GB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A34D76-DBFE-4B86-9B8A-45DC9D86E2E9}" type="parTrans" cxnId="{E3E1A1FC-637E-4C3E-8D67-3C762723B942}">
      <dgm:prSet/>
      <dgm:spPr/>
      <dgm:t>
        <a:bodyPr/>
        <a:lstStyle/>
        <a:p>
          <a:endParaRPr lang="en-GB"/>
        </a:p>
      </dgm:t>
    </dgm:pt>
    <dgm:pt modelId="{5C8D317E-FBA6-4443-8BBD-761A7ECA4B9C}" type="sibTrans" cxnId="{E3E1A1FC-637E-4C3E-8D67-3C762723B942}">
      <dgm:prSet/>
      <dgm:spPr/>
      <dgm:t>
        <a:bodyPr/>
        <a:lstStyle/>
        <a:p>
          <a:endParaRPr lang="en-GB"/>
        </a:p>
      </dgm:t>
    </dgm:pt>
    <dgm:pt modelId="{52EA41C1-070F-4016-A50C-DFA2052F5541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FFA3A3"/>
        </a:solidFill>
      </dgm:spPr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Local optimization method to get quicker </a:t>
          </a:r>
          <a:r>
            <a:rPr lang="en-GB" b="1" dirty="0">
              <a:latin typeface="Arial" panose="020B0604020202020204" pitchFamily="34" charset="0"/>
              <a:cs typeface="Arial" panose="020B0604020202020204" pitchFamily="34" charset="0"/>
            </a:rPr>
            <a:t>the exact minimum</a:t>
          </a:r>
        </a:p>
      </dgm:t>
    </dgm:pt>
    <dgm:pt modelId="{F787AB7B-3C8D-4150-B1E9-1C0F6D431D98}" type="parTrans" cxnId="{D21AF1CA-D654-4069-96CE-72FFA8B0D779}">
      <dgm:prSet/>
      <dgm:spPr/>
      <dgm:t>
        <a:bodyPr/>
        <a:lstStyle/>
        <a:p>
          <a:endParaRPr lang="en-GB"/>
        </a:p>
      </dgm:t>
    </dgm:pt>
    <dgm:pt modelId="{8EF59D61-B958-493B-817E-4FCBE0683823}" type="sibTrans" cxnId="{D21AF1CA-D654-4069-96CE-72FFA8B0D779}">
      <dgm:prSet/>
      <dgm:spPr/>
      <dgm:t>
        <a:bodyPr/>
        <a:lstStyle/>
        <a:p>
          <a:endParaRPr lang="en-GB"/>
        </a:p>
      </dgm:t>
    </dgm:pt>
    <dgm:pt modelId="{4FB2440F-D1CA-4361-B712-71427D4C5790}" type="pres">
      <dgm:prSet presAssocID="{F54FCA9D-E71C-4CA6-B642-6B6C95DCA843}" presName="CompostProcess" presStyleCnt="0">
        <dgm:presLayoutVars>
          <dgm:dir/>
          <dgm:resizeHandles val="exact"/>
        </dgm:presLayoutVars>
      </dgm:prSet>
      <dgm:spPr/>
    </dgm:pt>
    <dgm:pt modelId="{8997BA02-C185-4A47-89FC-6EADA6AD2B5B}" type="pres">
      <dgm:prSet presAssocID="{F54FCA9D-E71C-4CA6-B642-6B6C95DCA843}" presName="arrow" presStyleLbl="bgShp" presStyleIdx="0" presStyleCnt="1"/>
      <dgm:spPr/>
    </dgm:pt>
    <dgm:pt modelId="{D21309B2-39CA-430E-ADB5-DAB5F7C80C99}" type="pres">
      <dgm:prSet presAssocID="{F54FCA9D-E71C-4CA6-B642-6B6C95DCA843}" presName="linearProcess" presStyleCnt="0"/>
      <dgm:spPr/>
    </dgm:pt>
    <dgm:pt modelId="{307F9147-46F8-48DE-898F-5F2678905D21}" type="pres">
      <dgm:prSet presAssocID="{995AF307-4E70-4A6A-97E5-AE954FFF98C4}" presName="textNode" presStyleLbl="node1" presStyleIdx="0" presStyleCnt="2" custScaleX="86848" custScaleY="90751" custLinFactNeighborX="-8428">
        <dgm:presLayoutVars>
          <dgm:bulletEnabled val="1"/>
        </dgm:presLayoutVars>
      </dgm:prSet>
      <dgm:spPr>
        <a:xfrm>
          <a:off x="46679" y="1625600"/>
          <a:ext cx="3829677" cy="2167466"/>
        </a:xfrm>
        <a:prstGeom prst="roundRect">
          <a:avLst/>
        </a:prstGeom>
      </dgm:spPr>
    </dgm:pt>
    <dgm:pt modelId="{C41AAC63-94DC-43D0-B5DE-BCE431130D7F}" type="pres">
      <dgm:prSet presAssocID="{5C8D317E-FBA6-4443-8BBD-761A7ECA4B9C}" presName="sibTrans" presStyleCnt="0"/>
      <dgm:spPr/>
    </dgm:pt>
    <dgm:pt modelId="{3560C9F2-1EB9-4DD9-971A-3B3B18197D81}" type="pres">
      <dgm:prSet presAssocID="{52EA41C1-070F-4016-A50C-DFA2052F5541}" presName="textNode" presStyleLbl="node1" presStyleIdx="1" presStyleCnt="2" custScaleX="97634" custScaleY="88790" custLinFactNeighborX="-57252">
        <dgm:presLayoutVars>
          <dgm:bulletEnabled val="1"/>
        </dgm:presLayoutVars>
      </dgm:prSet>
      <dgm:spPr/>
    </dgm:pt>
  </dgm:ptLst>
  <dgm:cxnLst>
    <dgm:cxn modelId="{88EA490A-AF18-4738-A863-463A2F686BFA}" type="presOf" srcId="{995AF307-4E70-4A6A-97E5-AE954FFF98C4}" destId="{307F9147-46F8-48DE-898F-5F2678905D21}" srcOrd="0" destOrd="0" presId="urn:microsoft.com/office/officeart/2005/8/layout/hProcess9"/>
    <dgm:cxn modelId="{13D18758-F06F-4D39-862D-16615932DE28}" type="presOf" srcId="{F54FCA9D-E71C-4CA6-B642-6B6C95DCA843}" destId="{4FB2440F-D1CA-4361-B712-71427D4C5790}" srcOrd="0" destOrd="0" presId="urn:microsoft.com/office/officeart/2005/8/layout/hProcess9"/>
    <dgm:cxn modelId="{24BCCE7B-B493-4C41-B259-F9DE19AB1AF4}" type="presOf" srcId="{52EA41C1-070F-4016-A50C-DFA2052F5541}" destId="{3560C9F2-1EB9-4DD9-971A-3B3B18197D81}" srcOrd="0" destOrd="0" presId="urn:microsoft.com/office/officeart/2005/8/layout/hProcess9"/>
    <dgm:cxn modelId="{D21AF1CA-D654-4069-96CE-72FFA8B0D779}" srcId="{F54FCA9D-E71C-4CA6-B642-6B6C95DCA843}" destId="{52EA41C1-070F-4016-A50C-DFA2052F5541}" srcOrd="1" destOrd="0" parTransId="{F787AB7B-3C8D-4150-B1E9-1C0F6D431D98}" sibTransId="{8EF59D61-B958-493B-817E-4FCBE0683823}"/>
    <dgm:cxn modelId="{E3E1A1FC-637E-4C3E-8D67-3C762723B942}" srcId="{F54FCA9D-E71C-4CA6-B642-6B6C95DCA843}" destId="{995AF307-4E70-4A6A-97E5-AE954FFF98C4}" srcOrd="0" destOrd="0" parTransId="{A5A34D76-DBFE-4B86-9B8A-45DC9D86E2E9}" sibTransId="{5C8D317E-FBA6-4443-8BBD-761A7ECA4B9C}"/>
    <dgm:cxn modelId="{BD053F6F-F1EA-461A-A594-0C7A48CAD248}" type="presParOf" srcId="{4FB2440F-D1CA-4361-B712-71427D4C5790}" destId="{8997BA02-C185-4A47-89FC-6EADA6AD2B5B}" srcOrd="0" destOrd="0" presId="urn:microsoft.com/office/officeart/2005/8/layout/hProcess9"/>
    <dgm:cxn modelId="{2555B320-5224-48F6-8B16-097D63AB402D}" type="presParOf" srcId="{4FB2440F-D1CA-4361-B712-71427D4C5790}" destId="{D21309B2-39CA-430E-ADB5-DAB5F7C80C99}" srcOrd="1" destOrd="0" presId="urn:microsoft.com/office/officeart/2005/8/layout/hProcess9"/>
    <dgm:cxn modelId="{F0EC8315-D050-437A-9C63-88A795356AA4}" type="presParOf" srcId="{D21309B2-39CA-430E-ADB5-DAB5F7C80C99}" destId="{307F9147-46F8-48DE-898F-5F2678905D21}" srcOrd="0" destOrd="0" presId="urn:microsoft.com/office/officeart/2005/8/layout/hProcess9"/>
    <dgm:cxn modelId="{C868C65B-A00E-4F16-9EEB-5CEED2AE83BC}" type="presParOf" srcId="{D21309B2-39CA-430E-ADB5-DAB5F7C80C99}" destId="{C41AAC63-94DC-43D0-B5DE-BCE431130D7F}" srcOrd="1" destOrd="0" presId="urn:microsoft.com/office/officeart/2005/8/layout/hProcess9"/>
    <dgm:cxn modelId="{5F3BB899-8872-44B0-BADD-B4C8D571728D}" type="presParOf" srcId="{D21309B2-39CA-430E-ADB5-DAB5F7C80C99}" destId="{3560C9F2-1EB9-4DD9-971A-3B3B18197D81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FEE4EF-7DF5-4F82-AB5F-C6F6735DC175}">
      <dsp:nvSpPr>
        <dsp:cNvPr id="0" name=""/>
        <dsp:cNvSpPr/>
      </dsp:nvSpPr>
      <dsp:spPr>
        <a:xfrm>
          <a:off x="0" y="0"/>
          <a:ext cx="2027983" cy="6857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Epidemic</a:t>
          </a:r>
        </a:p>
      </dsp:txBody>
      <dsp:txXfrm>
        <a:off x="20084" y="20084"/>
        <a:ext cx="1230101" cy="645545"/>
      </dsp:txXfrm>
    </dsp:sp>
    <dsp:sp modelId="{F712F999-9B47-4D1C-BCF5-85488D5DAD7C}">
      <dsp:nvSpPr>
        <dsp:cNvPr id="0" name=""/>
        <dsp:cNvSpPr/>
      </dsp:nvSpPr>
      <dsp:spPr>
        <a:xfrm>
          <a:off x="169843" y="810388"/>
          <a:ext cx="2027983" cy="6857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3333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Data</a:t>
          </a:r>
        </a:p>
      </dsp:txBody>
      <dsp:txXfrm>
        <a:off x="189927" y="830472"/>
        <a:ext cx="1372257" cy="645545"/>
      </dsp:txXfrm>
    </dsp:sp>
    <dsp:sp modelId="{E7CA9B1B-001F-4E6D-A262-42EA723F8ED2}">
      <dsp:nvSpPr>
        <dsp:cNvPr id="0" name=""/>
        <dsp:cNvSpPr/>
      </dsp:nvSpPr>
      <dsp:spPr>
        <a:xfrm>
          <a:off x="337152" y="1620777"/>
          <a:ext cx="2027983" cy="6857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6667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Model</a:t>
          </a:r>
        </a:p>
      </dsp:txBody>
      <dsp:txXfrm>
        <a:off x="357236" y="1640861"/>
        <a:ext cx="1374792" cy="645545"/>
      </dsp:txXfrm>
    </dsp:sp>
    <dsp:sp modelId="{0AED4FBA-8F03-4B08-A433-66E2B575A4B8}">
      <dsp:nvSpPr>
        <dsp:cNvPr id="0" name=""/>
        <dsp:cNvSpPr/>
      </dsp:nvSpPr>
      <dsp:spPr>
        <a:xfrm>
          <a:off x="506995" y="2431165"/>
          <a:ext cx="2027983" cy="6857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Prediction</a:t>
          </a:r>
        </a:p>
      </dsp:txBody>
      <dsp:txXfrm>
        <a:off x="527079" y="2451249"/>
        <a:ext cx="1372257" cy="645545"/>
      </dsp:txXfrm>
    </dsp:sp>
    <dsp:sp modelId="{D666D898-27F8-4188-9055-BE203AF3D50D}">
      <dsp:nvSpPr>
        <dsp:cNvPr id="0" name=""/>
        <dsp:cNvSpPr/>
      </dsp:nvSpPr>
      <dsp:spPr>
        <a:xfrm>
          <a:off x="1582269" y="525194"/>
          <a:ext cx="445713" cy="44571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tint val="40000"/>
            <a:hueOff val="0"/>
            <a:satOff val="0"/>
            <a:lumOff val="0"/>
            <a:alpha val="90000"/>
          </a:schemeClr>
        </a:solidFill>
        <a:ln w="6350" cap="flat" cmpd="sng" algn="ctr">
          <a:solidFill>
            <a:schemeClr val="accent1">
              <a:alpha val="9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1682554" y="525194"/>
        <a:ext cx="245143" cy="335399"/>
      </dsp:txXfrm>
    </dsp:sp>
    <dsp:sp modelId="{B0DB6E35-C080-4E0E-99BE-CC27830201D5}">
      <dsp:nvSpPr>
        <dsp:cNvPr id="0" name=""/>
        <dsp:cNvSpPr/>
      </dsp:nvSpPr>
      <dsp:spPr>
        <a:xfrm>
          <a:off x="1752113" y="1335582"/>
          <a:ext cx="445713" cy="44571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tint val="40000"/>
            <a:hueOff val="0"/>
            <a:satOff val="0"/>
            <a:lumOff val="0"/>
            <a:alpha val="90000"/>
          </a:schemeClr>
        </a:solidFill>
        <a:ln w="6350" cap="flat" cmpd="sng" algn="ctr">
          <a:solidFill>
            <a:schemeClr val="accent1">
              <a:alpha val="9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1852398" y="1335582"/>
        <a:ext cx="245143" cy="335399"/>
      </dsp:txXfrm>
    </dsp:sp>
    <dsp:sp modelId="{EDEAD125-41FE-43D7-AAD9-D4E1D43144FC}">
      <dsp:nvSpPr>
        <dsp:cNvPr id="0" name=""/>
        <dsp:cNvSpPr/>
      </dsp:nvSpPr>
      <dsp:spPr>
        <a:xfrm>
          <a:off x="1919421" y="2145971"/>
          <a:ext cx="445713" cy="44571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tint val="40000"/>
            <a:hueOff val="0"/>
            <a:satOff val="0"/>
            <a:lumOff val="0"/>
            <a:alpha val="90000"/>
          </a:schemeClr>
        </a:solidFill>
        <a:ln w="6350" cap="flat" cmpd="sng" algn="ctr">
          <a:solidFill>
            <a:schemeClr val="accent1">
              <a:alpha val="9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2019706" y="2145971"/>
        <a:ext cx="245143" cy="3353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FEE4EF-7DF5-4F82-AB5F-C6F6735DC175}">
      <dsp:nvSpPr>
        <dsp:cNvPr id="0" name=""/>
        <dsp:cNvSpPr/>
      </dsp:nvSpPr>
      <dsp:spPr>
        <a:xfrm>
          <a:off x="0" y="0"/>
          <a:ext cx="2027983" cy="6857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Epidemic</a:t>
          </a:r>
        </a:p>
      </dsp:txBody>
      <dsp:txXfrm>
        <a:off x="20084" y="20084"/>
        <a:ext cx="1230101" cy="645545"/>
      </dsp:txXfrm>
    </dsp:sp>
    <dsp:sp modelId="{F712F999-9B47-4D1C-BCF5-85488D5DAD7C}">
      <dsp:nvSpPr>
        <dsp:cNvPr id="0" name=""/>
        <dsp:cNvSpPr/>
      </dsp:nvSpPr>
      <dsp:spPr>
        <a:xfrm>
          <a:off x="169843" y="810388"/>
          <a:ext cx="2027983" cy="6857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3333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Data</a:t>
          </a:r>
        </a:p>
      </dsp:txBody>
      <dsp:txXfrm>
        <a:off x="189927" y="830472"/>
        <a:ext cx="1372257" cy="645545"/>
      </dsp:txXfrm>
    </dsp:sp>
    <dsp:sp modelId="{E7CA9B1B-001F-4E6D-A262-42EA723F8ED2}">
      <dsp:nvSpPr>
        <dsp:cNvPr id="0" name=""/>
        <dsp:cNvSpPr/>
      </dsp:nvSpPr>
      <dsp:spPr>
        <a:xfrm>
          <a:off x="337152" y="1620777"/>
          <a:ext cx="2027983" cy="6857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6667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Model</a:t>
          </a:r>
        </a:p>
      </dsp:txBody>
      <dsp:txXfrm>
        <a:off x="357236" y="1640861"/>
        <a:ext cx="1374792" cy="645545"/>
      </dsp:txXfrm>
    </dsp:sp>
    <dsp:sp modelId="{0AED4FBA-8F03-4B08-A433-66E2B575A4B8}">
      <dsp:nvSpPr>
        <dsp:cNvPr id="0" name=""/>
        <dsp:cNvSpPr/>
      </dsp:nvSpPr>
      <dsp:spPr>
        <a:xfrm>
          <a:off x="506995" y="2431165"/>
          <a:ext cx="2027983" cy="6857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Prediction</a:t>
          </a:r>
        </a:p>
      </dsp:txBody>
      <dsp:txXfrm>
        <a:off x="527079" y="2451249"/>
        <a:ext cx="1372257" cy="645545"/>
      </dsp:txXfrm>
    </dsp:sp>
    <dsp:sp modelId="{D666D898-27F8-4188-9055-BE203AF3D50D}">
      <dsp:nvSpPr>
        <dsp:cNvPr id="0" name=""/>
        <dsp:cNvSpPr/>
      </dsp:nvSpPr>
      <dsp:spPr>
        <a:xfrm>
          <a:off x="1582269" y="525194"/>
          <a:ext cx="445713" cy="44571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tint val="40000"/>
            <a:hueOff val="0"/>
            <a:satOff val="0"/>
            <a:lumOff val="0"/>
            <a:alpha val="90000"/>
          </a:schemeClr>
        </a:solidFill>
        <a:ln w="6350" cap="flat" cmpd="sng" algn="ctr">
          <a:solidFill>
            <a:schemeClr val="accent1">
              <a:alpha val="9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1682554" y="525194"/>
        <a:ext cx="245143" cy="335399"/>
      </dsp:txXfrm>
    </dsp:sp>
    <dsp:sp modelId="{B0DB6E35-C080-4E0E-99BE-CC27830201D5}">
      <dsp:nvSpPr>
        <dsp:cNvPr id="0" name=""/>
        <dsp:cNvSpPr/>
      </dsp:nvSpPr>
      <dsp:spPr>
        <a:xfrm>
          <a:off x="1752113" y="1335582"/>
          <a:ext cx="445713" cy="44571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tint val="40000"/>
            <a:hueOff val="0"/>
            <a:satOff val="0"/>
            <a:lumOff val="0"/>
            <a:alpha val="90000"/>
          </a:schemeClr>
        </a:solidFill>
        <a:ln w="6350" cap="flat" cmpd="sng" algn="ctr">
          <a:solidFill>
            <a:schemeClr val="accent1">
              <a:alpha val="9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1852398" y="1335582"/>
        <a:ext cx="245143" cy="335399"/>
      </dsp:txXfrm>
    </dsp:sp>
    <dsp:sp modelId="{EDEAD125-41FE-43D7-AAD9-D4E1D43144FC}">
      <dsp:nvSpPr>
        <dsp:cNvPr id="0" name=""/>
        <dsp:cNvSpPr/>
      </dsp:nvSpPr>
      <dsp:spPr>
        <a:xfrm>
          <a:off x="1919421" y="2145971"/>
          <a:ext cx="445713" cy="44571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tint val="40000"/>
            <a:hueOff val="0"/>
            <a:satOff val="0"/>
            <a:lumOff val="0"/>
            <a:alpha val="90000"/>
          </a:schemeClr>
        </a:solidFill>
        <a:ln w="6350" cap="flat" cmpd="sng" algn="ctr">
          <a:solidFill>
            <a:schemeClr val="accent1">
              <a:alpha val="9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2019706" y="2145971"/>
        <a:ext cx="245143" cy="3353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FEE4EF-7DF5-4F82-AB5F-C6F6735DC175}">
      <dsp:nvSpPr>
        <dsp:cNvPr id="0" name=""/>
        <dsp:cNvSpPr/>
      </dsp:nvSpPr>
      <dsp:spPr>
        <a:xfrm>
          <a:off x="0" y="0"/>
          <a:ext cx="2027983" cy="6857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Epidemic</a:t>
          </a:r>
        </a:p>
      </dsp:txBody>
      <dsp:txXfrm>
        <a:off x="20084" y="20084"/>
        <a:ext cx="1230101" cy="645545"/>
      </dsp:txXfrm>
    </dsp:sp>
    <dsp:sp modelId="{F712F999-9B47-4D1C-BCF5-85488D5DAD7C}">
      <dsp:nvSpPr>
        <dsp:cNvPr id="0" name=""/>
        <dsp:cNvSpPr/>
      </dsp:nvSpPr>
      <dsp:spPr>
        <a:xfrm>
          <a:off x="169843" y="810388"/>
          <a:ext cx="2027983" cy="6857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3333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Data</a:t>
          </a:r>
        </a:p>
      </dsp:txBody>
      <dsp:txXfrm>
        <a:off x="189927" y="830472"/>
        <a:ext cx="1372257" cy="645545"/>
      </dsp:txXfrm>
    </dsp:sp>
    <dsp:sp modelId="{E7CA9B1B-001F-4E6D-A262-42EA723F8ED2}">
      <dsp:nvSpPr>
        <dsp:cNvPr id="0" name=""/>
        <dsp:cNvSpPr/>
      </dsp:nvSpPr>
      <dsp:spPr>
        <a:xfrm>
          <a:off x="337152" y="1620777"/>
          <a:ext cx="2027983" cy="6857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6667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Model</a:t>
          </a:r>
        </a:p>
      </dsp:txBody>
      <dsp:txXfrm>
        <a:off x="357236" y="1640861"/>
        <a:ext cx="1374792" cy="645545"/>
      </dsp:txXfrm>
    </dsp:sp>
    <dsp:sp modelId="{0AED4FBA-8F03-4B08-A433-66E2B575A4B8}">
      <dsp:nvSpPr>
        <dsp:cNvPr id="0" name=""/>
        <dsp:cNvSpPr/>
      </dsp:nvSpPr>
      <dsp:spPr>
        <a:xfrm>
          <a:off x="506995" y="2431165"/>
          <a:ext cx="2027983" cy="6857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Prediction</a:t>
          </a:r>
        </a:p>
      </dsp:txBody>
      <dsp:txXfrm>
        <a:off x="527079" y="2451249"/>
        <a:ext cx="1372257" cy="645545"/>
      </dsp:txXfrm>
    </dsp:sp>
    <dsp:sp modelId="{D666D898-27F8-4188-9055-BE203AF3D50D}">
      <dsp:nvSpPr>
        <dsp:cNvPr id="0" name=""/>
        <dsp:cNvSpPr/>
      </dsp:nvSpPr>
      <dsp:spPr>
        <a:xfrm>
          <a:off x="1582269" y="525194"/>
          <a:ext cx="445713" cy="44571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tint val="40000"/>
            <a:hueOff val="0"/>
            <a:satOff val="0"/>
            <a:lumOff val="0"/>
            <a:alpha val="90000"/>
          </a:schemeClr>
        </a:solidFill>
        <a:ln w="6350" cap="flat" cmpd="sng" algn="ctr">
          <a:solidFill>
            <a:schemeClr val="accent1">
              <a:alpha val="9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1682554" y="525194"/>
        <a:ext cx="245143" cy="335399"/>
      </dsp:txXfrm>
    </dsp:sp>
    <dsp:sp modelId="{B0DB6E35-C080-4E0E-99BE-CC27830201D5}">
      <dsp:nvSpPr>
        <dsp:cNvPr id="0" name=""/>
        <dsp:cNvSpPr/>
      </dsp:nvSpPr>
      <dsp:spPr>
        <a:xfrm>
          <a:off x="1752113" y="1335582"/>
          <a:ext cx="445713" cy="44571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tint val="40000"/>
            <a:hueOff val="0"/>
            <a:satOff val="0"/>
            <a:lumOff val="0"/>
            <a:alpha val="90000"/>
          </a:schemeClr>
        </a:solidFill>
        <a:ln w="6350" cap="flat" cmpd="sng" algn="ctr">
          <a:solidFill>
            <a:schemeClr val="accent1">
              <a:alpha val="9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1852398" y="1335582"/>
        <a:ext cx="245143" cy="335399"/>
      </dsp:txXfrm>
    </dsp:sp>
    <dsp:sp modelId="{EDEAD125-41FE-43D7-AAD9-D4E1D43144FC}">
      <dsp:nvSpPr>
        <dsp:cNvPr id="0" name=""/>
        <dsp:cNvSpPr/>
      </dsp:nvSpPr>
      <dsp:spPr>
        <a:xfrm>
          <a:off x="1919421" y="2145971"/>
          <a:ext cx="445713" cy="44571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tint val="40000"/>
            <a:hueOff val="0"/>
            <a:satOff val="0"/>
            <a:lumOff val="0"/>
            <a:alpha val="90000"/>
          </a:schemeClr>
        </a:solidFill>
        <a:ln w="6350" cap="flat" cmpd="sng" algn="ctr">
          <a:solidFill>
            <a:schemeClr val="accent1">
              <a:alpha val="9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2019706" y="2145971"/>
        <a:ext cx="245143" cy="3353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97BA02-C185-4A47-89FC-6EADA6AD2B5B}">
      <dsp:nvSpPr>
        <dsp:cNvPr id="0" name=""/>
        <dsp:cNvSpPr/>
      </dsp:nvSpPr>
      <dsp:spPr>
        <a:xfrm>
          <a:off x="446700" y="0"/>
          <a:ext cx="5062604" cy="383821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7F9147-46F8-48DE-898F-5F2678905D21}">
      <dsp:nvSpPr>
        <dsp:cNvPr id="0" name=""/>
        <dsp:cNvSpPr/>
      </dsp:nvSpPr>
      <dsp:spPr>
        <a:xfrm>
          <a:off x="637188" y="1222462"/>
          <a:ext cx="2117562" cy="1393285"/>
        </a:xfrm>
        <a:prstGeom prst="round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>
              <a:latin typeface="Arial" panose="020B0604020202020204" pitchFamily="34" charset="0"/>
              <a:cs typeface="Arial" panose="020B0604020202020204" pitchFamily="34" charset="0"/>
            </a:rPr>
            <a:t>Global optimization method to get the </a:t>
          </a:r>
          <a:r>
            <a:rPr lang="en-GB" sz="1600" b="1" i="0" kern="1200" dirty="0">
              <a:latin typeface="Arial" panose="020B0604020202020204" pitchFamily="34" charset="0"/>
              <a:cs typeface="Arial" panose="020B0604020202020204" pitchFamily="34" charset="0"/>
            </a:rPr>
            <a:t>area of global minimum</a:t>
          </a:r>
          <a:endParaRPr lang="en-GB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5203" y="1290477"/>
        <a:ext cx="1981532" cy="1257255"/>
      </dsp:txXfrm>
    </dsp:sp>
    <dsp:sp modelId="{3560C9F2-1EB9-4DD9-971A-3B3B18197D81}">
      <dsp:nvSpPr>
        <dsp:cNvPr id="0" name=""/>
        <dsp:cNvSpPr/>
      </dsp:nvSpPr>
      <dsp:spPr>
        <a:xfrm>
          <a:off x="2835119" y="1237515"/>
          <a:ext cx="2380550" cy="1363179"/>
        </a:xfrm>
        <a:prstGeom prst="roundRect">
          <a:avLst/>
        </a:prstGeom>
        <a:solidFill>
          <a:srgbClr val="FFA3A3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Local optimization method to get quicker </a:t>
          </a:r>
          <a:r>
            <a:rPr lang="en-GB" sz="1600" b="1" kern="1200" dirty="0">
              <a:latin typeface="Arial" panose="020B0604020202020204" pitchFamily="34" charset="0"/>
              <a:cs typeface="Arial" panose="020B0604020202020204" pitchFamily="34" charset="0"/>
            </a:rPr>
            <a:t>the exact minimum</a:t>
          </a:r>
        </a:p>
      </dsp:txBody>
      <dsp:txXfrm>
        <a:off x="2901664" y="1304060"/>
        <a:ext cx="2247460" cy="12300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Relationship Id="rId4" Type="http://schemas.openxmlformats.org/officeDocument/2006/relationships/image" Target="../media/image103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Relationship Id="rId5" Type="http://schemas.openxmlformats.org/officeDocument/2006/relationships/image" Target="../media/image110.wmf"/><Relationship Id="rId4" Type="http://schemas.openxmlformats.org/officeDocument/2006/relationships/image" Target="../media/image10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7" Type="http://schemas.openxmlformats.org/officeDocument/2006/relationships/image" Target="../media/image20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4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4D520-C0FD-446A-A56E-599FF6E89576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9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0ED44-6F4A-4EDA-BCA2-72741DBB54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891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4813" cy="49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6" y="1"/>
            <a:ext cx="2944813" cy="49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1" y="4714876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164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3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6" y="9428164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729D68-B415-4884-961F-60EACB8B1B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55083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1852329-2334-4ED4-A342-81606A573589}" type="slidenum">
              <a:rPr lang="ru-RU" altLang="ru-RU" smtClean="0">
                <a:latin typeface="Arial" panose="020B0604020202020204" pitchFamily="34" charset="0"/>
              </a:rPr>
              <a:pPr/>
              <a:t>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586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3E4B8-717B-4654-A96D-C33E3B54FAE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27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3E4B8-717B-4654-A96D-C33E3B54FAE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385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E6888D9A-C238-4859-AAB3-27ED1BFE8D96}" type="slidenum">
              <a:rPr lang="en-US" altLang="ru-RU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 altLang="ru-RU">
              <a:solidFill>
                <a:prstClr val="black"/>
              </a:solidFill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ru-RU"/>
              <a:t>Pre-stack, post-stack, time domain, depth domain (after migration).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/>
              <a:t>3D grid with streamlines.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ru-RU"/>
              <a:t>Reservoir model and simulation.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/>
              <a:t>Well-logs provide information not only for correcting the GEOMETRY (structiral model), but also tell the properties (porosity, permeability) in different volumetric zones.</a:t>
            </a:r>
          </a:p>
          <a:p>
            <a:pPr eaLnBrk="1" hangingPunct="1">
              <a:spcBef>
                <a:spcPct val="0"/>
              </a:spcBef>
            </a:pPr>
            <a:endParaRPr lang="ru-RU" altLang="ru-RU"/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«</a:t>
            </a:r>
            <a:r>
              <a:rPr lang="en-US" altLang="ru-RU"/>
              <a:t>well logging</a:t>
            </a:r>
            <a:r>
              <a:rPr lang="ru-RU" altLang="ru-RU"/>
              <a:t>»</a:t>
            </a:r>
            <a:r>
              <a:rPr lang="en-US" altLang="ru-RU"/>
              <a:t> = </a:t>
            </a:r>
            <a:r>
              <a:rPr lang="ru-RU" altLang="ru-RU"/>
              <a:t>каротаж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пористость, проницаемость</a:t>
            </a:r>
            <a:endParaRPr lang="en-US" altLang="ru-RU"/>
          </a:p>
          <a:p>
            <a:pPr eaLnBrk="1" hangingPunct="1">
              <a:spcBef>
                <a:spcPct val="0"/>
              </a:spcBef>
            </a:pPr>
            <a:endParaRPr lang="en-US" altLang="ru-RU"/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Всё крутится вокруг структурной модели.</a:t>
            </a:r>
          </a:p>
          <a:p>
            <a:pPr eaLnBrk="1" hangingPunct="1">
              <a:spcBef>
                <a:spcPct val="0"/>
              </a:spcBef>
            </a:pPr>
            <a:endParaRPr lang="ru-RU" altLang="ru-RU"/>
          </a:p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5916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85A12-B6AC-4F5A-8FE3-70AA9073DB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8126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08034-550B-4EB6-8A78-1F2697A0CE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7626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32BF0-4378-4DDB-A692-B416465960E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7826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733B8-0C57-49FD-8EA7-95CE9641FE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0071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2FF56-56EB-426B-9117-3BF6B8D193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669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C2D2E-E561-4EBC-9FD4-2B24D38D70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5114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F7DE5-7DA0-4DCB-B859-DF55C75FC3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7872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CB6D-22A0-41C1-BE4E-E5894C081A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4F5-97B2-4E5F-8167-39CA4C49E2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17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CB6D-22A0-41C1-BE4E-E5894C081A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4F5-97B2-4E5F-8167-39CA4C49E2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078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CB6D-22A0-41C1-BE4E-E5894C081A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4F5-97B2-4E5F-8167-39CA4C49E2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83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CB6D-22A0-41C1-BE4E-E5894C081A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4F5-97B2-4E5F-8167-39CA4C49E2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064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A0BD5-9628-40D0-AA84-E83E5ECBAD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16084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CB6D-22A0-41C1-BE4E-E5894C081A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4F5-97B2-4E5F-8167-39CA4C49E2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18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CB6D-22A0-41C1-BE4E-E5894C081A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4F5-97B2-4E5F-8167-39CA4C49E2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660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CB6D-22A0-41C1-BE4E-E5894C081A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4F5-97B2-4E5F-8167-39CA4C49E2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632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CB6D-22A0-41C1-BE4E-E5894C081A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4F5-97B2-4E5F-8167-39CA4C49E2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089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CB6D-22A0-41C1-BE4E-E5894C081A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4F5-97B2-4E5F-8167-39CA4C49E2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0968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CB6D-22A0-41C1-BE4E-E5894C081A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4F5-97B2-4E5F-8167-39CA4C49E2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2500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CB6D-22A0-41C1-BE4E-E5894C081A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4F5-97B2-4E5F-8167-39CA4C49E2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202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85A12-B6AC-4F5A-8FE3-70AA9073DB58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740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A0BD5-9628-40D0-AA84-E83E5ECBAD1D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28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A2C14-F031-43CD-A616-6634B4F9F76A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90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A2C14-F031-43CD-A616-6634B4F9F7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3614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19497-152C-40E6-BC32-3369811BDBC8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44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8F567-450C-4467-8C52-2905247BA08B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85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9A2B4-1FE7-4817-A826-87758CAF37B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8080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FBCD1-96C4-4B5A-9786-BBE3DEAD395F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47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2A0CC-9BC4-48C9-8B3D-1493A61F9297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355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BAB5D-1EED-4A07-B517-82D4D06D719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62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08034-550B-4EB6-8A78-1F2697A0CECD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433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32BF0-4378-4DDB-A692-B416465960E9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8387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733B8-0C57-49FD-8EA7-95CE9641FED7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29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2FF56-56EB-426B-9117-3BF6B8D193C3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816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19497-152C-40E6-BC32-3369811BDB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43480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C2D2E-E561-4EBC-9FD4-2B24D38D708A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9880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F7DE5-7DA0-4DCB-B859-DF55C75FC3D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4158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133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084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161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808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239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938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993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25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8F567-450C-4467-8C52-2905247BA0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0825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204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091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756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69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CBB52-9AF0-4DB4-B5DE-D72A0F1E6FF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0429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3CD91-36D8-4226-8CA3-2EE862BC97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1271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CF6CD-3E60-4C6A-8402-7EC9E970A0B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4402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BF088-DEB6-4E51-A27A-0AE943D09F2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58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4310A-73B6-4182-9B5E-BD06DEBF03C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3290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CBC1E-797C-46FA-AF85-4CB67C304BE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252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1B001-4ED3-4770-985B-339044DFC2C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8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9A2B4-1FE7-4817-A826-87758CAF37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41733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B0254-6F57-43C7-B7A6-9432C871F4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942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88602-153D-42C0-A223-81CB977944D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6635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22965-E34D-4A09-968D-E778B5BA8FF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0784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0A02D-79E8-4EA6-B7F1-DE3B6F6B3B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7563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76E6A-B78E-4BEC-8F79-97AF828881A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3483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DEF94-F36C-41E3-B839-C9B8D88CAA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D687F2-7D09-40D5-A7A8-B16B108F5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GB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FD9F93-9D51-4E78-9625-A57D5729B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AB92A-862E-4181-906A-CAF16D0DC3FE}" type="datetimeFigureOut">
              <a:rPr lang="en-GB" smtClean="0"/>
              <a:t>29/08/2019</a:t>
            </a:fld>
            <a:endParaRPr lang="en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2F2C6A-20D4-495A-90C0-AB0D6545D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86224A-E44B-4802-A75E-D03C9B5C7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A91B6-6AA0-4DA0-9629-996997E950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2160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C3EC2-8CAB-419D-AECD-5D1CC414F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C338E9-C274-4847-9A86-6A3A020F2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9785A8-D4F2-4DB5-A8BC-02E85CA71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AB92A-862E-4181-906A-CAF16D0DC3FE}" type="datetimeFigureOut">
              <a:rPr lang="en-GB" smtClean="0"/>
              <a:t>29/08/2019</a:t>
            </a:fld>
            <a:endParaRPr lang="en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F6ABDF-6B6E-4BFF-9FA4-2E5123C30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48F478-5CF7-4662-815D-1375C34AC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A91B6-6AA0-4DA0-9629-996997E950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611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DD3D07-FB1B-4834-9085-8B7023826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7AB952-E0EA-42AC-93C5-4858593F4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F8D4A4-2A1D-480F-B6EC-5B9390702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AB92A-862E-4181-906A-CAF16D0DC3FE}" type="datetimeFigureOut">
              <a:rPr lang="en-GB" smtClean="0"/>
              <a:t>29/08/2019</a:t>
            </a:fld>
            <a:endParaRPr lang="en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67F813-F140-46E4-96E3-E27D9E71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F980CB-83FF-4114-8031-62DB8815F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A91B6-6AA0-4DA0-9629-996997E950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2331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B05426-82EC-4681-8A31-01F7F4B7A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B181C0-1ACF-4910-B191-B71DE92AD0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A3B0CE-7FB9-4C33-AA96-8C573755B0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4CA1B1-EAA3-4DD2-879B-1096FD44A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AB92A-862E-4181-906A-CAF16D0DC3FE}" type="datetimeFigureOut">
              <a:rPr lang="en-GB" smtClean="0"/>
              <a:t>29/08/2019</a:t>
            </a:fld>
            <a:endParaRPr lang="en-GB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371B97-F45C-4BE4-AD84-8CA00A47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5F64DD-C7BC-4375-8416-6FB5B269E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A91B6-6AA0-4DA0-9629-996997E950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3138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73729-CD31-4CAC-957A-E90779C2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58B461-BB2D-4453-9C73-F0678224F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7F6E55-A994-4617-A63B-58A2F5378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864EC7-188B-4861-B6A7-DE3CD28726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BD21869-9D14-4CBA-9994-415E78F5F6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F664D6-ACBD-443C-97FE-71A464BBD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AB92A-862E-4181-906A-CAF16D0DC3FE}" type="datetimeFigureOut">
              <a:rPr lang="en-GB" smtClean="0"/>
              <a:t>29/08/2019</a:t>
            </a:fld>
            <a:endParaRPr lang="en-GB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F156734-679B-4877-9067-E2E929D9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4AFBAD5-786F-4F41-BD40-2EF9E364B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A91B6-6AA0-4DA0-9629-996997E950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199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FBCD1-96C4-4B5A-9786-BBE3DEAD39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90498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33DA9-B654-4709-B9D5-D4D58F571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F24BD1F-1385-4A95-AC8F-B1371E09E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AB92A-862E-4181-906A-CAF16D0DC3FE}" type="datetimeFigureOut">
              <a:rPr lang="en-GB" smtClean="0"/>
              <a:t>29/08/2019</a:t>
            </a:fld>
            <a:endParaRPr lang="en-GB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017DCC3-B24C-49EC-9556-F8749D85C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CA1529-0CA0-4C9D-ADC6-5C7A24358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A91B6-6AA0-4DA0-9629-996997E950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9256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4242B22-6B3B-4209-B8DD-911E1AE54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AB92A-862E-4181-906A-CAF16D0DC3FE}" type="datetimeFigureOut">
              <a:rPr lang="en-GB" smtClean="0"/>
              <a:t>29/08/2019</a:t>
            </a:fld>
            <a:endParaRPr lang="en-GB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779E8C-1831-436B-9FB9-6841101B0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DC63C9F-BDED-4EDF-A231-2FDB54383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A91B6-6AA0-4DA0-9629-996997E950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550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F57D24-9393-4A42-9BCF-B44542E2A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6832B1-EEF3-4730-BD2E-1A5E08930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B81B40-75DF-4159-958C-55D9EE94F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B99CD8-758E-42C9-A06B-9F755FFD3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AB92A-862E-4181-906A-CAF16D0DC3FE}" type="datetimeFigureOut">
              <a:rPr lang="en-GB" smtClean="0"/>
              <a:t>29/08/2019</a:t>
            </a:fld>
            <a:endParaRPr lang="en-GB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A455B9-EE49-4E4D-BEB2-4D4EB77B2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976D07-B987-4FF3-9736-A034BE5C8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A91B6-6AA0-4DA0-9629-996997E950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2980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5621C-4233-4796-A4AE-277D65CFC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3DBB50F-283A-4506-ABAB-6047BC2E1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896771-6E86-4AEB-9925-8EB52721D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E7A3F6-30D5-4F7A-BE1B-1FFD0FDFA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AB92A-862E-4181-906A-CAF16D0DC3FE}" type="datetimeFigureOut">
              <a:rPr lang="en-GB" smtClean="0"/>
              <a:t>29/08/2019</a:t>
            </a:fld>
            <a:endParaRPr lang="en-GB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9BB4BC-6DE0-4B38-96BD-AC9D3A6C5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057E92-79AC-4DB3-A99F-539509E3A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A91B6-6AA0-4DA0-9629-996997E950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7132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18086C-00F7-44CF-9A9F-4EFC10915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63D8A7-3842-44F3-AB25-119A32021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27BD92-A07B-432E-9225-114D4A76E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AB92A-862E-4181-906A-CAF16D0DC3FE}" type="datetimeFigureOut">
              <a:rPr lang="en-GB" smtClean="0"/>
              <a:t>29/08/2019</a:t>
            </a:fld>
            <a:endParaRPr lang="en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216C8F-5EC2-4BA3-AE55-87FAEFE75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7BAE1B-7810-49A1-AEB7-5A427F4B7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A91B6-6AA0-4DA0-9629-996997E950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552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A1BC08-FDB5-46B1-AB81-A9C83D1EA7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1D6122-CA63-427A-BD46-2FE7553A9B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AA91E7-5081-44DE-9EB3-4662BD121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AB92A-862E-4181-906A-CAF16D0DC3FE}" type="datetimeFigureOut">
              <a:rPr lang="en-GB" smtClean="0"/>
              <a:t>29/08/2019</a:t>
            </a:fld>
            <a:endParaRPr lang="en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C7EAA7-912B-4754-873B-FA60F888F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12C810-D2CB-4D55-BAC3-2BD8D3AC8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A91B6-6AA0-4DA0-9629-996997E950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4588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38031-8175-42A6-914B-BBA2532BFDEF}" type="datetime1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6930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2ACDD-01FF-4E0F-BBB4-7978C708DEE3}" type="datetime1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5338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3E25E-A85A-432F-831B-CE4814821DEB}" type="datetime1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8722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20F9-E36F-46B4-865C-96C440D2406C}" type="datetime1">
              <a:rPr lang="ru-RU" smtClean="0"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633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2A0CC-9BC4-48C9-8B3D-1493A61F92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04467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0A02E-2927-486C-BBB7-69B444B63B1B}" type="datetime1">
              <a:rPr lang="ru-RU" smtClean="0"/>
              <a:t>29.08.2019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2739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4AEB-39BB-4712-ADF5-76E46AA0C069}" type="datetime1">
              <a:rPr lang="ru-RU" smtClean="0"/>
              <a:t>29.08.2019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9151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6B0F0-3182-4A4E-93E8-0CD0477D1150}" type="datetime1">
              <a:rPr lang="ru-RU" smtClean="0"/>
              <a:t>29.08.2019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4231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B3F1-F12E-49FF-AEC1-367F0740FF93}" type="datetime1">
              <a:rPr lang="ru-RU" smtClean="0"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2513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5E717-58B7-469D-9114-2AFC71CDAF91}" type="datetime1">
              <a:rPr lang="ru-RU" smtClean="0"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7350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8907-F85D-4D7C-BB1D-B53F41F04CB7}" type="datetime1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12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53897-04E9-4D87-B3AC-3B2EC8A8F9DF}" type="datetime1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226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BAB5D-1EED-4A07-B517-82D4D06D71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1448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0">
              <a:schemeClr val="tx1"/>
            </a:gs>
            <a:gs pos="100000">
              <a:schemeClr val="tx2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7C5F2B-46D5-494D-8F54-56E13257C5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347CB6D-22A0-41C1-BE4E-E5894C081A1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29.08.2019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59844F5-97B2-4E5F-8167-39CA4C49E20C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7350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0">
              <a:schemeClr val="tx1"/>
            </a:gs>
            <a:gs pos="100000">
              <a:schemeClr val="tx2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7C5F2B-46D5-494D-8F54-56E13257C55D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8066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52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1" hangingPunct="1">
              <a:defRPr/>
            </a:pPr>
            <a:endParaRPr lang="ru-RU" sz="1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1" hangingPunct="1">
              <a:defRPr/>
            </a:pPr>
            <a:endParaRPr lang="ru-RU" sz="1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1" hangingPunct="1">
              <a:defRPr/>
            </a:pPr>
            <a:fld id="{7F6E1253-E323-4E8B-9261-41B9E065CF59}" type="slidenum">
              <a:rPr lang="ru-RU" sz="1400">
                <a:solidFill>
                  <a:srgbClr val="000000"/>
                </a:solidFill>
                <a:latin typeface="Times New Roman"/>
              </a:rPr>
              <a:pPr eaLnBrk="1" hangingPunct="1">
                <a:defRPr/>
              </a:pPr>
              <a:t>‹#›</a:t>
            </a:fld>
            <a:endParaRPr lang="ru-RU" sz="140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44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FC6B3-B89D-488B-AFBE-F0CFC2F12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A22BC1-361A-4FC9-965A-C163AF4DD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65D237-ED4B-458D-AA9C-EACE31E3D1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AB92A-862E-4181-906A-CAF16D0DC3FE}" type="datetimeFigureOut">
              <a:rPr lang="en-GB" smtClean="0"/>
              <a:t>29/08/2019</a:t>
            </a:fld>
            <a:endParaRPr lang="en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A40B3-6A55-41E5-9E9C-D93D106AA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A3FD8B-0A50-42C6-9820-FF99358A24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A91B6-6AA0-4DA0-9629-996997E950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14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7D53E-3199-4311-9266-14EAFF953AA0}" type="datetime1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53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abanikhin@sscc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2.wmf"/><Relationship Id="rId3" Type="http://schemas.openxmlformats.org/officeDocument/2006/relationships/image" Target="../media/image7.jpeg"/><Relationship Id="rId7" Type="http://schemas.openxmlformats.org/officeDocument/2006/relationships/image" Target="../media/image9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1.wmf"/><Relationship Id="rId5" Type="http://schemas.openxmlformats.org/officeDocument/2006/relationships/image" Target="../media/image491.png"/><Relationship Id="rId15" Type="http://schemas.openxmlformats.org/officeDocument/2006/relationships/image" Target="../media/image13.wmf"/><Relationship Id="rId10" Type="http://schemas.openxmlformats.org/officeDocument/2006/relationships/oleObject" Target="../embeddings/oleObject4.bin"/><Relationship Id="rId4" Type="http://schemas.microsoft.com/office/2007/relationships/hdphoto" Target="../media/hdphoto1.wdp"/><Relationship Id="rId9" Type="http://schemas.openxmlformats.org/officeDocument/2006/relationships/image" Target="../media/image10.wmf"/><Relationship Id="rId1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7.wmf"/><Relationship Id="rId18" Type="http://schemas.openxmlformats.org/officeDocument/2006/relationships/oleObject" Target="../embeddings/oleObject13.bin"/><Relationship Id="rId3" Type="http://schemas.openxmlformats.org/officeDocument/2006/relationships/image" Target="../media/image7.jpeg"/><Relationship Id="rId7" Type="http://schemas.openxmlformats.org/officeDocument/2006/relationships/image" Target="../media/image14.wmf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19.wmf"/><Relationship Id="rId2" Type="http://schemas.openxmlformats.org/officeDocument/2006/relationships/slideLayout" Target="../slideLayouts/slideLayout77.xml"/><Relationship Id="rId16" Type="http://schemas.openxmlformats.org/officeDocument/2006/relationships/oleObject" Target="../embeddings/oleObject12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6.wmf"/><Relationship Id="rId5" Type="http://schemas.openxmlformats.org/officeDocument/2006/relationships/image" Target="../media/image21.png"/><Relationship Id="rId15" Type="http://schemas.openxmlformats.org/officeDocument/2006/relationships/image" Target="../media/image18.wmf"/><Relationship Id="rId10" Type="http://schemas.openxmlformats.org/officeDocument/2006/relationships/oleObject" Target="../embeddings/oleObject9.bin"/><Relationship Id="rId19" Type="http://schemas.openxmlformats.org/officeDocument/2006/relationships/image" Target="../media/image20.wmf"/><Relationship Id="rId4" Type="http://schemas.microsoft.com/office/2007/relationships/hdphoto" Target="../media/hdphoto1.wdp"/><Relationship Id="rId9" Type="http://schemas.openxmlformats.org/officeDocument/2006/relationships/image" Target="../media/image15.wmf"/><Relationship Id="rId14" Type="http://schemas.openxmlformats.org/officeDocument/2006/relationships/oleObject" Target="../embeddings/oleObject1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25.wmf"/><Relationship Id="rId3" Type="http://schemas.openxmlformats.org/officeDocument/2006/relationships/image" Target="../media/image7.jpeg"/><Relationship Id="rId7" Type="http://schemas.openxmlformats.org/officeDocument/2006/relationships/image" Target="../media/image22.wmf"/><Relationship Id="rId12" Type="http://schemas.openxmlformats.org/officeDocument/2006/relationships/oleObject" Target="../embeddings/oleObject17.bin"/><Relationship Id="rId17" Type="http://schemas.openxmlformats.org/officeDocument/2006/relationships/image" Target="../media/image27.wmf"/><Relationship Id="rId2" Type="http://schemas.openxmlformats.org/officeDocument/2006/relationships/slideLayout" Target="../slideLayouts/slideLayout77.xml"/><Relationship Id="rId16" Type="http://schemas.openxmlformats.org/officeDocument/2006/relationships/oleObject" Target="../embeddings/oleObject19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24.wmf"/><Relationship Id="rId5" Type="http://schemas.openxmlformats.org/officeDocument/2006/relationships/image" Target="../media/image63.png"/><Relationship Id="rId15" Type="http://schemas.openxmlformats.org/officeDocument/2006/relationships/image" Target="../media/image26.wmf"/><Relationship Id="rId10" Type="http://schemas.openxmlformats.org/officeDocument/2006/relationships/oleObject" Target="../embeddings/oleObject16.bin"/><Relationship Id="rId4" Type="http://schemas.microsoft.com/office/2007/relationships/hdphoto" Target="../media/hdphoto1.wdp"/><Relationship Id="rId9" Type="http://schemas.openxmlformats.org/officeDocument/2006/relationships/image" Target="../media/image23.wmf"/><Relationship Id="rId14" Type="http://schemas.openxmlformats.org/officeDocument/2006/relationships/oleObject" Target="../embeddings/oleObject18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31.wmf"/><Relationship Id="rId3" Type="http://schemas.openxmlformats.org/officeDocument/2006/relationships/image" Target="../media/image7.jpeg"/><Relationship Id="rId7" Type="http://schemas.openxmlformats.org/officeDocument/2006/relationships/image" Target="../media/image28.wmf"/><Relationship Id="rId12" Type="http://schemas.openxmlformats.org/officeDocument/2006/relationships/oleObject" Target="../embeddings/oleObject23.bin"/><Relationship Id="rId2" Type="http://schemas.openxmlformats.org/officeDocument/2006/relationships/slideLayout" Target="../slideLayouts/slideLayout7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0.wmf"/><Relationship Id="rId5" Type="http://schemas.openxmlformats.org/officeDocument/2006/relationships/image" Target="../media/image67.png"/><Relationship Id="rId10" Type="http://schemas.openxmlformats.org/officeDocument/2006/relationships/oleObject" Target="../embeddings/oleObject22.bin"/><Relationship Id="rId4" Type="http://schemas.microsoft.com/office/2007/relationships/hdphoto" Target="../media/hdphoto1.wdp"/><Relationship Id="rId9" Type="http://schemas.openxmlformats.org/officeDocument/2006/relationships/image" Target="../media/image29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7.jpeg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7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4.png"/><Relationship Id="rId11" Type="http://schemas.openxmlformats.org/officeDocument/2006/relationships/image" Target="../media/image33.wmf"/><Relationship Id="rId5" Type="http://schemas.openxmlformats.org/officeDocument/2006/relationships/image" Target="../media/image71.png"/><Relationship Id="rId10" Type="http://schemas.openxmlformats.org/officeDocument/2006/relationships/oleObject" Target="../embeddings/oleObject25.bin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2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2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image" Target="../media/image45.jpeg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42.w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44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oleObject" Target="../embeddings/oleObject26.bin"/><Relationship Id="rId3" Type="http://schemas.openxmlformats.org/officeDocument/2006/relationships/image" Target="../media/image45.jpeg"/><Relationship Id="rId7" Type="http://schemas.openxmlformats.org/officeDocument/2006/relationships/image" Target="../media/image44.wmf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47.wmf"/><Relationship Id="rId5" Type="http://schemas.openxmlformats.org/officeDocument/2006/relationships/image" Target="../media/image43.w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46.wmf"/><Relationship Id="rId14" Type="http://schemas.openxmlformats.org/officeDocument/2006/relationships/image" Target="../media/image42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47.wmf"/><Relationship Id="rId3" Type="http://schemas.openxmlformats.org/officeDocument/2006/relationships/image" Target="../media/image49.jpeg"/><Relationship Id="rId7" Type="http://schemas.openxmlformats.org/officeDocument/2006/relationships/image" Target="../media/image43.wmf"/><Relationship Id="rId12" Type="http://schemas.openxmlformats.org/officeDocument/2006/relationships/oleObject" Target="../embeddings/oleObject30.bin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42.wmf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46.wmf"/><Relationship Id="rId5" Type="http://schemas.openxmlformats.org/officeDocument/2006/relationships/image" Target="../media/image17.png"/><Relationship Id="rId15" Type="http://schemas.openxmlformats.org/officeDocument/2006/relationships/oleObject" Target="../embeddings/oleObject26.bin"/><Relationship Id="rId10" Type="http://schemas.openxmlformats.org/officeDocument/2006/relationships/oleObject" Target="../embeddings/oleObject33.bin"/><Relationship Id="rId4" Type="http://schemas.openxmlformats.org/officeDocument/2006/relationships/image" Target="../media/image16.png"/><Relationship Id="rId9" Type="http://schemas.openxmlformats.org/officeDocument/2006/relationships/image" Target="../media/image44.wmf"/><Relationship Id="rId1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dstat.ru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8.xml"/><Relationship Id="rId4" Type="http://schemas.openxmlformats.org/officeDocument/2006/relationships/hyperlink" Target="http://old.mednet.ru/ru/czentr-monitoringa-tuberkuleza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hyperlink" Target="http://old.mednet.ru/ru/czentr-monitoringa-tuberkuleza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8.xml"/><Relationship Id="rId6" Type="http://schemas.openxmlformats.org/officeDocument/2006/relationships/hyperlink" Target="http://www.hivrussia.ru/stat/" TargetMode="External"/><Relationship Id="rId5" Type="http://schemas.openxmlformats.org/officeDocument/2006/relationships/hyperlink" Target="http://www.fedstat.ru/" TargetMode="Externa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6.png"/><Relationship Id="rId5" Type="http://schemas.microsoft.com/office/2007/relationships/hdphoto" Target="../media/hdphoto4.wdp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6.png"/><Relationship Id="rId5" Type="http://schemas.microsoft.com/office/2007/relationships/hdphoto" Target="../media/hdphoto5.wdp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8.xml"/><Relationship Id="rId6" Type="http://schemas.openxmlformats.org/officeDocument/2006/relationships/hyperlink" Target="http://old.mednet.ru/ru/czentr-monitoringa-tuberkuleza" TargetMode="External"/><Relationship Id="rId5" Type="http://schemas.openxmlformats.org/officeDocument/2006/relationships/hyperlink" Target="http://www.hivrussia.ru/stat/" TargetMode="External"/><Relationship Id="rId4" Type="http://schemas.openxmlformats.org/officeDocument/2006/relationships/hyperlink" Target="http://www.fedstat.ru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8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oleObject" Target="../embeddings/oleObject34.bin"/><Relationship Id="rId7" Type="http://schemas.openxmlformats.org/officeDocument/2006/relationships/image" Target="../media/image101.wmf"/><Relationship Id="rId12" Type="http://schemas.openxmlformats.org/officeDocument/2006/relationships/image" Target="../media/image10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5.bin"/><Relationship Id="rId11" Type="http://schemas.openxmlformats.org/officeDocument/2006/relationships/oleObject" Target="../embeddings/oleObject37.bin"/><Relationship Id="rId5" Type="http://schemas.openxmlformats.org/officeDocument/2006/relationships/image" Target="../media/image400.png"/><Relationship Id="rId10" Type="http://schemas.openxmlformats.org/officeDocument/2006/relationships/image" Target="../media/image410.png"/><Relationship Id="rId4" Type="http://schemas.openxmlformats.org/officeDocument/2006/relationships/image" Target="../media/image100.wmf"/><Relationship Id="rId9" Type="http://schemas.openxmlformats.org/officeDocument/2006/relationships/image" Target="../media/image102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5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104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0.png"/><Relationship Id="rId4" Type="http://schemas.openxmlformats.org/officeDocument/2006/relationships/image" Target="../media/image50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wmf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110.wmf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7.w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109.wmf"/><Relationship Id="rId4" Type="http://schemas.openxmlformats.org/officeDocument/2006/relationships/image" Target="../media/image106.wmf"/><Relationship Id="rId9" Type="http://schemas.openxmlformats.org/officeDocument/2006/relationships/oleObject" Target="../embeddings/oleObject43.bin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7" Type="http://schemas.openxmlformats.org/officeDocument/2006/relationships/image" Target="../media/image119.wmf"/><Relationship Id="rId2" Type="http://schemas.openxmlformats.org/officeDocument/2006/relationships/image" Target="../media/image11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wmf"/><Relationship Id="rId5" Type="http://schemas.openxmlformats.org/officeDocument/2006/relationships/image" Target="../media/image117.wmf"/><Relationship Id="rId4" Type="http://schemas.openxmlformats.org/officeDocument/2006/relationships/image" Target="../media/image116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7" Type="http://schemas.openxmlformats.org/officeDocument/2006/relationships/image" Target="../media/image125.wmf"/><Relationship Id="rId2" Type="http://schemas.openxmlformats.org/officeDocument/2006/relationships/image" Target="../media/image12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wmf"/><Relationship Id="rId5" Type="http://schemas.openxmlformats.org/officeDocument/2006/relationships/image" Target="../media/image123.wmf"/><Relationship Id="rId4" Type="http://schemas.openxmlformats.org/officeDocument/2006/relationships/image" Target="../media/image12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7" Type="http://schemas.openxmlformats.org/officeDocument/2006/relationships/image" Target="../media/image130.wmf"/><Relationship Id="rId2" Type="http://schemas.openxmlformats.org/officeDocument/2006/relationships/image" Target="../media/image12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wmf"/><Relationship Id="rId5" Type="http://schemas.openxmlformats.org/officeDocument/2006/relationships/image" Target="../media/image128.wmf"/><Relationship Id="rId4" Type="http://schemas.openxmlformats.org/officeDocument/2006/relationships/image" Target="../media/image127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730656" y="1800632"/>
            <a:ext cx="5810250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Sergey </a:t>
            </a:r>
            <a:r>
              <a:rPr lang="en-US" altLang="ru-RU" sz="2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Kabanikhin</a:t>
            </a:r>
            <a:endParaRPr lang="ru-RU" altLang="ru-RU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ru-RU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Institute of Computational Mathematics 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ru-RU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Mathematical Geophysics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ru-RU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Novosibirsk</a:t>
            </a:r>
            <a:endParaRPr lang="ru-RU" altLang="ru-RU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0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e-mail: </a:t>
            </a:r>
            <a:r>
              <a:rPr lang="en-US" altLang="ru-RU" sz="20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kabanikhin@sscc.ru</a:t>
            </a:r>
            <a:endParaRPr lang="en-US" altLang="ru-RU" sz="2000" b="1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ru-RU" sz="2000" b="1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endParaRPr lang="en-US" altLang="ru-RU" sz="1800" b="1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endParaRPr lang="ru-RU" altLang="ru-RU" sz="1200" b="1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7" name="AutoShape 11" descr="Картинки по запросу марчук гурий"/>
          <p:cNvSpPr>
            <a:spLocks noChangeAspect="1" noChangeArrowheads="1"/>
          </p:cNvSpPr>
          <p:nvPr/>
        </p:nvSpPr>
        <p:spPr bwMode="auto">
          <a:xfrm>
            <a:off x="163513" y="748903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350"/>
          </a:p>
        </p:txBody>
      </p:sp>
      <p:sp>
        <p:nvSpPr>
          <p:cNvPr id="5" name="Прямоугольник 4"/>
          <p:cNvSpPr/>
          <p:nvPr/>
        </p:nvSpPr>
        <p:spPr>
          <a:xfrm>
            <a:off x="694190" y="447704"/>
            <a:ext cx="81262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000000"/>
                </a:solidFill>
                <a:latin typeface="+mn-lt"/>
              </a:rPr>
              <a:t>Optimization methods in inverse problems</a:t>
            </a:r>
          </a:p>
        </p:txBody>
      </p:sp>
      <p:pic>
        <p:nvPicPr>
          <p:cNvPr id="8" name="Picture 2" descr="H:\Конференции\2015\Алматы\cc.gif">
            <a:extLst>
              <a:ext uri="{FF2B5EF4-FFF2-40B4-BE49-F238E27FC236}">
                <a16:creationId xmlns:a16="http://schemas.microsoft.com/office/drawing/2014/main" id="{36B2E8AC-49F0-4C66-AC39-6DCB4E41E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1" y="3019722"/>
            <a:ext cx="1110896" cy="81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2">
            <a:extLst>
              <a:ext uri="{FF2B5EF4-FFF2-40B4-BE49-F238E27FC236}">
                <a16:creationId xmlns:a16="http://schemas.microsoft.com/office/drawing/2014/main" id="{92BA7AFF-9612-4D62-B31B-705074912A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17" y="3034094"/>
            <a:ext cx="611792" cy="81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29BC188B-DF41-4E31-9906-183DA6C7F41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04109" y="3032293"/>
            <a:ext cx="818555" cy="81855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1EDE1DD-2ADB-4700-844B-AE234C081668}"/>
              </a:ext>
            </a:extLst>
          </p:cNvPr>
          <p:cNvSpPr/>
          <p:nvPr/>
        </p:nvSpPr>
        <p:spPr>
          <a:xfrm>
            <a:off x="698287" y="4382114"/>
            <a:ext cx="7344815" cy="1245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Verdana" panose="020B0604030504040204" pitchFamily="34" charset="0"/>
              </a:rPr>
              <a:t>15-th International Asian School-Seminar</a:t>
            </a:r>
            <a:endParaRPr lang="en-US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</a:rPr>
              <a:t>«Optimization problems of complex systems»</a:t>
            </a:r>
            <a:endParaRPr lang="en-US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Verdana" panose="020B0604030504040204" pitchFamily="34" charset="0"/>
              </a:rPr>
              <a:t>August 26-30, 2019, </a:t>
            </a:r>
            <a:r>
              <a:rPr lang="en-US" b="1" dirty="0" err="1">
                <a:solidFill>
                  <a:srgbClr val="000000"/>
                </a:solidFill>
                <a:latin typeface="Verdana" panose="020B0604030504040204" pitchFamily="34" charset="0"/>
              </a:rPr>
              <a:t>Academgorodok</a:t>
            </a:r>
            <a:r>
              <a:rPr lang="en-US" b="1" dirty="0">
                <a:solidFill>
                  <a:srgbClr val="000000"/>
                </a:solidFill>
                <a:latin typeface="Verdana" panose="020B0604030504040204" pitchFamily="34" charset="0"/>
              </a:rPr>
              <a:t>, Novosibirsk, Russia</a:t>
            </a:r>
            <a:endParaRPr lang="en-US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179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D:\нгу\Кабанихин С.И\Conference\ОНЗ-11\Presentation\tsunami_wav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706090"/>
              </a:xfrm>
            </p:spPr>
            <p:txBody>
              <a:bodyPr>
                <a:noAutofit/>
              </a:bodyPr>
              <a:lstStyle/>
              <a:p>
                <a:r>
                  <a:rPr lang="en-US" sz="3000" i="1" dirty="0">
                    <a:latin typeface="Times New Roman" pitchFamily="18" charset="0"/>
                    <a:cs typeface="Times New Roman" pitchFamily="18" charset="0"/>
                  </a:rPr>
                  <a:t>Expression for misfit function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/>
                        <a:cs typeface="Times New Roman" pitchFamily="18" charset="0"/>
                      </a:rPr>
                      <m:t>𝐽</m:t>
                    </m:r>
                    <m:r>
                      <a:rPr lang="en-US" sz="3000" b="0" i="1" smtClean="0">
                        <a:latin typeface="Cambria Math"/>
                        <a:cs typeface="Times New Roman" pitchFamily="18" charset="0"/>
                      </a:rPr>
                      <m:t>(</m:t>
                    </m:r>
                    <m:r>
                      <a:rPr lang="en-US" sz="3000" b="0" i="1" smtClean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sz="3000" b="0" i="1" smtClean="0">
                        <a:latin typeface="Cambria Math"/>
                        <a:cs typeface="Times New Roman" pitchFamily="18" charset="0"/>
                      </a:rPr>
                      <m:t>)</m:t>
                    </m:r>
                  </m:oMath>
                </a14:m>
                <a:endParaRPr lang="ru-RU" sz="30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706090"/>
              </a:xfrm>
              <a:blipFill rotWithShape="1">
                <a:blip r:embed="rId5"/>
                <a:stretch>
                  <a:fillRect b="-155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496944" cy="5328591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Consider the inverse problems in the next forms:</a:t>
            </a:r>
          </a:p>
          <a:p>
            <a:pPr marL="0" indent="0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5" name="Объект 24"/>
          <p:cNvGraphicFramePr>
            <a:graphicFrameLocks noChangeAspect="1"/>
          </p:cNvGraphicFramePr>
          <p:nvPr/>
        </p:nvGraphicFramePr>
        <p:xfrm>
          <a:off x="1476375" y="1671638"/>
          <a:ext cx="6096000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9" name="Equation" r:id="rId6" imgW="3022560" imgH="228600" progId="Equation.DSMT4">
                  <p:embed/>
                </p:oleObj>
              </mc:Choice>
              <mc:Fallback>
                <p:oleObj name="Equation" r:id="rId6" imgW="3022560" imgH="228600" progId="Equation.DSMT4">
                  <p:embed/>
                  <p:pic>
                    <p:nvPicPr>
                      <p:cNvPr id="25" name="Объект 2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76375" y="1671638"/>
                        <a:ext cx="6096000" cy="461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/>
          <p:cNvGraphicFramePr>
            <a:graphicFrameLocks noChangeAspect="1"/>
          </p:cNvGraphicFramePr>
          <p:nvPr/>
        </p:nvGraphicFramePr>
        <p:xfrm>
          <a:off x="800100" y="2276475"/>
          <a:ext cx="4840288" cy="103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0" name="Equation" r:id="rId8" imgW="2260440" imgH="482400" progId="Equation.DSMT4">
                  <p:embed/>
                </p:oleObj>
              </mc:Choice>
              <mc:Fallback>
                <p:oleObj name="Equation" r:id="rId8" imgW="2260440" imgH="482400" progId="Equation.DSMT4">
                  <p:embed/>
                  <p:pic>
                    <p:nvPicPr>
                      <p:cNvPr id="26" name="Объект 2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00100" y="2276475"/>
                        <a:ext cx="4840288" cy="1033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Объект 26"/>
          <p:cNvGraphicFramePr>
            <a:graphicFrameLocks noChangeAspect="1"/>
          </p:cNvGraphicFramePr>
          <p:nvPr/>
        </p:nvGraphicFramePr>
        <p:xfrm>
          <a:off x="3436938" y="3141663"/>
          <a:ext cx="4908550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1" name="Equation" r:id="rId10" imgW="2349360" imgH="482400" progId="Equation.DSMT4">
                  <p:embed/>
                </p:oleObj>
              </mc:Choice>
              <mc:Fallback>
                <p:oleObj name="Equation" r:id="rId10" imgW="2349360" imgH="482400" progId="Equation.DSMT4">
                  <p:embed/>
                  <p:pic>
                    <p:nvPicPr>
                      <p:cNvPr id="27" name="Объект 2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36938" y="3141663"/>
                        <a:ext cx="4908550" cy="1008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/>
          <p:cNvGraphicFramePr>
            <a:graphicFrameLocks noChangeAspect="1"/>
          </p:cNvGraphicFramePr>
          <p:nvPr/>
        </p:nvGraphicFramePr>
        <p:xfrm>
          <a:off x="911225" y="4076700"/>
          <a:ext cx="5019675" cy="104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2" name="Equation" r:id="rId12" imgW="2323800" imgH="482400" progId="Equation.DSMT4">
                  <p:embed/>
                </p:oleObj>
              </mc:Choice>
              <mc:Fallback>
                <p:oleObj name="Equation" r:id="rId12" imgW="2323800" imgH="482400" progId="Equation.DSMT4">
                  <p:embed/>
                  <p:pic>
                    <p:nvPicPr>
                      <p:cNvPr id="28" name="Объект 27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11225" y="4076700"/>
                        <a:ext cx="5019675" cy="1042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Объект 28"/>
          <p:cNvGraphicFramePr>
            <a:graphicFrameLocks noChangeAspect="1"/>
          </p:cNvGraphicFramePr>
          <p:nvPr/>
        </p:nvGraphicFramePr>
        <p:xfrm>
          <a:off x="3357563" y="5084763"/>
          <a:ext cx="5021262" cy="104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3" name="Equation" r:id="rId14" imgW="2323800" imgH="482400" progId="Equation.DSMT4">
                  <p:embed/>
                </p:oleObj>
              </mc:Choice>
              <mc:Fallback>
                <p:oleObj name="Equation" r:id="rId14" imgW="2323800" imgH="482400" progId="Equation.DSMT4">
                  <p:embed/>
                  <p:pic>
                    <p:nvPicPr>
                      <p:cNvPr id="29" name="Объект 28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357563" y="5084763"/>
                        <a:ext cx="5021262" cy="1042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5225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D:\нгу\Кабанихин С.И\Conference\ОНЗ-11\Presentation\tsunami_wav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en-US" sz="2600" i="1" dirty="0">
                <a:latin typeface="Times New Roman" pitchFamily="18" charset="0"/>
                <a:cs typeface="Times New Roman" pitchFamily="18" charset="0"/>
              </a:rPr>
              <a:t>Method of </a:t>
            </a:r>
            <a:r>
              <a:rPr lang="en-US" sz="2600" i="1" dirty="0" err="1">
                <a:latin typeface="Times New Roman" pitchFamily="18" charset="0"/>
                <a:cs typeface="Times New Roman" pitchFamily="18" charset="0"/>
              </a:rPr>
              <a:t>Landweber</a:t>
            </a:r>
            <a:r>
              <a:rPr lang="en-US" sz="2600" i="1" dirty="0">
                <a:latin typeface="Times New Roman" pitchFamily="18" charset="0"/>
                <a:cs typeface="Times New Roman" pitchFamily="18" charset="0"/>
              </a:rPr>
              <a:t> iteration </a:t>
            </a:r>
            <a:r>
              <a:rPr lang="ru-RU" sz="26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600" i="1" dirty="0">
                <a:latin typeface="Times New Roman" pitchFamily="18" charset="0"/>
                <a:cs typeface="Times New Roman" pitchFamily="18" charset="0"/>
              </a:rPr>
              <a:t>MLI</a:t>
            </a:r>
            <a:r>
              <a:rPr lang="ru-RU" sz="2600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600" i="1" dirty="0">
                <a:latin typeface="Times New Roman" pitchFamily="18" charset="0"/>
                <a:cs typeface="Times New Roman" pitchFamily="18" charset="0"/>
              </a:rPr>
              <a:t> and</a:t>
            </a:r>
            <a:br>
              <a:rPr lang="en-US" sz="2600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2600" i="1" dirty="0">
                <a:latin typeface="Times New Roman" pitchFamily="18" charset="0"/>
                <a:cs typeface="Times New Roman" pitchFamily="18" charset="0"/>
              </a:rPr>
              <a:t>conjugate gradient method</a:t>
            </a:r>
            <a:r>
              <a:rPr lang="ru-RU" sz="26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i="1" dirty="0">
                <a:latin typeface="Times New Roman" pitchFamily="18" charset="0"/>
                <a:cs typeface="Times New Roman" pitchFamily="18" charset="0"/>
              </a:rPr>
              <a:t>CGM</a:t>
            </a:r>
            <a:r>
              <a:rPr lang="ru-RU" sz="2600" i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Объект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15985524"/>
                  </p:ext>
                </p:extLst>
              </p:nvPr>
            </p:nvGraphicFramePr>
            <p:xfrm>
              <a:off x="467544" y="1268760"/>
              <a:ext cx="8190430" cy="5337807"/>
            </p:xfrm>
            <a:graphic>
              <a:graphicData uri="http://schemas.openxmlformats.org/drawingml/2006/table">
                <a:tbl>
                  <a:tblPr firstRow="1" bandRow="1">
                    <a:tableStyleId>{BDBED569-4797-4DF1-A0F4-6AAB3CD982D8}</a:tableStyleId>
                  </a:tblPr>
                  <a:tblGrid>
                    <a:gridCol w="402355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16688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4485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1" dirty="0">
                              <a:latin typeface="Times New Roman" pitchFamily="18" charset="0"/>
                              <a:cs typeface="Times New Roman" pitchFamily="18" charset="0"/>
                            </a:rPr>
                            <a:t>Method of </a:t>
                          </a:r>
                          <a:r>
                            <a:rPr lang="en-US" b="0" i="1" dirty="0" err="1">
                              <a:latin typeface="Times New Roman" pitchFamily="18" charset="0"/>
                              <a:cs typeface="Times New Roman" pitchFamily="18" charset="0"/>
                            </a:rPr>
                            <a:t>Landweber</a:t>
                          </a:r>
                          <a:r>
                            <a:rPr lang="en-US" b="0" i="1" dirty="0">
                              <a:latin typeface="Times New Roman" pitchFamily="18" charset="0"/>
                              <a:cs typeface="Times New Roman" pitchFamily="18" charset="0"/>
                            </a:rPr>
                            <a:t> iteration </a:t>
                          </a:r>
                          <a:r>
                            <a:rPr lang="ru-RU" b="0" i="1" dirty="0">
                              <a:latin typeface="Times New Roman" pitchFamily="18" charset="0"/>
                              <a:cs typeface="Times New Roman" pitchFamily="18" charset="0"/>
                            </a:rPr>
                            <a:t>(</a:t>
                          </a:r>
                          <a:r>
                            <a:rPr lang="en-US" b="0" i="1" dirty="0">
                              <a:latin typeface="Times New Roman" pitchFamily="18" charset="0"/>
                              <a:cs typeface="Times New Roman" pitchFamily="18" charset="0"/>
                            </a:rPr>
                            <a:t>MLI</a:t>
                          </a:r>
                          <a:r>
                            <a:rPr lang="ru-RU" b="0" i="1" dirty="0">
                              <a:latin typeface="Times New Roman" pitchFamily="18" charset="0"/>
                              <a:cs typeface="Times New Roman" pitchFamily="18" charset="0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1" dirty="0">
                              <a:latin typeface="Times New Roman" pitchFamily="18" charset="0"/>
                              <a:cs typeface="Times New Roman" pitchFamily="18" charset="0"/>
                            </a:rPr>
                            <a:t>Conjugate gradient method </a:t>
                          </a:r>
                          <a:r>
                            <a:rPr lang="ru-RU" b="0" i="1" dirty="0">
                              <a:latin typeface="Times New Roman" pitchFamily="18" charset="0"/>
                              <a:cs typeface="Times New Roman" pitchFamily="18" charset="0"/>
                            </a:rPr>
                            <a:t>(</a:t>
                          </a:r>
                          <a:r>
                            <a:rPr lang="en-US" b="0" i="1" dirty="0">
                              <a:latin typeface="Times New Roman" pitchFamily="18" charset="0"/>
                              <a:cs typeface="Times New Roman" pitchFamily="18" charset="0"/>
                            </a:rPr>
                            <a:t>CGM</a:t>
                          </a:r>
                          <a:r>
                            <a:rPr lang="ru-RU" b="0" i="1" dirty="0">
                              <a:latin typeface="Times New Roman" pitchFamily="18" charset="0"/>
                              <a:cs typeface="Times New Roman" pitchFamily="18" charset="0"/>
                            </a:rPr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938494"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  <a:p>
                          <a:endParaRPr lang="ru-RU" dirty="0"/>
                        </a:p>
                        <a:p>
                          <a:endParaRPr lang="ru-RU" dirty="0"/>
                        </a:p>
                        <a:p>
                          <a:endParaRPr lang="ru-RU" dirty="0"/>
                        </a:p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  <a:p>
                          <a:endParaRPr lang="ru-RU" dirty="0"/>
                        </a:p>
                        <a:p>
                          <a:endParaRPr lang="ru-RU" dirty="0"/>
                        </a:p>
                        <a:p>
                          <a:endParaRPr lang="ru-RU" dirty="0"/>
                        </a:p>
                        <a:p>
                          <a:endParaRPr lang="ru-RU" dirty="0"/>
                        </a:p>
                        <a:p>
                          <a:endParaRPr lang="ru-RU" dirty="0"/>
                        </a:p>
                        <a:p>
                          <a:endParaRPr lang="ru-RU" dirty="0"/>
                        </a:p>
                        <a:p>
                          <a:endParaRPr lang="ru-RU" dirty="0"/>
                        </a:p>
                        <a:p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9415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b="1" dirty="0">
                              <a:latin typeface="Times New Roman" pitchFamily="18" charset="0"/>
                              <a:cs typeface="Times New Roman" pitchFamily="18" charset="0"/>
                            </a:rPr>
                            <a:t>Theorem</a:t>
                          </a:r>
                          <a:r>
                            <a:rPr lang="ru-RU" sz="1700" b="1" baseline="0" dirty="0"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1700" b="1" baseline="0" dirty="0">
                              <a:latin typeface="Times New Roman" pitchFamily="18" charset="0"/>
                              <a:cs typeface="Times New Roman" pitchFamily="18" charset="0"/>
                            </a:rPr>
                            <a:t>of convergence</a:t>
                          </a:r>
                          <a:r>
                            <a:rPr lang="ru-RU" sz="1700" b="1" baseline="0" dirty="0"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1700" b="1" baseline="0" dirty="0">
                              <a:latin typeface="Times New Roman" pitchFamily="18" charset="0"/>
                              <a:cs typeface="Times New Roman" pitchFamily="18" charset="0"/>
                            </a:rPr>
                            <a:t>of</a:t>
                          </a:r>
                          <a:r>
                            <a:rPr lang="ru-RU" sz="1700" b="1" baseline="0" dirty="0"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700" b="1" i="1" baseline="0" smtClean="0">
                                  <a:latin typeface="Cambria Math"/>
                                  <a:cs typeface="Times New Roman" pitchFamily="18" charset="0"/>
                                </a:rPr>
                                <m:t>𝑱</m:t>
                              </m:r>
                              <m:sSub>
                                <m:sSubPr>
                                  <m:ctrlPr>
                                    <a:rPr lang="en-US" sz="1700" b="1" i="1" baseline="0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1" i="1" baseline="0" smtClean="0">
                                      <a:latin typeface="Cambria Math"/>
                                      <a:cs typeface="Times New Roman" pitchFamily="18" charset="0"/>
                                    </a:rPr>
                                    <m:t>(</m:t>
                                  </m:r>
                                  <m:r>
                                    <a:rPr lang="en-US" sz="1700" b="1" i="1" baseline="0" smtClean="0">
                                      <a:latin typeface="Cambria Math"/>
                                      <a:cs typeface="Times New Roman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en-US" sz="1700" b="1" i="1" baseline="0" smtClean="0">
                                      <a:latin typeface="Cambria Math"/>
                                      <a:cs typeface="Times New Roman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r>
                                <a:rPr lang="en-US" sz="1700" b="1" i="1" baseline="0" smtClean="0">
                                  <a:latin typeface="Cambria Math"/>
                                  <a:cs typeface="Times New Roman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700" b="1" baseline="0" dirty="0">
                              <a:latin typeface="Times New Roman" pitchFamily="18" charset="0"/>
                              <a:cs typeface="Times New Roman" pitchFamily="18" charset="0"/>
                            </a:rPr>
                            <a:t>.</a:t>
                          </a:r>
                        </a:p>
                        <a:p>
                          <a:pPr algn="l"/>
                          <a:r>
                            <a:rPr lang="en-US" sz="1700" b="0" baseline="0" dirty="0">
                              <a:latin typeface="Times New Roman" pitchFamily="18" charset="0"/>
                              <a:cs typeface="Times New Roman" pitchFamily="18" charset="0"/>
                            </a:rPr>
                            <a:t>For all</a:t>
                          </a:r>
                          <a:r>
                            <a:rPr lang="ru-RU" sz="1700" b="0" baseline="0" dirty="0"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700" b="0" i="1" baseline="0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0" i="1" baseline="0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700" b="0" i="1" baseline="0" smtClean="0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700" b="0" dirty="0"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1700" b="0" dirty="0">
                              <a:latin typeface="Times New Roman" pitchFamily="18" charset="0"/>
                              <a:cs typeface="Times New Roman" pitchFamily="18" charset="0"/>
                            </a:rPr>
                            <a:t>the sequence</a:t>
                          </a:r>
                          <a:r>
                            <a:rPr lang="ru-RU" sz="1700" b="0" dirty="0"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ru-RU" sz="1700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700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𝐽</m:t>
                                  </m:r>
                                  <m:r>
                                    <a:rPr lang="en-US" sz="1700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ru-RU" sz="1700" b="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00" b="0" i="1" smtClean="0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1700" b="0" i="1" smtClean="0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sz="1700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)</m:t>
                                  </m:r>
                                </m:e>
                              </m:d>
                            </m:oMath>
                          </a14:m>
                          <a:r>
                            <a:rPr lang="ru-RU" sz="1700" b="0" dirty="0"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1700" b="0" dirty="0">
                              <a:latin typeface="Times New Roman" pitchFamily="18" charset="0"/>
                              <a:cs typeface="Times New Roman" pitchFamily="18" charset="0"/>
                            </a:rPr>
                            <a:t>converges to zero and</a:t>
                          </a:r>
                          <a:r>
                            <a:rPr lang="ru-RU" sz="1700" b="0" dirty="0"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1700" b="0" dirty="0">
                              <a:latin typeface="Times New Roman" pitchFamily="18" charset="0"/>
                              <a:cs typeface="Times New Roman" pitchFamily="18" charset="0"/>
                            </a:rPr>
                            <a:t>the following estimate holds true</a:t>
                          </a:r>
                          <a:r>
                            <a:rPr lang="ru-RU" sz="1700" b="0" dirty="0">
                              <a:latin typeface="Times New Roman" pitchFamily="18" charset="0"/>
                              <a:cs typeface="Times New Roman" pitchFamily="18" charset="0"/>
                            </a:rPr>
                            <a:t>:</a:t>
                          </a:r>
                        </a:p>
                        <a:p>
                          <a:pPr algn="l"/>
                          <a:endParaRPr lang="ru-RU" b="0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algn="l"/>
                          <a:endParaRPr lang="ru-RU" b="0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algn="l"/>
                          <a:endParaRPr lang="ru-RU" b="0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ru-RU" sz="1700" b="0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Объект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15985524"/>
                  </p:ext>
                </p:extLst>
              </p:nvPr>
            </p:nvGraphicFramePr>
            <p:xfrm>
              <a:off x="467544" y="1268760"/>
              <a:ext cx="8190430" cy="5337807"/>
            </p:xfrm>
            <a:graphic>
              <a:graphicData uri="http://schemas.openxmlformats.org/drawingml/2006/table">
                <a:tbl>
                  <a:tblPr firstRow="1" bandRow="1">
                    <a:tableStyleId>{BDBED569-4797-4DF1-A0F4-6AAB3CD982D8}</a:tableStyleId>
                  </a:tblPr>
                  <a:tblGrid>
                    <a:gridCol w="402355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16688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4485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1" dirty="0">
                              <a:latin typeface="Times New Roman" pitchFamily="18" charset="0"/>
                              <a:cs typeface="Times New Roman" pitchFamily="18" charset="0"/>
                            </a:rPr>
                            <a:t>Method of </a:t>
                          </a:r>
                          <a:r>
                            <a:rPr lang="en-US" b="0" i="1" dirty="0" err="1">
                              <a:latin typeface="Times New Roman" pitchFamily="18" charset="0"/>
                              <a:cs typeface="Times New Roman" pitchFamily="18" charset="0"/>
                            </a:rPr>
                            <a:t>Landweber</a:t>
                          </a:r>
                          <a:r>
                            <a:rPr lang="en-US" b="0" i="1" dirty="0">
                              <a:latin typeface="Times New Roman" pitchFamily="18" charset="0"/>
                              <a:cs typeface="Times New Roman" pitchFamily="18" charset="0"/>
                            </a:rPr>
                            <a:t> iteration </a:t>
                          </a:r>
                          <a:r>
                            <a:rPr lang="ru-RU" b="0" i="1" dirty="0">
                              <a:latin typeface="Times New Roman" pitchFamily="18" charset="0"/>
                              <a:cs typeface="Times New Roman" pitchFamily="18" charset="0"/>
                            </a:rPr>
                            <a:t>(</a:t>
                          </a:r>
                          <a:r>
                            <a:rPr lang="en-US" b="0" i="1" dirty="0">
                              <a:latin typeface="Times New Roman" pitchFamily="18" charset="0"/>
                              <a:cs typeface="Times New Roman" pitchFamily="18" charset="0"/>
                            </a:rPr>
                            <a:t>MLI</a:t>
                          </a:r>
                          <a:r>
                            <a:rPr lang="ru-RU" b="0" i="1" dirty="0">
                              <a:latin typeface="Times New Roman" pitchFamily="18" charset="0"/>
                              <a:cs typeface="Times New Roman" pitchFamily="18" charset="0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1" dirty="0">
                              <a:latin typeface="Times New Roman" pitchFamily="18" charset="0"/>
                              <a:cs typeface="Times New Roman" pitchFamily="18" charset="0"/>
                            </a:rPr>
                            <a:t>Conjugate gradient method </a:t>
                          </a:r>
                          <a:r>
                            <a:rPr lang="ru-RU" b="0" i="1" dirty="0">
                              <a:latin typeface="Times New Roman" pitchFamily="18" charset="0"/>
                              <a:cs typeface="Times New Roman" pitchFamily="18" charset="0"/>
                            </a:rPr>
                            <a:t>(</a:t>
                          </a:r>
                          <a:r>
                            <a:rPr lang="en-US" b="0" i="1" dirty="0">
                              <a:latin typeface="Times New Roman" pitchFamily="18" charset="0"/>
                              <a:cs typeface="Times New Roman" pitchFamily="18" charset="0"/>
                            </a:rPr>
                            <a:t>CGM</a:t>
                          </a:r>
                          <a:r>
                            <a:rPr lang="ru-RU" b="0" i="1" dirty="0">
                              <a:latin typeface="Times New Roman" pitchFamily="18" charset="0"/>
                              <a:cs typeface="Times New Roman" pitchFamily="18" charset="0"/>
                            </a:rPr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938494"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  <a:p>
                          <a:endParaRPr lang="ru-RU" dirty="0"/>
                        </a:p>
                        <a:p>
                          <a:endParaRPr lang="ru-RU" dirty="0"/>
                        </a:p>
                        <a:p>
                          <a:endParaRPr lang="ru-RU" dirty="0"/>
                        </a:p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  <a:p>
                          <a:endParaRPr lang="ru-RU" dirty="0"/>
                        </a:p>
                        <a:p>
                          <a:endParaRPr lang="ru-RU" dirty="0"/>
                        </a:p>
                        <a:p>
                          <a:endParaRPr lang="ru-RU" dirty="0"/>
                        </a:p>
                        <a:p>
                          <a:endParaRPr lang="ru-RU" dirty="0"/>
                        </a:p>
                        <a:p>
                          <a:endParaRPr lang="ru-RU" dirty="0"/>
                        </a:p>
                        <a:p>
                          <a:endParaRPr lang="ru-RU" dirty="0"/>
                        </a:p>
                        <a:p>
                          <a:endParaRPr lang="ru-RU" dirty="0"/>
                        </a:p>
                        <a:p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95072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5"/>
                          <a:stretch>
                            <a:fillRect l="-151" t="-175313" r="-103933" b="-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ru-RU" sz="1700" b="0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9" name="Объект 8"/>
          <p:cNvGraphicFramePr>
            <a:graphicFrameLocks noChangeAspect="1"/>
          </p:cNvGraphicFramePr>
          <p:nvPr/>
        </p:nvGraphicFramePr>
        <p:xfrm>
          <a:off x="971600" y="2732481"/>
          <a:ext cx="3102890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7" name="Equation" r:id="rId6" imgW="2006280" imgH="558720" progId="Equation.DSMT4">
                  <p:embed/>
                </p:oleObj>
              </mc:Choice>
              <mc:Fallback>
                <p:oleObj name="Equation" r:id="rId6" imgW="2006280" imgH="558720" progId="Equation.DSMT4">
                  <p:embed/>
                  <p:pic>
                    <p:nvPicPr>
                      <p:cNvPr id="9" name="Объект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71600" y="2732481"/>
                        <a:ext cx="3102890" cy="864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4572000" y="1988840"/>
            <a:ext cx="3996444" cy="2369757"/>
            <a:chOff x="4644008" y="1727520"/>
            <a:chExt cx="3996444" cy="236975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4644008" y="1844824"/>
              <a:ext cx="1368152" cy="504056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12" name="Объект 11"/>
            <p:cNvGraphicFramePr>
              <a:graphicFrameLocks noChangeAspect="1"/>
            </p:cNvGraphicFramePr>
            <p:nvPr/>
          </p:nvGraphicFramePr>
          <p:xfrm>
            <a:off x="4763779" y="1940583"/>
            <a:ext cx="1128610" cy="312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28" name="Equation" r:id="rId8" imgW="825480" imgH="228600" progId="Equation.DSMT4">
                    <p:embed/>
                  </p:oleObj>
                </mc:Choice>
                <mc:Fallback>
                  <p:oleObj name="Equation" r:id="rId8" imgW="825480" imgH="228600" progId="Equation.DSMT4">
                    <p:embed/>
                    <p:pic>
                      <p:nvPicPr>
                        <p:cNvPr id="12" name="Объект 11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763779" y="1940583"/>
                          <a:ext cx="1128610" cy="3125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3" name="Прямая со стрелкой 12"/>
            <p:cNvCxnSpPr>
              <a:stCxn id="11" idx="3"/>
              <a:endCxn id="14" idx="1"/>
            </p:cNvCxnSpPr>
            <p:nvPr/>
          </p:nvCxnSpPr>
          <p:spPr>
            <a:xfrm>
              <a:off x="6012160" y="2096852"/>
              <a:ext cx="100811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Прямоугольник 13"/>
            <p:cNvSpPr/>
            <p:nvPr/>
          </p:nvSpPr>
          <p:spPr>
            <a:xfrm>
              <a:off x="7020272" y="1844824"/>
              <a:ext cx="936104" cy="504056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56176" y="1727520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…</a:t>
              </a:r>
            </a:p>
          </p:txBody>
        </p:sp>
        <p:graphicFrame>
          <p:nvGraphicFramePr>
            <p:cNvPr id="16" name="Объект 15"/>
            <p:cNvGraphicFramePr>
              <a:graphicFrameLocks noChangeAspect="1"/>
            </p:cNvGraphicFramePr>
            <p:nvPr/>
          </p:nvGraphicFramePr>
          <p:xfrm>
            <a:off x="7133403" y="1912186"/>
            <a:ext cx="709842" cy="3453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29" name="Equation" r:id="rId10" imgW="469800" imgH="228600" progId="Equation.DSMT4">
                    <p:embed/>
                  </p:oleObj>
                </mc:Choice>
                <mc:Fallback>
                  <p:oleObj name="Equation" r:id="rId10" imgW="469800" imgH="228600" progId="Equation.DSMT4">
                    <p:embed/>
                    <p:pic>
                      <p:nvPicPr>
                        <p:cNvPr id="16" name="Объект 15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133403" y="1912186"/>
                          <a:ext cx="709842" cy="3453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7" name="Прямая со стрелкой 16"/>
            <p:cNvCxnSpPr>
              <a:stCxn id="14" idx="2"/>
            </p:cNvCxnSpPr>
            <p:nvPr/>
          </p:nvCxnSpPr>
          <p:spPr>
            <a:xfrm>
              <a:off x="7488324" y="2348880"/>
              <a:ext cx="0" cy="1800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Скругленный прямоугольник 17"/>
            <p:cNvSpPr/>
            <p:nvPr/>
          </p:nvSpPr>
          <p:spPr>
            <a:xfrm>
              <a:off x="6336196" y="2528900"/>
              <a:ext cx="2304256" cy="86409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19" name="Объект 18"/>
            <p:cNvGraphicFramePr>
              <a:graphicFrameLocks noChangeAspect="1"/>
            </p:cNvGraphicFramePr>
            <p:nvPr/>
          </p:nvGraphicFramePr>
          <p:xfrm>
            <a:off x="6444208" y="2626526"/>
            <a:ext cx="2066851" cy="694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30" name="Equation" r:id="rId12" imgW="1587240" imgH="533160" progId="Equation.DSMT4">
                    <p:embed/>
                  </p:oleObj>
                </mc:Choice>
                <mc:Fallback>
                  <p:oleObj name="Equation" r:id="rId12" imgW="1587240" imgH="533160" progId="Equation.DSMT4">
                    <p:embed/>
                    <p:pic>
                      <p:nvPicPr>
                        <p:cNvPr id="19" name="Объект 18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444208" y="2626526"/>
                          <a:ext cx="2066851" cy="6944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Овал 19"/>
            <p:cNvSpPr/>
            <p:nvPr/>
          </p:nvSpPr>
          <p:spPr>
            <a:xfrm>
              <a:off x="4644008" y="2600908"/>
              <a:ext cx="1656184" cy="720080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21" name="Объект 20"/>
            <p:cNvGraphicFramePr>
              <a:graphicFrameLocks noChangeAspect="1"/>
            </p:cNvGraphicFramePr>
            <p:nvPr/>
          </p:nvGraphicFramePr>
          <p:xfrm>
            <a:off x="4879217" y="2668259"/>
            <a:ext cx="1185766" cy="5853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31" name="Equation" r:id="rId14" imgW="1002960" imgH="495000" progId="Equation.DSMT4">
                    <p:embed/>
                  </p:oleObj>
                </mc:Choice>
                <mc:Fallback>
                  <p:oleObj name="Equation" r:id="rId14" imgW="1002960" imgH="495000" progId="Equation.DSMT4">
                    <p:embed/>
                    <p:pic>
                      <p:nvPicPr>
                        <p:cNvPr id="21" name="Объект 20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879217" y="2668259"/>
                          <a:ext cx="1185766" cy="58537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Стрелка вниз 21"/>
            <p:cNvSpPr/>
            <p:nvPr/>
          </p:nvSpPr>
          <p:spPr>
            <a:xfrm>
              <a:off x="6156176" y="3320988"/>
              <a:ext cx="288032" cy="396044"/>
            </a:xfrm>
            <a:prstGeom prst="down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23" name="Объект 22"/>
            <p:cNvGraphicFramePr>
              <a:graphicFrameLocks noChangeAspect="1"/>
            </p:cNvGraphicFramePr>
            <p:nvPr/>
          </p:nvGraphicFramePr>
          <p:xfrm>
            <a:off x="5520105" y="3737237"/>
            <a:ext cx="1560173" cy="3600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32" name="Equation" r:id="rId16" imgW="990360" imgH="228600" progId="Equation.DSMT4">
                    <p:embed/>
                  </p:oleObj>
                </mc:Choice>
                <mc:Fallback>
                  <p:oleObj name="Equation" r:id="rId16" imgW="990360" imgH="228600" progId="Equation.DSMT4">
                    <p:embed/>
                    <p:pic>
                      <p:nvPicPr>
                        <p:cNvPr id="23" name="Объект 22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5520105" y="3737237"/>
                          <a:ext cx="1560173" cy="3600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4" name="Объект 23"/>
          <p:cNvGraphicFramePr>
            <a:graphicFrameLocks noChangeAspect="1"/>
          </p:cNvGraphicFramePr>
          <p:nvPr/>
        </p:nvGraphicFramePr>
        <p:xfrm>
          <a:off x="1259632" y="5441971"/>
          <a:ext cx="2459037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3" name="Equation" r:id="rId18" imgW="1815840" imgH="812520" progId="Equation.DSMT4">
                  <p:embed/>
                </p:oleObj>
              </mc:Choice>
              <mc:Fallback>
                <p:oleObj name="Equation" r:id="rId18" imgW="1815840" imgH="812520" progId="Equation.DSMT4">
                  <p:embed/>
                  <p:pic>
                    <p:nvPicPr>
                      <p:cNvPr id="24" name="Объект 23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259632" y="5441971"/>
                        <a:ext cx="2459037" cy="1101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1076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D:\нгу\Кабанихин С.И\Conference\ОНЗ-11\Presentation\tsunami_wav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634082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3000" i="1" dirty="0">
                    <a:latin typeface="Times New Roman" pitchFamily="18" charset="0"/>
                    <a:cs typeface="Times New Roman" pitchFamily="18" charset="0"/>
                  </a:rPr>
                  <a:t>Gradients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/>
                            <a:cs typeface="Times New Roman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b="0" i="1" smtClean="0">
                        <a:latin typeface="Cambria Math"/>
                        <a:cs typeface="Times New Roman" pitchFamily="18" charset="0"/>
                      </a:rPr>
                      <m:t>′(</m:t>
                    </m:r>
                    <m:r>
                      <a:rPr lang="en-US" sz="3200" i="1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sz="3200" b="0" i="1" smtClean="0">
                        <a:latin typeface="Cambria Math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sz="3000" i="1" dirty="0">
                    <a:latin typeface="Times New Roman" pitchFamily="18" charset="0"/>
                    <a:cs typeface="Times New Roman" pitchFamily="18" charset="0"/>
                  </a:rPr>
                  <a:t> of the </a:t>
                </a:r>
                <a:r>
                  <a:rPr lang="en-US" sz="3000" i="1" dirty="0" err="1">
                    <a:latin typeface="Times New Roman" pitchFamily="18" charset="0"/>
                    <a:cs typeface="Times New Roman" pitchFamily="18" charset="0"/>
                  </a:rPr>
                  <a:t>functionals</a:t>
                </a:r>
                <a:r>
                  <a:rPr lang="en-US" sz="30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/>
                            <a:cs typeface="Times New Roman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3000" b="0" i="1" smtClean="0">
                            <a:latin typeface="Cambria Math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  <m:r>
                      <a:rPr lang="en-US" sz="3000" b="0" i="1" smtClean="0">
                        <a:latin typeface="Cambria Math"/>
                        <a:cs typeface="Times New Roman" pitchFamily="18" charset="0"/>
                      </a:rPr>
                      <m:t>(</m:t>
                    </m:r>
                    <m:r>
                      <a:rPr lang="en-US" sz="3000" b="0" i="1" smtClean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sz="3000" b="0" i="1" smtClean="0">
                        <a:latin typeface="Cambria Math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sz="3000" i="1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000" b="0" i="1" dirty="0" smtClean="0">
                        <a:latin typeface="Cambria Math"/>
                        <a:cs typeface="Times New Roman" pitchFamily="18" charset="0"/>
                      </a:rPr>
                      <m:t>𝑖</m:t>
                    </m:r>
                    <m:r>
                      <a:rPr lang="en-US" sz="3000" b="0" i="1" dirty="0" smtClean="0">
                        <a:latin typeface="Cambria Math"/>
                        <a:cs typeface="Times New Roman" pitchFamily="18" charset="0"/>
                      </a:rPr>
                      <m:t>=1,2,3, </m:t>
                    </m:r>
                    <m:r>
                      <a:rPr lang="en-US" sz="3000" b="0" i="1" dirty="0" smtClean="0">
                        <a:latin typeface="Cambria Math"/>
                        <a:cs typeface="Times New Roman" pitchFamily="18" charset="0"/>
                      </a:rPr>
                      <m:t>𝑐</m:t>
                    </m:r>
                    <m:r>
                      <a:rPr lang="en-US" sz="3000" b="0" i="1" dirty="0" smtClean="0">
                        <a:latin typeface="Cambria Math"/>
                        <a:cs typeface="Times New Roman" pitchFamily="18" charset="0"/>
                      </a:rPr>
                      <m:t>=1</m:t>
                    </m:r>
                  </m:oMath>
                </a14:m>
                <a:r>
                  <a:rPr lang="en-US" sz="30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ru-RU" sz="30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634082"/>
              </a:xfrm>
              <a:blipFill rotWithShape="1">
                <a:blip r:embed="rId5"/>
                <a:stretch>
                  <a:fillRect l="-667" b="-153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8496944" cy="547260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200" u="sng" dirty="0">
                <a:latin typeface="Times New Roman" pitchFamily="18" charset="0"/>
                <a:cs typeface="Times New Roman" pitchFamily="18" charset="0"/>
              </a:rPr>
              <a:t>Inverse problem </a:t>
            </a:r>
            <a:r>
              <a:rPr lang="ru-RU" sz="2200" u="sng" dirty="0">
                <a:latin typeface="Times New Roman" pitchFamily="18" charset="0"/>
                <a:cs typeface="Times New Roman" pitchFamily="18" charset="0"/>
              </a:rPr>
              <a:t>1: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200" u="sng" dirty="0">
                <a:latin typeface="Times New Roman" pitchFamily="18" charset="0"/>
                <a:cs typeface="Times New Roman" pitchFamily="18" charset="0"/>
              </a:rPr>
              <a:t>Inverse problem </a:t>
            </a:r>
            <a:r>
              <a:rPr lang="ru-RU" sz="2200" u="sng" dirty="0">
                <a:latin typeface="Times New Roman" pitchFamily="18" charset="0"/>
                <a:cs typeface="Times New Roman" pitchFamily="18" charset="0"/>
              </a:rPr>
              <a:t>2: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u="sng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200" u="sng" dirty="0">
                <a:latin typeface="Times New Roman" pitchFamily="18" charset="0"/>
                <a:cs typeface="Times New Roman" pitchFamily="18" charset="0"/>
              </a:rPr>
              <a:t>Inverse problem </a:t>
            </a:r>
            <a:r>
              <a:rPr lang="ru-RU" sz="2200" u="sng" dirty="0">
                <a:latin typeface="Times New Roman" pitchFamily="18" charset="0"/>
                <a:cs typeface="Times New Roman" pitchFamily="18" charset="0"/>
              </a:rPr>
              <a:t>3:</a:t>
            </a:r>
          </a:p>
          <a:p>
            <a:pPr marL="0" indent="0">
              <a:buNone/>
            </a:pPr>
            <a:endParaRPr lang="ru-RU" sz="2200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/>
        </p:nvGraphicFramePr>
        <p:xfrm>
          <a:off x="2915816" y="978942"/>
          <a:ext cx="15875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0" name="Equation" r:id="rId6" imgW="799920" imgH="291960" progId="Equation.DSMT4">
                  <p:embed/>
                </p:oleObj>
              </mc:Choice>
              <mc:Fallback>
                <p:oleObj name="Equation" r:id="rId6" imgW="799920" imgH="291960" progId="Equation.DSMT4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15816" y="978942"/>
                        <a:ext cx="1587500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/>
        </p:nvGraphicFramePr>
        <p:xfrm>
          <a:off x="2915816" y="1555006"/>
          <a:ext cx="2671763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1" name="Equation" r:id="rId8" imgW="1346040" imgH="291960" progId="Equation.DSMT4">
                  <p:embed/>
                </p:oleObj>
              </mc:Choice>
              <mc:Fallback>
                <p:oleObj name="Equation" r:id="rId8" imgW="1346040" imgH="291960" progId="Equation.DSMT4">
                  <p:embed/>
                  <p:pic>
                    <p:nvPicPr>
                      <p:cNvPr id="9" name="Объект 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915816" y="1555006"/>
                        <a:ext cx="2671763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2931195" y="2060848"/>
          <a:ext cx="3729037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2" name="Equation" r:id="rId10" imgW="1879560" imgH="291960" progId="Equation.DSMT4">
                  <p:embed/>
                </p:oleObj>
              </mc:Choice>
              <mc:Fallback>
                <p:oleObj name="Equation" r:id="rId10" imgW="1879560" imgH="291960" progId="Equation.DSMT4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31195" y="2060848"/>
                        <a:ext cx="3729037" cy="579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251520" y="2852936"/>
            <a:ext cx="4104456" cy="1728192"/>
            <a:chOff x="395536" y="3284984"/>
            <a:chExt cx="4104456" cy="1728192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95536" y="3284984"/>
              <a:ext cx="4104456" cy="1728192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13" name="Объект 12"/>
            <p:cNvGraphicFramePr>
              <a:graphicFrameLocks noChangeAspect="1"/>
            </p:cNvGraphicFramePr>
            <p:nvPr/>
          </p:nvGraphicFramePr>
          <p:xfrm>
            <a:off x="549114" y="3356917"/>
            <a:ext cx="3797300" cy="158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43" name="Equation" r:id="rId12" imgW="2679480" imgH="1117440" progId="Equation.DSMT4">
                    <p:embed/>
                  </p:oleObj>
                </mc:Choice>
                <mc:Fallback>
                  <p:oleObj name="Equation" r:id="rId12" imgW="2679480" imgH="1117440" progId="Equation.DSMT4">
                    <p:embed/>
                    <p:pic>
                      <p:nvPicPr>
                        <p:cNvPr id="13" name="Объект 12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49114" y="3356917"/>
                          <a:ext cx="3797300" cy="1584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Группа 13"/>
          <p:cNvGrpSpPr/>
          <p:nvPr/>
        </p:nvGrpSpPr>
        <p:grpSpPr>
          <a:xfrm>
            <a:off x="4716016" y="2852936"/>
            <a:ext cx="3960440" cy="1728192"/>
            <a:chOff x="4788024" y="3212976"/>
            <a:chExt cx="3960440" cy="1728192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4788024" y="3212976"/>
              <a:ext cx="3960440" cy="1728192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16" name="Объект 15"/>
            <p:cNvGraphicFramePr>
              <a:graphicFrameLocks noChangeAspect="1"/>
            </p:cNvGraphicFramePr>
            <p:nvPr/>
          </p:nvGraphicFramePr>
          <p:xfrm>
            <a:off x="4939283" y="3320728"/>
            <a:ext cx="3763963" cy="15128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44" name="Equation" r:id="rId14" imgW="2781000" imgH="1117440" progId="Equation.DSMT4">
                    <p:embed/>
                  </p:oleObj>
                </mc:Choice>
                <mc:Fallback>
                  <p:oleObj name="Equation" r:id="rId14" imgW="2781000" imgH="1117440" progId="Equation.DSMT4">
                    <p:embed/>
                    <p:pic>
                      <p:nvPicPr>
                        <p:cNvPr id="16" name="Объект 15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939283" y="3320728"/>
                          <a:ext cx="3763963" cy="15128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Группа 16"/>
          <p:cNvGrpSpPr/>
          <p:nvPr/>
        </p:nvGrpSpPr>
        <p:grpSpPr>
          <a:xfrm>
            <a:off x="2555776" y="4725144"/>
            <a:ext cx="4032448" cy="1772816"/>
            <a:chOff x="2555776" y="5085184"/>
            <a:chExt cx="4032448" cy="1772816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2555776" y="5085184"/>
              <a:ext cx="4032448" cy="177281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19" name="Объект 18"/>
            <p:cNvGraphicFramePr>
              <a:graphicFrameLocks noChangeAspect="1"/>
            </p:cNvGraphicFramePr>
            <p:nvPr/>
          </p:nvGraphicFramePr>
          <p:xfrm>
            <a:off x="2732633" y="5216203"/>
            <a:ext cx="3711575" cy="151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45" name="Equation" r:id="rId16" imgW="2743200" imgH="1117440" progId="Equation.DSMT4">
                    <p:embed/>
                  </p:oleObj>
                </mc:Choice>
                <mc:Fallback>
                  <p:oleObj name="Equation" r:id="rId16" imgW="2743200" imgH="1117440" progId="Equation.DSMT4">
                    <p:embed/>
                    <p:pic>
                      <p:nvPicPr>
                        <p:cNvPr id="19" name="Объект 18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2732633" y="5216203"/>
                          <a:ext cx="3711575" cy="1511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04122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D:\нгу\Кабанихин С.И\Conference\ОНЗ-11\Presentation\tsunami_wav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634082"/>
              </a:xfrm>
            </p:spPr>
            <p:txBody>
              <a:bodyPr>
                <a:normAutofit/>
              </a:bodyPr>
              <a:lstStyle/>
              <a:p>
                <a:r>
                  <a:rPr lang="en-US" sz="3000" i="1" dirty="0">
                    <a:latin typeface="Times New Roman" pitchFamily="18" charset="0"/>
                    <a:cs typeface="Times New Roman" pitchFamily="18" charset="0"/>
                  </a:rPr>
                  <a:t>Gradient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/>
                        <a:cs typeface="Times New Roman" pitchFamily="18" charset="0"/>
                      </a:rPr>
                      <m:t>𝐽</m:t>
                    </m:r>
                    <m:r>
                      <a:rPr lang="en-US" sz="3200" b="0" i="1" smtClean="0">
                        <a:latin typeface="Cambria Math"/>
                        <a:cs typeface="Times New Roman" pitchFamily="18" charset="0"/>
                      </a:rPr>
                      <m:t>′</m:t>
                    </m:r>
                    <m:r>
                      <a:rPr lang="en-US" sz="3200" i="1">
                        <a:latin typeface="Cambria Math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en-US" sz="3000" i="1" dirty="0">
                    <a:latin typeface="Times New Roman" pitchFamily="18" charset="0"/>
                    <a:cs typeface="Times New Roman" pitchFamily="18" charset="0"/>
                  </a:rPr>
                  <a:t> of the functional </a:t>
                </a:r>
                <a14:m>
                  <m:oMath xmlns:m="http://schemas.openxmlformats.org/officeDocument/2006/math">
                    <m:r>
                      <a:rPr lang="en-US" sz="3000" i="1" smtClean="0">
                        <a:latin typeface="Cambria Math"/>
                        <a:cs typeface="Times New Roman" pitchFamily="18" charset="0"/>
                      </a:rPr>
                      <m:t>𝐽</m:t>
                    </m:r>
                    <m:r>
                      <a:rPr lang="en-US" sz="3000" b="0" i="1" smtClean="0">
                        <a:latin typeface="Cambria Math"/>
                        <a:cs typeface="Times New Roman" pitchFamily="18" charset="0"/>
                      </a:rPr>
                      <m:t>(</m:t>
                    </m:r>
                    <m:r>
                      <a:rPr lang="en-US" sz="3000" b="0" i="1" smtClean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sz="3000" b="0" i="1" smtClean="0">
                        <a:latin typeface="Cambria Math"/>
                        <a:cs typeface="Times New Roman" pitchFamily="18" charset="0"/>
                      </a:rPr>
                      <m:t>)</m:t>
                    </m:r>
                  </m:oMath>
                </a14:m>
                <a:endParaRPr lang="ru-RU" sz="30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634082"/>
              </a:xfrm>
              <a:blipFill rotWithShape="1">
                <a:blip r:embed="rId5"/>
                <a:stretch>
                  <a:fillRect t="-4808" b="-240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8496944" cy="547260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Inverse problem 4</a:t>
            </a: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Here      satisfied the next problem                                :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" name="Объект 23"/>
          <p:cNvGraphicFramePr>
            <a:graphicFrameLocks noGrp="1" noChangeAspect="1"/>
          </p:cNvGraphicFramePr>
          <p:nvPr/>
        </p:nvGraphicFramePr>
        <p:xfrm>
          <a:off x="564925" y="2420888"/>
          <a:ext cx="8014150" cy="230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8" name="Equation" r:id="rId6" imgW="3619440" imgH="1041120" progId="Equation.DSMT4">
                  <p:embed/>
                </p:oleObj>
              </mc:Choice>
              <mc:Fallback>
                <p:oleObj name="Equation" r:id="rId6" imgW="3619440" imgH="1041120" progId="Equation.DSMT4">
                  <p:embed/>
                  <p:pic>
                    <p:nvPicPr>
                      <p:cNvPr id="24" name="Объект 2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925" y="2420888"/>
                        <a:ext cx="8014150" cy="23042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3019921" y="1124744"/>
            <a:ext cx="4124022" cy="1031939"/>
            <a:chOff x="3019921" y="1124744"/>
            <a:chExt cx="4124022" cy="1031939"/>
          </a:xfrm>
        </p:grpSpPr>
        <p:graphicFrame>
          <p:nvGraphicFramePr>
            <p:cNvPr id="23" name="Объект 22"/>
            <p:cNvGraphicFramePr>
              <a:graphicFrameLocks noChangeAspect="1"/>
            </p:cNvGraphicFramePr>
            <p:nvPr/>
          </p:nvGraphicFramePr>
          <p:xfrm>
            <a:off x="3019921" y="1124744"/>
            <a:ext cx="2416175" cy="4778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59" name="Equation" r:id="rId8" imgW="1155600" imgH="228600" progId="Equation.DSMT4">
                    <p:embed/>
                  </p:oleObj>
                </mc:Choice>
                <mc:Fallback>
                  <p:oleObj name="Equation" r:id="rId8" imgW="1155600" imgH="228600" progId="Equation.DSMT4">
                    <p:embed/>
                    <p:pic>
                      <p:nvPicPr>
                        <p:cNvPr id="23" name="Объект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19921" y="1124744"/>
                          <a:ext cx="2416175" cy="4778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Объект 24"/>
            <p:cNvGraphicFramePr>
              <a:graphicFrameLocks noChangeAspect="1"/>
            </p:cNvGraphicFramePr>
            <p:nvPr/>
          </p:nvGraphicFramePr>
          <p:xfrm>
            <a:off x="4702368" y="1745520"/>
            <a:ext cx="2441575" cy="411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60" name="Equation" r:id="rId10" imgW="1206360" imgH="203040" progId="Equation.DSMT4">
                    <p:embed/>
                  </p:oleObj>
                </mc:Choice>
                <mc:Fallback>
                  <p:oleObj name="Equation" r:id="rId10" imgW="1206360" imgH="203040" progId="Equation.DSMT4">
                    <p:embed/>
                    <p:pic>
                      <p:nvPicPr>
                        <p:cNvPr id="25" name="Объект 24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702368" y="1745520"/>
                          <a:ext cx="2441575" cy="4111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1115616" y="1752725"/>
          <a:ext cx="288035" cy="364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1" name="Equation" r:id="rId12" imgW="177480" imgH="164880" progId="Equation.DSMT4">
                  <p:embed/>
                </p:oleObj>
              </mc:Choice>
              <mc:Fallback>
                <p:oleObj name="Equation" r:id="rId12" imgW="177480" imgH="164880" progId="Equation.DSMT4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15616" y="1752725"/>
                        <a:ext cx="288035" cy="364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6327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нгу\Кабанихин С.И\Conference\ОНЗ-11\Presentation\tsunami_wav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The first numerical experiment</a:t>
            </a:r>
            <a:br>
              <a:rPr lang="en-US" sz="3200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thermoacoustic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problem)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196752"/>
                <a:ext cx="8496944" cy="5256584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2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ru-RU" sz="2200" i="1" smtClean="0">
                        <a:latin typeface="Cambria Math"/>
                      </a:rPr>
                      <m:t>=</m:t>
                    </m:r>
                    <m:r>
                      <a:rPr lang="ru-RU" sz="2200" i="1" smtClean="0">
                        <a:latin typeface="Cambria Math"/>
                      </a:rPr>
                      <m:t>𝑇</m:t>
                    </m:r>
                    <m:r>
                      <a:rPr lang="ru-RU" sz="2200" i="1" smtClean="0">
                        <a:latin typeface="Cambria Math"/>
                      </a:rPr>
                      <m:t>=</m:t>
                    </m:r>
                    <m:r>
                      <a:rPr lang="ru-RU" sz="2200" i="1" smtClean="0">
                        <a:latin typeface="Cambria Math"/>
                      </a:rPr>
                      <m:t>𝜋</m:t>
                    </m:r>
                  </m:oMath>
                </a14:m>
                <a:r>
                  <a:rPr lang="ru-RU" sz="22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200" dirty="0">
                    <a:latin typeface="Times New Roman" pitchFamily="18" charset="0"/>
                    <a:cs typeface="Times New Roman" pitchFamily="18" charset="0"/>
                  </a:rPr>
                  <a:t>Grid</a:t>
                </a:r>
                <a:r>
                  <a:rPr lang="ru-RU" sz="22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ru-RU" sz="2200" i="1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ru-RU" sz="22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200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ru-RU" sz="2200" i="1"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ru-RU" sz="2200" i="1">
                        <a:latin typeface="Cambria Math"/>
                      </a:rPr>
                      <m:t>=</m:t>
                    </m:r>
                    <m:r>
                      <a:rPr lang="ru-RU" sz="2200" b="0" i="1" smtClean="0">
                        <a:latin typeface="Cambria Math"/>
                      </a:rPr>
                      <m:t>50</m:t>
                    </m:r>
                    <m:r>
                      <a:rPr lang="ru-RU" sz="2200" i="1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200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ru-RU" sz="2200" i="1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ru-RU" sz="2200" i="1">
                        <a:latin typeface="Cambria Math"/>
                      </a:rPr>
                      <m:t>=</m:t>
                    </m:r>
                    <m:r>
                      <a:rPr lang="ru-RU" sz="2200" b="0" i="1" smtClean="0">
                        <a:latin typeface="Cambria Math"/>
                      </a:rPr>
                      <m:t>4800</m:t>
                    </m:r>
                    <m:r>
                      <a:rPr lang="ru-RU" sz="2200" i="1">
                        <a:latin typeface="Cambria Math"/>
                      </a:rPr>
                      <m:t>.</m:t>
                    </m:r>
                  </m:oMath>
                </a14:m>
                <a:endParaRPr lang="ru-RU" sz="2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196752"/>
                <a:ext cx="8496944" cy="5256584"/>
              </a:xfrm>
              <a:blipFill rotWithShape="1">
                <a:blip r:embed="rId5"/>
                <a:stretch>
                  <a:fillRect t="-6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152" y="2276872"/>
            <a:ext cx="5472608" cy="386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4196337" y="1772816"/>
          <a:ext cx="751326" cy="477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6" name="Equation" r:id="rId7" imgW="406080" imgH="228600" progId="Equation.DSMT4">
                  <p:embed/>
                </p:oleObj>
              </mc:Choice>
              <mc:Fallback>
                <p:oleObj name="Equation" r:id="rId7" imgW="406080" imgH="228600" progId="Equation.DSMT4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96337" y="1772816"/>
                        <a:ext cx="751326" cy="477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771332" y="6135062"/>
                <a:ext cx="2232247" cy="326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Figure 1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. Exact 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itchFamily="18" charset="0"/>
                          </a:rPr>
                          <m:t>𝑞</m:t>
                        </m:r>
                      </m:e>
                      <m:sub>
                        <m:sSub>
                          <m:sSubPr>
                            <m:ctrlPr>
                              <a:rPr kumimoji="0" lang="en-US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Times New Roman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endPara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1332" y="6135062"/>
                <a:ext cx="2232247" cy="326243"/>
              </a:xfrm>
              <a:prstGeom prst="rect">
                <a:avLst/>
              </a:prstGeom>
              <a:blipFill rotWithShape="1">
                <a:blip r:embed="rId9"/>
                <a:stretch>
                  <a:fillRect l="-820" t="-1852"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Объект 7"/>
          <p:cNvGraphicFramePr>
            <a:graphicFrameLocks noChangeAspect="1"/>
          </p:cNvGraphicFramePr>
          <p:nvPr/>
        </p:nvGraphicFramePr>
        <p:xfrm>
          <a:off x="4514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7"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14850" y="3338513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411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D:\нгу\Кабанихин С.И\Conference\ОНЗ-11\Presentation\tsunami_wav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850106"/>
              </a:xfrm>
            </p:spPr>
            <p:txBody>
              <a:bodyPr>
                <a:noAutofit/>
              </a:bodyPr>
              <a:lstStyle/>
              <a:p>
                <a:r>
                  <a:rPr lang="en-US" sz="2000" i="1" dirty="0">
                    <a:latin typeface="Times New Roman" pitchFamily="18" charset="0"/>
                    <a:cs typeface="Times New Roman" pitchFamily="18" charset="0"/>
                  </a:rPr>
                  <a:t>Method of </a:t>
                </a:r>
                <a:r>
                  <a:rPr lang="en-US" sz="2000" i="1" dirty="0" err="1">
                    <a:latin typeface="Times New Roman" pitchFamily="18" charset="0"/>
                    <a:cs typeface="Times New Roman" pitchFamily="18" charset="0"/>
                  </a:rPr>
                  <a:t>Landweber</a:t>
                </a:r>
                <a:r>
                  <a:rPr lang="en-US" sz="2000" i="1" dirty="0">
                    <a:latin typeface="Times New Roman" pitchFamily="18" charset="0"/>
                    <a:cs typeface="Times New Roman" pitchFamily="18" charset="0"/>
                  </a:rPr>
                  <a:t> iteration.</a:t>
                </a:r>
                <a:br>
                  <a:rPr lang="en-US" sz="2000" i="1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sz="2000" i="1" dirty="0">
                    <a:latin typeface="Times New Roman" pitchFamily="18" charset="0"/>
                    <a:cs typeface="Times New Roman" pitchFamily="18" charset="0"/>
                  </a:rPr>
                  <a:t>Inverse problem 1 (one measurement 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sz="2000" i="1" dirty="0">
                    <a:latin typeface="Times New Roman" pitchFamily="18" charset="0"/>
                    <a:cs typeface="Times New Roman" pitchFamily="18" charset="0"/>
                  </a:rPr>
                  <a:t>).</a:t>
                </a:r>
                <a:br>
                  <a:rPr lang="en-US" sz="2000" i="1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sz="2000" i="1" dirty="0">
                    <a:latin typeface="Times New Roman" pitchFamily="18" charset="0"/>
                    <a:cs typeface="Times New Roman" pitchFamily="18" charset="0"/>
                  </a:rPr>
                  <a:t>Five hundred iterations.</a:t>
                </a:r>
                <a:endParaRPr lang="ru-RU" sz="20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850106"/>
              </a:xfrm>
              <a:blipFill rotWithShape="1">
                <a:blip r:embed="rId4"/>
                <a:stretch>
                  <a:fillRect t="-12857" b="-2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3588" y="4797152"/>
            <a:ext cx="7416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We could reconstruct only one inclusion and a small image of the second one.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Note that we can “see” inclusions which are located near the surface of measurements.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And this anomalies are with some noise.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But we could not determine the third inclusion, which is in the shadow of the biggest inclusion.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5496" y="1253052"/>
            <a:ext cx="9037225" cy="3184060"/>
            <a:chOff x="35496" y="1404922"/>
            <a:chExt cx="9037225" cy="318406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404922"/>
              <a:ext cx="4428713" cy="31840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404922"/>
              <a:ext cx="4509080" cy="31840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691680" y="4437112"/>
                <a:ext cx="5760640" cy="326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Figure 2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. (left) the exact 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itchFamily="18" charset="0"/>
                          </a:rPr>
                          <m:t>𝑞</m:t>
                        </m:r>
                      </m:e>
                      <m:sub>
                        <m:sSub>
                          <m:sSubPr>
                            <m:ctrlPr>
                              <a:rPr kumimoji="0" lang="en-US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Times New Roman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,  (right) the reconstruction 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kumimoji="0" lang="en-US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itchFamily="18" charset="0"/>
                          </a:rPr>
                          <m:t>𝑞</m:t>
                        </m:r>
                      </m:e>
                      <m:sub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endPara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4437112"/>
                <a:ext cx="5760640" cy="326243"/>
              </a:xfrm>
              <a:prstGeom prst="rect">
                <a:avLst/>
              </a:prstGeom>
              <a:blipFill rotWithShape="1">
                <a:blip r:embed="rId7"/>
                <a:stretch>
                  <a:fillRect l="-318" t="-1887" b="-132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9890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A2865-A0F5-4626-B567-2B628F7FB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Content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2457E9-EDA4-460A-BA0C-839BEB399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  <a:effectLst/>
              </a:rPr>
              <a:t>Inverse and Ill-Posed Problems.</a:t>
            </a:r>
          </a:p>
          <a:p>
            <a:pPr marL="514350" indent="-514350">
              <a:buAutoNum type="arabicPeriod"/>
            </a:pPr>
            <a:r>
              <a:rPr lang="en-US" dirty="0" err="1">
                <a:solidFill>
                  <a:schemeClr val="bg1"/>
                </a:solidFill>
                <a:effectLst/>
              </a:rPr>
              <a:t>Thermoacoustics</a:t>
            </a:r>
            <a:r>
              <a:rPr lang="en-US" dirty="0">
                <a:solidFill>
                  <a:schemeClr val="bg1"/>
                </a:solidFill>
                <a:effectLst/>
              </a:rPr>
              <a:t>. 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rgbClr val="FF0000"/>
                </a:solidFill>
                <a:effectLst/>
              </a:rPr>
              <a:t>HIV and  tuberculosis.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  <a:effectLst/>
              </a:rPr>
              <a:t>Geophysics.</a:t>
            </a:r>
          </a:p>
          <a:p>
            <a:pPr marL="514350" indent="-514350">
              <a:buAutoNum type="arabicPeriod"/>
            </a:pPr>
            <a:endParaRPr lang="en-US" dirty="0">
              <a:solidFill>
                <a:schemeClr val="bg1"/>
              </a:solidFill>
              <a:effectLst/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chemeClr val="bg1"/>
              </a:solidFill>
              <a:effectLst/>
            </a:endParaRPr>
          </a:p>
          <a:p>
            <a:pPr marL="514350" indent="-514350">
              <a:buAutoNum type="arabicPeriod"/>
            </a:pPr>
            <a:endParaRPr lang="ru-RU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63DC23-6113-4344-BB0B-0462BEFE7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4A0BD5-9628-40D0-AA84-E83E5ECBAD1D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059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40" y="1844875"/>
            <a:ext cx="4160545" cy="3654497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66754" y="1054091"/>
            <a:ext cx="8025940" cy="36380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700" b="1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имитации отжига: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682935C4-9DE1-49FD-B716-8EB18A4D77A9}"/>
              </a:ext>
            </a:extLst>
          </p:cNvPr>
          <p:cNvCxnSpPr>
            <a:cxnSpLocks/>
          </p:cNvCxnSpPr>
          <p:nvPr/>
        </p:nvCxnSpPr>
        <p:spPr>
          <a:xfrm>
            <a:off x="0" y="1524167"/>
            <a:ext cx="3977640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9FDE14FC-1EFB-4B8F-8679-FC0F4DE216F3}"/>
              </a:ext>
            </a:extLst>
          </p:cNvPr>
          <p:cNvCxnSpPr>
            <a:cxnSpLocks/>
          </p:cNvCxnSpPr>
          <p:nvPr/>
        </p:nvCxnSpPr>
        <p:spPr>
          <a:xfrm>
            <a:off x="4502150" y="1588770"/>
            <a:ext cx="1" cy="441198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7EF0B45-6770-4559-A316-F40A890F35AC}"/>
              </a:ext>
            </a:extLst>
          </p:cNvPr>
          <p:cNvGrpSpPr/>
          <p:nvPr/>
        </p:nvGrpSpPr>
        <p:grpSpPr>
          <a:xfrm>
            <a:off x="4572000" y="1621601"/>
            <a:ext cx="4329605" cy="4293483"/>
            <a:chOff x="6096000" y="889222"/>
            <a:chExt cx="5772806" cy="5724644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A40462F4-BEC2-480E-80A0-21EA28937D86}"/>
                </a:ext>
              </a:extLst>
            </p:cNvPr>
            <p:cNvGrpSpPr/>
            <p:nvPr/>
          </p:nvGrpSpPr>
          <p:grpSpPr>
            <a:xfrm>
              <a:off x="6096000" y="889222"/>
              <a:ext cx="5772806" cy="4078040"/>
              <a:chOff x="6096000" y="975360"/>
              <a:chExt cx="5772806" cy="407804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6096000" y="975360"/>
                <a:ext cx="5772806" cy="1231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1200" b="1" u="sng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Статистическая гарантия нахождения области глобального минимума:</a:t>
                </a:r>
                <a:endParaRPr lang="fr-FR" sz="1200" b="1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13" indent="-214313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ru-RU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А. </a:t>
                </a:r>
                <a:r>
                  <a:rPr lang="ru-RU" sz="9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Жиглявский</a:t>
                </a:r>
                <a:r>
                  <a:rPr lang="ru-RU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А. </a:t>
                </a:r>
                <a:r>
                  <a:rPr lang="ru-RU" sz="9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Жилинкас</a:t>
                </a:r>
                <a:r>
                  <a:rPr lang="ru-RU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ru-RU" sz="900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Методы глобальной оптимизации. </a:t>
                </a:r>
                <a:r>
                  <a:rPr lang="ru-RU" sz="9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Москва, 2008</a:t>
                </a:r>
                <a:r>
                  <a:rPr lang="fr-FR" sz="9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</a:t>
                </a:r>
                <a:endParaRPr lang="ru-RU" sz="9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9004B4FD-5364-45E3-9936-06735B74C2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38342" y="2175689"/>
                <a:ext cx="5454266" cy="2877711"/>
              </a:xfrm>
              <a:prstGeom prst="rect">
                <a:avLst/>
              </a:prstGeom>
            </p:spPr>
          </p:pic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A07CA300-CAD5-4C72-BFE6-9F9A1DC340E0}"/>
                </a:ext>
              </a:extLst>
            </p:cNvPr>
            <p:cNvGrpSpPr/>
            <p:nvPr/>
          </p:nvGrpSpPr>
          <p:grpSpPr>
            <a:xfrm>
              <a:off x="6096000" y="5128844"/>
              <a:ext cx="5696602" cy="1485022"/>
              <a:chOff x="6096000" y="5128844"/>
              <a:chExt cx="5696602" cy="1485022"/>
            </a:xfrm>
          </p:grpSpPr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8DD0B073-AE58-4D1A-A77F-9FC90D2E04D3}"/>
                  </a:ext>
                </a:extLst>
              </p:cNvPr>
              <p:cNvSpPr/>
              <p:nvPr/>
            </p:nvSpPr>
            <p:spPr>
              <a:xfrm>
                <a:off x="6096000" y="5128844"/>
                <a:ext cx="5603467" cy="4924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13" indent="-214313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ru-RU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Р. </a:t>
                </a:r>
                <a:r>
                  <a:rPr lang="ru-RU" sz="9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Азенкотт</a:t>
                </a:r>
                <a:r>
                  <a:rPr lang="fr-FR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ru-RU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900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Процедура “отпуска”</a:t>
                </a:r>
                <a:r>
                  <a:rPr lang="fr-FR" sz="900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ru-RU" sz="9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Труды семинара Н. Бурбаки за 1988 год</a:t>
                </a:r>
                <a:r>
                  <a:rPr lang="fr-FR" sz="9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</a:t>
                </a:r>
                <a:endParaRPr lang="ru-RU" sz="9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3B22F91E-08D3-4DDD-91BB-49E65F401280}"/>
                  </a:ext>
                </a:extLst>
              </p:cNvPr>
              <p:cNvSpPr/>
              <p:nvPr/>
            </p:nvSpPr>
            <p:spPr>
              <a:xfrm>
                <a:off x="6361423" y="5752092"/>
                <a:ext cx="5431179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9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 статье показано, что выбор стратегии уменьшения T (температуры в методе отжига), обеспечивающей сходимость метода к глобальному оптимуму, напрямую зависит от постановки задачи минимизации и свойств ограничений в ней.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6179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95810" y="1054091"/>
            <a:ext cx="8025940" cy="36380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700" b="1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тензорного разложения</a:t>
            </a:r>
            <a:r>
              <a:rPr lang="ru-RU" sz="2700" b="1" cap="none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:</a:t>
            </a:r>
            <a:endParaRPr lang="en-GB" sz="2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682935C4-9DE1-49FD-B716-8EB18A4D77A9}"/>
              </a:ext>
            </a:extLst>
          </p:cNvPr>
          <p:cNvCxnSpPr>
            <a:cxnSpLocks/>
          </p:cNvCxnSpPr>
          <p:nvPr/>
        </p:nvCxnSpPr>
        <p:spPr>
          <a:xfrm>
            <a:off x="0" y="1524167"/>
            <a:ext cx="3977640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62B3651-EA46-4B14-BBB3-035AC2B78076}"/>
              </a:ext>
            </a:extLst>
          </p:cNvPr>
          <p:cNvGrpSpPr/>
          <p:nvPr/>
        </p:nvGrpSpPr>
        <p:grpSpPr>
          <a:xfrm>
            <a:off x="195809" y="2221822"/>
            <a:ext cx="4042493" cy="2838319"/>
            <a:chOff x="317125" y="1246102"/>
            <a:chExt cx="5778875" cy="3936200"/>
          </a:xfrm>
        </p:grpSpPr>
        <p:pic>
          <p:nvPicPr>
            <p:cNvPr id="13" name="Рисунок 12" descr="Изображение выглядит как седзи&#10;&#10;Автоматически созданное описание">
              <a:extLst>
                <a:ext uri="{FF2B5EF4-FFF2-40B4-BE49-F238E27FC236}">
                  <a16:creationId xmlns:a16="http://schemas.microsoft.com/office/drawing/2014/main" id="{69346BD7-4FC5-4503-B3FE-572CB3D58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380" y="3652663"/>
              <a:ext cx="5182043" cy="1529639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B385000-C0D2-4A62-BAC5-FFACB8DD3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125" y="1246102"/>
              <a:ext cx="5778875" cy="2296605"/>
            </a:xfrm>
            <a:prstGeom prst="rect">
              <a:avLst/>
            </a:prstGeom>
          </p:spPr>
        </p:pic>
      </p:grp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C5AC4FE-07C8-411E-9144-73C3A35AD124}"/>
              </a:ext>
            </a:extLst>
          </p:cNvPr>
          <p:cNvCxnSpPr>
            <a:cxnSpLocks/>
          </p:cNvCxnSpPr>
          <p:nvPr/>
        </p:nvCxnSpPr>
        <p:spPr>
          <a:xfrm>
            <a:off x="4502150" y="1588770"/>
            <a:ext cx="1" cy="441198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A3105AD-65C4-4F4E-ACD9-072682EEAE77}"/>
              </a:ext>
            </a:extLst>
          </p:cNvPr>
          <p:cNvSpPr txBox="1"/>
          <p:nvPr/>
        </p:nvSpPr>
        <p:spPr>
          <a:xfrm flipH="1">
            <a:off x="4741793" y="1632740"/>
            <a:ext cx="4004329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5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Замечания: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 defTabSz="6858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данном </a:t>
            </a:r>
            <a:r>
              <a:rPr lang="ru-RU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 предложен </a:t>
            </a:r>
            <a:r>
              <a:rPr lang="ru-RU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статье : </a:t>
            </a:r>
          </a:p>
          <a:p>
            <a:pPr marL="214313" indent="-214313" algn="just" defTabSz="6858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V. </a:t>
            </a:r>
            <a:r>
              <a:rPr lang="en-GB" sz="13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Oseledets</a:t>
            </a: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35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Tensor-train decomposition.</a:t>
            </a: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SIAM J. Sci. </a:t>
            </a:r>
            <a:r>
              <a:rPr lang="en-GB" sz="13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</a:t>
            </a: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2011. –Vol. </a:t>
            </a: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33.</a:t>
            </a:r>
            <a:endParaRPr lang="ru-RU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 defTabSz="6858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2295–2317.</a:t>
            </a:r>
            <a:endParaRPr lang="ru-RU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 defTabSz="6858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ru-RU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 defTabSz="6858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</a:t>
            </a:r>
            <a:r>
              <a:rPr lang="en-US" altLang="en-US" sz="13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35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неравномерных</a:t>
            </a:r>
            <a:r>
              <a:rPr lang="en-US" altLang="en-US" sz="13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35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покрытий</a:t>
            </a:r>
            <a:r>
              <a:rPr lang="en-US" altLang="en-US" sz="13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Ю. Г. </a:t>
            </a:r>
            <a:r>
              <a:rPr lang="en-US" altLang="en-US" sz="135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Евтушенко</a:t>
            </a:r>
            <a:r>
              <a:rPr lang="ru-RU" altLang="en-US" sz="13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14313" indent="-214313" algn="just" defTabSz="6858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ru-RU" altLang="en-US" sz="13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 defTabSz="6858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altLang="en-US" sz="13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реализации метода использованы инструменты векторной алгебры, что позволяет выполнять вычисления параллельно.</a:t>
            </a:r>
          </a:p>
          <a:p>
            <a:pPr marL="214313" indent="-214313" algn="just" defTabSz="6858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ru-RU" altLang="en-US" sz="13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 defTabSz="6858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Требует больших объемов памяти для вычислений.</a:t>
            </a:r>
            <a:endParaRPr lang="ru-RU" altLang="en-US" sz="13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614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35A2CB1D-C0AF-49A0-A5B1-8BD0108D9C84}"/>
              </a:ext>
            </a:extLst>
          </p:cNvPr>
          <p:cNvCxnSpPr>
            <a:cxnSpLocks/>
          </p:cNvCxnSpPr>
          <p:nvPr/>
        </p:nvCxnSpPr>
        <p:spPr>
          <a:xfrm>
            <a:off x="0" y="1362725"/>
            <a:ext cx="5606016" cy="0"/>
          </a:xfrm>
          <a:prstGeom prst="line">
            <a:avLst/>
          </a:prstGeom>
          <a:ln w="38100"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4E8EF40D-A822-48B5-86F9-E947015245E8}"/>
              </a:ext>
            </a:extLst>
          </p:cNvPr>
          <p:cNvSpPr txBox="1">
            <a:spLocks/>
          </p:cNvSpPr>
          <p:nvPr/>
        </p:nvSpPr>
        <p:spPr>
          <a:xfrm>
            <a:off x="171062" y="998924"/>
            <a:ext cx="8025940" cy="36380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3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4500" b="1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Brief history of mathematical modeling TB and HIV based on ODEs:</a:t>
            </a:r>
            <a:endParaRPr lang="ru-RU" sz="4500" b="1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18393F2-1B0F-4CCC-BDF0-E109F45387B6}"/>
              </a:ext>
            </a:extLst>
          </p:cNvPr>
          <p:cNvSpPr txBox="1">
            <a:spLocks/>
          </p:cNvSpPr>
          <p:nvPr/>
        </p:nvSpPr>
        <p:spPr>
          <a:xfrm>
            <a:off x="171061" y="1473302"/>
            <a:ext cx="6799688" cy="4303764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000" indent="-171450" defTabSz="685800" fontAlgn="auto">
              <a:spcBef>
                <a:spcPts val="45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1962 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H.T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 </a:t>
            </a:r>
            <a:r>
              <a:rPr lang="en-US" sz="1200" b="1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Waaler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The first linear mathematical model of TB spread </a:t>
            </a:r>
            <a:r>
              <a:rPr lang="ru-RU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;</a:t>
            </a:r>
          </a:p>
          <a:p>
            <a:pPr marL="135000" indent="-171450" defTabSz="685800" fontAlgn="auto">
              <a:spcBef>
                <a:spcPts val="45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1991 </a:t>
            </a:r>
            <a:r>
              <a:rPr lang="en-US" sz="1200" b="1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Stiblo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Dependence on the effectiveness of tuberculosis detection and treatment;</a:t>
            </a:r>
          </a:p>
          <a:p>
            <a:pPr marL="135000" indent="-171450" defTabSz="685800" fontAlgn="auto">
              <a:spcBef>
                <a:spcPts val="45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1996 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Blower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Predicting effectiveness of TB control programs, exogenous super infection, delayed detection</a:t>
            </a:r>
            <a:r>
              <a:rPr lang="ru-RU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;</a:t>
            </a:r>
          </a:p>
          <a:p>
            <a:pPr marL="135000" indent="-171450" defTabSz="685800" fontAlgn="auto">
              <a:spcBef>
                <a:spcPts val="45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1997 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West, </a:t>
            </a:r>
            <a:r>
              <a:rPr lang="en-US" sz="1200" b="1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Tompson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Modeling the impact of HIV on the spread of tuberculosis</a:t>
            </a:r>
            <a:r>
              <a:rPr lang="ru-RU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;</a:t>
            </a:r>
          </a:p>
          <a:p>
            <a:pPr marL="135000" indent="-171450" defTabSz="685800" fontAlgn="auto">
              <a:spcBef>
                <a:spcPts val="45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1997 </a:t>
            </a:r>
            <a:r>
              <a:rPr lang="en-GB" sz="1200" b="1" dirty="0" err="1">
                <a:solidFill>
                  <a:prstClr val="black"/>
                </a:solidFill>
                <a:latin typeface="Calibri" panose="020F0502020204030204"/>
              </a:rPr>
              <a:t>Vynnycky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, 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Fine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 1998 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Dye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 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Murray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Global model of TB spread</a:t>
            </a:r>
            <a:r>
              <a:rPr lang="ru-RU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;</a:t>
            </a:r>
          </a:p>
          <a:p>
            <a:pPr marL="135000" indent="-171450" defTabSz="685800" fontAlgn="auto">
              <a:spcBef>
                <a:spcPts val="45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1999 </a:t>
            </a:r>
            <a:r>
              <a:rPr lang="en-GB" sz="1200" b="1" dirty="0" err="1">
                <a:solidFill>
                  <a:prstClr val="black"/>
                </a:solidFill>
                <a:latin typeface="Calibri" panose="020F0502020204030204"/>
              </a:rPr>
              <a:t>Kirschner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 2000 </a:t>
            </a:r>
            <a:r>
              <a:rPr lang="en-GB" sz="1200" b="1" dirty="0">
                <a:solidFill>
                  <a:prstClr val="black"/>
                </a:solidFill>
                <a:latin typeface="Calibri" panose="020F0502020204030204"/>
              </a:rPr>
              <a:t>Castillo-Chavez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Dynamics of coinfection with m. tuberculosis and HIV-1</a:t>
            </a:r>
            <a:r>
              <a:rPr lang="ru-RU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;</a:t>
            </a:r>
          </a:p>
          <a:p>
            <a:pPr marL="135000" indent="-171450" defTabSz="685800" fontAlgn="auto">
              <a:spcBef>
                <a:spcPts val="45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2002 </a:t>
            </a:r>
            <a:r>
              <a:rPr lang="en-GB" sz="1200" b="1" dirty="0">
                <a:solidFill>
                  <a:prstClr val="black"/>
                </a:solidFill>
                <a:latin typeface="Calibri" panose="020F0502020204030204"/>
              </a:rPr>
              <a:t>Castillo-Chavez.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 Markers of disease evolution: the case of tuberculosis</a:t>
            </a:r>
            <a:r>
              <a:rPr lang="ru-RU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;</a:t>
            </a:r>
          </a:p>
          <a:p>
            <a:pPr marL="135000" indent="-171450" defTabSz="685800" fontAlgn="auto">
              <a:spcBef>
                <a:spcPts val="45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2003 </a:t>
            </a:r>
            <a:r>
              <a:rPr lang="en-US" sz="1200" b="1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Romanyukha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The spread of infection in a heterogeneous population;</a:t>
            </a:r>
          </a:p>
          <a:p>
            <a:pPr marL="135000" indent="-171450" defTabSz="685800" fontAlgn="auto">
              <a:spcBef>
                <a:spcPts val="45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2004 Adams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, 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Banks.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Optimal control approach for two parameter identification in mathematical model of HIV dynamics;</a:t>
            </a:r>
            <a:endParaRPr lang="en-US" sz="12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135000" indent="-171450" defTabSz="685800" fontAlgn="auto">
              <a:spcBef>
                <a:spcPts val="45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2007 </a:t>
            </a:r>
            <a:r>
              <a:rPr lang="en-US" sz="1200" b="1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Romanyukha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, </a:t>
            </a:r>
            <a:r>
              <a:rPr lang="en-US" sz="1200" b="1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Avilov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</a:t>
            </a:r>
            <a:r>
              <a:rPr lang="ru-RU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A fundamental mathematical model of TB spread with treatment.</a:t>
            </a:r>
            <a:r>
              <a:rPr lang="ru-RU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“Rebuild"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a model to real data;</a:t>
            </a:r>
            <a:endParaRPr lang="ru-RU" sz="12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135000" indent="-171450" defTabSz="685800" fontAlgn="auto">
              <a:spcBef>
                <a:spcPts val="45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2008</a:t>
            </a:r>
            <a:r>
              <a:rPr lang="ru-RU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GB" sz="1200" b="1" dirty="0" err="1">
                <a:solidFill>
                  <a:prstClr val="black"/>
                </a:solidFill>
                <a:latin typeface="Calibri" panose="020F0502020204030204"/>
              </a:rPr>
              <a:t>Sharomi</a:t>
            </a:r>
            <a:r>
              <a:rPr lang="en-GB" sz="12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GB" sz="1200" b="1" dirty="0" err="1">
                <a:solidFill>
                  <a:prstClr val="black"/>
                </a:solidFill>
                <a:latin typeface="Calibri" panose="020F0502020204030204"/>
              </a:rPr>
              <a:t>Podder</a:t>
            </a:r>
            <a:r>
              <a:rPr lang="en-GB" sz="12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GB" sz="1200" b="1" dirty="0" err="1">
                <a:solidFill>
                  <a:prstClr val="black"/>
                </a:solidFill>
                <a:latin typeface="Calibri" panose="020F0502020204030204"/>
              </a:rPr>
              <a:t>Gumel</a:t>
            </a:r>
            <a:r>
              <a:rPr lang="en-GB" sz="1200" b="1" dirty="0">
                <a:solidFill>
                  <a:prstClr val="black"/>
                </a:solidFill>
                <a:latin typeface="Calibri" panose="020F0502020204030204"/>
              </a:rPr>
              <a:t>, Song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.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Mathematical analysis of the transmission dynamics of HIV/TB coinfection in the presence of treatment;</a:t>
            </a:r>
            <a:endParaRPr lang="ru-RU" sz="12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135000" indent="-171450" defTabSz="685800" fontAlgn="auto">
              <a:spcBef>
                <a:spcPts val="45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2009</a:t>
            </a:r>
            <a:r>
              <a:rPr lang="ru-RU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GB" sz="1200" b="1" dirty="0" err="1">
                <a:solidFill>
                  <a:prstClr val="black"/>
                </a:solidFill>
                <a:latin typeface="Calibri" panose="020F0502020204030204"/>
              </a:rPr>
              <a:t>Roeger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GB" sz="1200" b="1" dirty="0">
                <a:solidFill>
                  <a:prstClr val="black"/>
                </a:solidFill>
                <a:latin typeface="Calibri" panose="020F0502020204030204"/>
              </a:rPr>
              <a:t>Feng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GB" sz="1200" b="1" dirty="0">
                <a:solidFill>
                  <a:prstClr val="black"/>
                </a:solidFill>
                <a:latin typeface="Calibri" panose="020F0502020204030204"/>
              </a:rPr>
              <a:t>Castillo-Chavez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Modeling TB and HIV co-infections</a:t>
            </a:r>
            <a:r>
              <a:rPr lang="ru-RU" sz="1200" dirty="0">
                <a:solidFill>
                  <a:prstClr val="black"/>
                </a:solidFill>
                <a:latin typeface="Calibri" panose="020F0502020204030204"/>
              </a:rPr>
              <a:t>;</a:t>
            </a:r>
            <a:endParaRPr lang="ru-RU" sz="12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135000" indent="-171450" defTabSz="685800" fontAlgn="auto">
              <a:spcBef>
                <a:spcPts val="45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2009. </a:t>
            </a:r>
            <a:r>
              <a:rPr lang="en-GB" sz="1200" b="1" dirty="0" err="1">
                <a:solidFill>
                  <a:prstClr val="black"/>
                </a:solidFill>
                <a:latin typeface="Calibri" panose="020F0502020204030204"/>
              </a:rPr>
              <a:t>Pertsev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Individual-oriented stochastic model of TB spread</a:t>
            </a:r>
            <a:r>
              <a:rPr lang="ru-RU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;</a:t>
            </a:r>
          </a:p>
          <a:p>
            <a:pPr marL="135000" indent="-171450" defTabSz="685800" fontAlgn="auto">
              <a:spcBef>
                <a:spcPts val="45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2014. </a:t>
            </a:r>
            <a:r>
              <a:rPr lang="en-GB" sz="1200" b="1" dirty="0" err="1">
                <a:solidFill>
                  <a:prstClr val="black"/>
                </a:solidFill>
                <a:latin typeface="Calibri" panose="020F0502020204030204"/>
              </a:rPr>
              <a:t>Pertsev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Continuously discrete model of distribution and control of tuberculosis</a:t>
            </a:r>
            <a:r>
              <a:rPr lang="ru-RU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;</a:t>
            </a:r>
          </a:p>
          <a:p>
            <a:pPr marL="135000" indent="-171450" defTabSz="685800" fontAlgn="auto">
              <a:spcBef>
                <a:spcPts val="45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2015. </a:t>
            </a:r>
            <a:r>
              <a:rPr lang="en-US" sz="1200" b="1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Romanyukha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The distribution pattern of resistant strains of mycobacteria TB in a heterogeneous population.</a:t>
            </a:r>
          </a:p>
          <a:p>
            <a:pPr marL="135000" indent="-171450" defTabSz="685800" fontAlgn="auto">
              <a:spcBef>
                <a:spcPts val="45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2015 </a:t>
            </a:r>
            <a:r>
              <a:rPr lang="en-US" sz="1200" b="1" dirty="0" err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Bocharov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.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Numerical algorithm for finding an optimal treatment of HIV.</a:t>
            </a:r>
            <a:endParaRPr lang="ru-RU" sz="12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1C51E3-E090-4B44-BD56-831F2DCFE5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393" y="1510552"/>
            <a:ext cx="2070467" cy="422926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80599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A2865-A0F5-4626-B567-2B628F7FB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Content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2457E9-EDA4-460A-BA0C-839BEB399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  <a:effectLst/>
              </a:rPr>
              <a:t>Inverse and Ill-Posed Problems.</a:t>
            </a:r>
          </a:p>
          <a:p>
            <a:pPr marL="514350" indent="-514350">
              <a:buAutoNum type="arabicPeriod"/>
            </a:pPr>
            <a:r>
              <a:rPr lang="en-US" dirty="0" err="1">
                <a:solidFill>
                  <a:schemeClr val="bg1"/>
                </a:solidFill>
                <a:effectLst/>
              </a:rPr>
              <a:t>Thermoacoustics</a:t>
            </a:r>
            <a:r>
              <a:rPr lang="en-US" dirty="0">
                <a:solidFill>
                  <a:schemeClr val="bg1"/>
                </a:solidFill>
                <a:effectLst/>
              </a:rPr>
              <a:t>. 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  <a:effectLst/>
              </a:rPr>
              <a:t>HIV and  tuberculosis.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  <a:effectLst/>
              </a:rPr>
              <a:t>Geophysics.</a:t>
            </a:r>
          </a:p>
          <a:p>
            <a:pPr marL="514350" indent="-514350">
              <a:buAutoNum type="arabicPeriod"/>
            </a:pPr>
            <a:endParaRPr lang="en-US" dirty="0">
              <a:solidFill>
                <a:schemeClr val="bg1"/>
              </a:solidFill>
              <a:effectLst/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chemeClr val="bg1"/>
              </a:solidFill>
              <a:effectLst/>
            </a:endParaRPr>
          </a:p>
          <a:p>
            <a:pPr marL="514350" indent="-514350">
              <a:buAutoNum type="arabicPeriod"/>
            </a:pPr>
            <a:endParaRPr lang="ru-RU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63DC23-6113-4344-BB0B-0462BEFE7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0BD5-9628-40D0-AA84-E83E5ECBAD1D}" type="slidenum">
              <a:rPr lang="ru-RU" altLang="ru-RU" smtClean="0"/>
              <a:pPr>
                <a:defRPr/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9128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F0D2A8F-7E7A-4532-A267-DE185287A702}"/>
              </a:ext>
            </a:extLst>
          </p:cNvPr>
          <p:cNvCxnSpPr>
            <a:cxnSpLocks/>
          </p:cNvCxnSpPr>
          <p:nvPr/>
        </p:nvCxnSpPr>
        <p:spPr>
          <a:xfrm>
            <a:off x="0" y="1710509"/>
            <a:ext cx="5606016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D76CEDB-6DFC-412D-B8F6-E1D67B4197BF}"/>
              </a:ext>
            </a:extLst>
          </p:cNvPr>
          <p:cNvSpPr txBox="1"/>
          <p:nvPr/>
        </p:nvSpPr>
        <p:spPr>
          <a:xfrm>
            <a:off x="187710" y="1133917"/>
            <a:ext cx="6397905" cy="415498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 anchor="ctr" anchorCtr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Modelling of epidemics transmission dynamics :</a:t>
            </a:r>
            <a:endParaRPr lang="ru-RU" sz="2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Изображение выглядит как внешний, дорога, люди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6FC35F6F-684C-4A4F-A590-CDAA09A671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25" y="2507964"/>
            <a:ext cx="4602954" cy="2639528"/>
          </a:xfrm>
          <a:prstGeom prst="rect">
            <a:avLst/>
          </a:prstGeom>
          <a:effectLst>
            <a:softEdge rad="63500"/>
          </a:effectLst>
        </p:spPr>
      </p:pic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4DD8E551-F769-4342-95E9-D66A69F72889}"/>
              </a:ext>
            </a:extLst>
          </p:cNvPr>
          <p:cNvGraphicFramePr/>
          <p:nvPr/>
        </p:nvGraphicFramePr>
        <p:xfrm>
          <a:off x="5486400" y="2269288"/>
          <a:ext cx="2534979" cy="3116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ED359DC-ADC0-4863-90B4-1BFB0ECE19D8}"/>
              </a:ext>
            </a:extLst>
          </p:cNvPr>
          <p:cNvSpPr/>
          <p:nvPr/>
        </p:nvSpPr>
        <p:spPr>
          <a:xfrm>
            <a:off x="8670000" y="5386168"/>
            <a:ext cx="373912" cy="62324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36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1</a:t>
            </a:r>
            <a:endParaRPr lang="ru-RU" sz="36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4494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F0D2A8F-7E7A-4532-A267-DE185287A702}"/>
              </a:ext>
            </a:extLst>
          </p:cNvPr>
          <p:cNvCxnSpPr>
            <a:cxnSpLocks/>
          </p:cNvCxnSpPr>
          <p:nvPr/>
        </p:nvCxnSpPr>
        <p:spPr>
          <a:xfrm>
            <a:off x="0" y="1710509"/>
            <a:ext cx="5606016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D76CEDB-6DFC-412D-B8F6-E1D67B4197BF}"/>
              </a:ext>
            </a:extLst>
          </p:cNvPr>
          <p:cNvSpPr txBox="1"/>
          <p:nvPr/>
        </p:nvSpPr>
        <p:spPr>
          <a:xfrm>
            <a:off x="187710" y="1133917"/>
            <a:ext cx="6397905" cy="415498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 anchor="ctr" anchorCtr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Modelling of epidemics transmission dynamics :</a:t>
            </a:r>
            <a:endParaRPr lang="ru-RU" sz="2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Изображение выглядит как внешний, дорога, люди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6FC35F6F-684C-4A4F-A590-CDAA09A671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25" y="2507964"/>
            <a:ext cx="4602954" cy="2639528"/>
          </a:xfrm>
          <a:prstGeom prst="rect">
            <a:avLst/>
          </a:prstGeom>
          <a:effectLst>
            <a:softEdge rad="63500"/>
          </a:effectLst>
        </p:spPr>
      </p:pic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4DD8E551-F769-4342-95E9-D66A69F72889}"/>
              </a:ext>
            </a:extLst>
          </p:cNvPr>
          <p:cNvGraphicFramePr/>
          <p:nvPr/>
        </p:nvGraphicFramePr>
        <p:xfrm>
          <a:off x="5486400" y="2269288"/>
          <a:ext cx="2534979" cy="3116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Стрелка: изогнутая вправо 11">
            <a:extLst>
              <a:ext uri="{FF2B5EF4-FFF2-40B4-BE49-F238E27FC236}">
                <a16:creationId xmlns:a16="http://schemas.microsoft.com/office/drawing/2014/main" id="{58880B42-805F-4812-8CD0-0A468C8F7F1E}"/>
              </a:ext>
            </a:extLst>
          </p:cNvPr>
          <p:cNvSpPr/>
          <p:nvPr/>
        </p:nvSpPr>
        <p:spPr>
          <a:xfrm rot="20863411">
            <a:off x="4996852" y="2554610"/>
            <a:ext cx="738245" cy="2784912"/>
          </a:xfrm>
          <a:prstGeom prst="curvedRightArrow">
            <a:avLst>
              <a:gd name="adj1" fmla="val 25917"/>
              <a:gd name="adj2" fmla="val 67949"/>
              <a:gd name="adj3" fmla="val 217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Стрелка: изогнутая вправо 12">
            <a:extLst>
              <a:ext uri="{FF2B5EF4-FFF2-40B4-BE49-F238E27FC236}">
                <a16:creationId xmlns:a16="http://schemas.microsoft.com/office/drawing/2014/main" id="{4A51E943-3EFA-4751-A50D-0628446E59DA}"/>
              </a:ext>
            </a:extLst>
          </p:cNvPr>
          <p:cNvSpPr/>
          <p:nvPr/>
        </p:nvSpPr>
        <p:spPr>
          <a:xfrm rot="10078184">
            <a:off x="7772682" y="2315933"/>
            <a:ext cx="738245" cy="2784912"/>
          </a:xfrm>
          <a:prstGeom prst="curvedRightArrow">
            <a:avLst>
              <a:gd name="adj1" fmla="val 25917"/>
              <a:gd name="adj2" fmla="val 67949"/>
              <a:gd name="adj3" fmla="val 217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425BB63-617E-442E-B570-166615F0E3A6}"/>
              </a:ext>
            </a:extLst>
          </p:cNvPr>
          <p:cNvSpPr/>
          <p:nvPr/>
        </p:nvSpPr>
        <p:spPr>
          <a:xfrm>
            <a:off x="8670000" y="5386168"/>
            <a:ext cx="373912" cy="62324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36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1</a:t>
            </a:r>
            <a:endParaRPr lang="ru-RU" sz="36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79707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F0D2A8F-7E7A-4532-A267-DE185287A702}"/>
              </a:ext>
            </a:extLst>
          </p:cNvPr>
          <p:cNvCxnSpPr>
            <a:cxnSpLocks/>
          </p:cNvCxnSpPr>
          <p:nvPr/>
        </p:nvCxnSpPr>
        <p:spPr>
          <a:xfrm>
            <a:off x="0" y="1710509"/>
            <a:ext cx="5606016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D76CEDB-6DFC-412D-B8F6-E1D67B4197BF}"/>
              </a:ext>
            </a:extLst>
          </p:cNvPr>
          <p:cNvSpPr txBox="1"/>
          <p:nvPr/>
        </p:nvSpPr>
        <p:spPr>
          <a:xfrm>
            <a:off x="187710" y="1133917"/>
            <a:ext cx="6397905" cy="415498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 anchor="ctr" anchorCtr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Modelling of epidemics transmission dynamics :</a:t>
            </a:r>
            <a:endParaRPr lang="ru-RU" sz="2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Изображение выглядит как внешний, дорога, люди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6FC35F6F-684C-4A4F-A590-CDAA09A671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25" y="2507964"/>
            <a:ext cx="4602954" cy="2639528"/>
          </a:xfrm>
          <a:prstGeom prst="rect">
            <a:avLst/>
          </a:prstGeom>
          <a:effectLst>
            <a:softEdge rad="63500"/>
          </a:effectLst>
        </p:spPr>
      </p:pic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4DD8E551-F769-4342-95E9-D66A69F72889}"/>
              </a:ext>
            </a:extLst>
          </p:cNvPr>
          <p:cNvGraphicFramePr/>
          <p:nvPr/>
        </p:nvGraphicFramePr>
        <p:xfrm>
          <a:off x="5486400" y="2269288"/>
          <a:ext cx="2534979" cy="3116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Стрелка: изогнутая вправо 11">
            <a:extLst>
              <a:ext uri="{FF2B5EF4-FFF2-40B4-BE49-F238E27FC236}">
                <a16:creationId xmlns:a16="http://schemas.microsoft.com/office/drawing/2014/main" id="{58880B42-805F-4812-8CD0-0A468C8F7F1E}"/>
              </a:ext>
            </a:extLst>
          </p:cNvPr>
          <p:cNvSpPr/>
          <p:nvPr/>
        </p:nvSpPr>
        <p:spPr>
          <a:xfrm rot="20863411">
            <a:off x="4996852" y="2554610"/>
            <a:ext cx="738245" cy="2784912"/>
          </a:xfrm>
          <a:prstGeom prst="curvedRightArrow">
            <a:avLst>
              <a:gd name="adj1" fmla="val 25917"/>
              <a:gd name="adj2" fmla="val 67949"/>
              <a:gd name="adj3" fmla="val 217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Стрелка: изогнутая вправо 12">
            <a:extLst>
              <a:ext uri="{FF2B5EF4-FFF2-40B4-BE49-F238E27FC236}">
                <a16:creationId xmlns:a16="http://schemas.microsoft.com/office/drawing/2014/main" id="{4A51E943-3EFA-4751-A50D-0628446E59DA}"/>
              </a:ext>
            </a:extLst>
          </p:cNvPr>
          <p:cNvSpPr/>
          <p:nvPr/>
        </p:nvSpPr>
        <p:spPr>
          <a:xfrm rot="10078184">
            <a:off x="7772682" y="2315933"/>
            <a:ext cx="738245" cy="2784912"/>
          </a:xfrm>
          <a:prstGeom prst="curvedRightArrow">
            <a:avLst>
              <a:gd name="adj1" fmla="val 25917"/>
              <a:gd name="adj2" fmla="val 67949"/>
              <a:gd name="adj3" fmla="val 217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Стрелка: изогнутая вправо 8">
            <a:extLst>
              <a:ext uri="{FF2B5EF4-FFF2-40B4-BE49-F238E27FC236}">
                <a16:creationId xmlns:a16="http://schemas.microsoft.com/office/drawing/2014/main" id="{69D426F9-8409-4C37-BC48-87DF3EFF0F94}"/>
              </a:ext>
            </a:extLst>
          </p:cNvPr>
          <p:cNvSpPr/>
          <p:nvPr/>
        </p:nvSpPr>
        <p:spPr>
          <a:xfrm rot="20959787">
            <a:off x="5203486" y="3338359"/>
            <a:ext cx="518085" cy="1217414"/>
          </a:xfrm>
          <a:prstGeom prst="curvedRightArrow">
            <a:avLst>
              <a:gd name="adj1" fmla="val 25917"/>
              <a:gd name="adj2" fmla="val 67949"/>
              <a:gd name="adj3" fmla="val 2177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Стрелка: изогнутая вправо 10">
            <a:extLst>
              <a:ext uri="{FF2B5EF4-FFF2-40B4-BE49-F238E27FC236}">
                <a16:creationId xmlns:a16="http://schemas.microsoft.com/office/drawing/2014/main" id="{6190C1DE-FA74-4312-A2A2-A2E39C29E66C}"/>
              </a:ext>
            </a:extLst>
          </p:cNvPr>
          <p:cNvSpPr/>
          <p:nvPr/>
        </p:nvSpPr>
        <p:spPr>
          <a:xfrm rot="10171059">
            <a:off x="7782708" y="3163198"/>
            <a:ext cx="518085" cy="1217414"/>
          </a:xfrm>
          <a:prstGeom prst="curvedRightArrow">
            <a:avLst>
              <a:gd name="adj1" fmla="val 25917"/>
              <a:gd name="adj2" fmla="val 67949"/>
              <a:gd name="adj3" fmla="val 2177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D88FD95-D317-467B-BA71-762E304D34A1}"/>
              </a:ext>
            </a:extLst>
          </p:cNvPr>
          <p:cNvSpPr/>
          <p:nvPr/>
        </p:nvSpPr>
        <p:spPr>
          <a:xfrm>
            <a:off x="8670000" y="5386168"/>
            <a:ext cx="373912" cy="62324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36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1</a:t>
            </a:r>
            <a:endParaRPr lang="ru-RU" sz="36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8408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100443D-66C4-4FAF-BE0E-14AE9AEAE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7103" y="3180588"/>
            <a:ext cx="4520482" cy="2517203"/>
          </a:xfrm>
          <a:prstGeom prst="rect">
            <a:avLst/>
          </a:prstGeom>
        </p:spPr>
      </p:pic>
      <p:graphicFrame>
        <p:nvGraphicFramePr>
          <p:cNvPr id="24" name="Объект 23">
            <a:extLst>
              <a:ext uri="{FF2B5EF4-FFF2-40B4-BE49-F238E27FC236}">
                <a16:creationId xmlns:a16="http://schemas.microsoft.com/office/drawing/2014/main" id="{F429AD60-DDD5-4F8E-82A2-55B961C44F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5178" y="2184464"/>
          <a:ext cx="3769806" cy="763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6" name="Equation" r:id="rId4" imgW="2641320" imgH="533160" progId="Equation.DSMT4">
                  <p:embed/>
                </p:oleObj>
              </mc:Choice>
              <mc:Fallback>
                <p:oleObj name="Equation" r:id="rId4" imgW="2641320" imgH="533160" progId="Equation.DSMT4">
                  <p:embed/>
                  <p:pic>
                    <p:nvPicPr>
                      <p:cNvPr id="24" name="Объект 23">
                        <a:extLst>
                          <a:ext uri="{FF2B5EF4-FFF2-40B4-BE49-F238E27FC236}">
                            <a16:creationId xmlns:a16="http://schemas.microsoft.com/office/drawing/2014/main" id="{F429AD60-DDD5-4F8E-82A2-55B961C44F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178" y="2184464"/>
                        <a:ext cx="3769806" cy="7638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F99E36C8-7CFF-4C0E-AF2F-FDE9924CDD67}"/>
              </a:ext>
            </a:extLst>
          </p:cNvPr>
          <p:cNvSpPr txBox="1"/>
          <p:nvPr/>
        </p:nvSpPr>
        <p:spPr>
          <a:xfrm>
            <a:off x="187710" y="1133917"/>
            <a:ext cx="8068234" cy="415498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 anchor="ctr" anchorCtr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 identification problem statement </a:t>
            </a:r>
            <a:r>
              <a:rPr lang="ru-RU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inverse problem</a:t>
            </a:r>
            <a:r>
              <a:rPr lang="ru-RU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97C51D1C-1C71-4596-8AF1-892E168D62E4}"/>
              </a:ext>
            </a:extLst>
          </p:cNvPr>
          <p:cNvCxnSpPr>
            <a:cxnSpLocks/>
          </p:cNvCxnSpPr>
          <p:nvPr/>
        </p:nvCxnSpPr>
        <p:spPr>
          <a:xfrm>
            <a:off x="0" y="1710509"/>
            <a:ext cx="5606016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7714568-BBCF-43F4-83C1-1619DD2642C1}"/>
              </a:ext>
            </a:extLst>
          </p:cNvPr>
          <p:cNvSpPr/>
          <p:nvPr/>
        </p:nvSpPr>
        <p:spPr>
          <a:xfrm>
            <a:off x="8670000" y="5386168"/>
            <a:ext cx="373912" cy="62324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36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2</a:t>
            </a:r>
            <a:endParaRPr lang="ru-RU" sz="36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74D7707-D7B5-4FE5-9722-701AF2906E53}"/>
              </a:ext>
            </a:extLst>
          </p:cNvPr>
          <p:cNvGrpSpPr/>
          <p:nvPr/>
        </p:nvGrpSpPr>
        <p:grpSpPr>
          <a:xfrm>
            <a:off x="1848791" y="3546046"/>
            <a:ext cx="2254626" cy="815459"/>
            <a:chOff x="2500499" y="3420029"/>
            <a:chExt cx="3006168" cy="1087279"/>
          </a:xfrm>
        </p:grpSpPr>
        <p:sp>
          <p:nvSpPr>
            <p:cNvPr id="13" name="Скругленный прямоугольник 27">
              <a:extLst>
                <a:ext uri="{FF2B5EF4-FFF2-40B4-BE49-F238E27FC236}">
                  <a16:creationId xmlns:a16="http://schemas.microsoft.com/office/drawing/2014/main" id="{13F80C92-302E-46D7-AD49-9F9BD47660EB}"/>
                </a:ext>
              </a:extLst>
            </p:cNvPr>
            <p:cNvSpPr/>
            <p:nvPr/>
          </p:nvSpPr>
          <p:spPr>
            <a:xfrm>
              <a:off x="2500499" y="3420029"/>
              <a:ext cx="3006168" cy="1087279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500" dirty="0">
                  <a:solidFill>
                    <a:prstClr val="black"/>
                  </a:solidFill>
                  <a:latin typeface="Calibri" panose="020F0502020204030204"/>
                </a:rPr>
                <a:t>Use some statistical data at fixed time-points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aphicFrame>
          <p:nvGraphicFramePr>
            <p:cNvPr id="14" name="Объект 13">
              <a:extLst>
                <a:ext uri="{FF2B5EF4-FFF2-40B4-BE49-F238E27FC236}">
                  <a16:creationId xmlns:a16="http://schemas.microsoft.com/office/drawing/2014/main" id="{5E1F1644-3109-4F26-BBDF-7888C0DA04C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38287" y="4122993"/>
            <a:ext cx="2132012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87" name="Формула" r:id="rId6" imgW="1511280" imgH="241200" progId="Equation.3">
                    <p:embed/>
                  </p:oleObj>
                </mc:Choice>
                <mc:Fallback>
                  <p:oleObj name="Формула" r:id="rId6" imgW="1511280" imgH="241200" progId="Equation.3">
                    <p:embed/>
                    <p:pic>
                      <p:nvPicPr>
                        <p:cNvPr id="14" name="Объект 13">
                          <a:extLst>
                            <a:ext uri="{FF2B5EF4-FFF2-40B4-BE49-F238E27FC236}">
                              <a16:creationId xmlns:a16="http://schemas.microsoft.com/office/drawing/2014/main" id="{5E1F1644-3109-4F26-BBDF-7888C0DA04C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38287" y="4122993"/>
                          <a:ext cx="2132012" cy="317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B40C6F9-A1B6-49EA-837F-F56827DC5019}"/>
              </a:ext>
            </a:extLst>
          </p:cNvPr>
          <p:cNvGrpSpPr/>
          <p:nvPr/>
        </p:nvGrpSpPr>
        <p:grpSpPr>
          <a:xfrm>
            <a:off x="4465911" y="3546046"/>
            <a:ext cx="1213435" cy="815459"/>
            <a:chOff x="5989991" y="3420030"/>
            <a:chExt cx="1617913" cy="1087278"/>
          </a:xfrm>
        </p:grpSpPr>
        <p:sp>
          <p:nvSpPr>
            <p:cNvPr id="16" name="Скругленный прямоугольник 25">
              <a:extLst>
                <a:ext uri="{FF2B5EF4-FFF2-40B4-BE49-F238E27FC236}">
                  <a16:creationId xmlns:a16="http://schemas.microsoft.com/office/drawing/2014/main" id="{CDB57C03-64FD-4B18-BCBD-8731EECA70BA}"/>
                </a:ext>
              </a:extLst>
            </p:cNvPr>
            <p:cNvSpPr/>
            <p:nvPr/>
          </p:nvSpPr>
          <p:spPr>
            <a:xfrm>
              <a:off x="5989991" y="3420030"/>
              <a:ext cx="1617913" cy="108727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500" dirty="0">
                  <a:solidFill>
                    <a:prstClr val="black"/>
                  </a:solidFill>
                  <a:latin typeface="Calibri" panose="020F0502020204030204"/>
                </a:rPr>
                <a:t>Use initial statement </a:t>
              </a:r>
              <a:endParaRPr lang="ru-RU" sz="15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aphicFrame>
          <p:nvGraphicFramePr>
            <p:cNvPr id="17" name="Объект 16">
              <a:extLst>
                <a:ext uri="{FF2B5EF4-FFF2-40B4-BE49-F238E27FC236}">
                  <a16:creationId xmlns:a16="http://schemas.microsoft.com/office/drawing/2014/main" id="{078DAB9C-C6AC-475C-BAB1-3B62B0E61FA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197257" y="3953334"/>
            <a:ext cx="387625" cy="3810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88" name="Формула" r:id="rId8" imgW="215640" imgH="228600" progId="Equation.3">
                    <p:embed/>
                  </p:oleObj>
                </mc:Choice>
                <mc:Fallback>
                  <p:oleObj name="Формула" r:id="rId8" imgW="215640" imgH="228600" progId="Equation.3">
                    <p:embed/>
                    <p:pic>
                      <p:nvPicPr>
                        <p:cNvPr id="17" name="Объект 16">
                          <a:extLst>
                            <a:ext uri="{FF2B5EF4-FFF2-40B4-BE49-F238E27FC236}">
                              <a16:creationId xmlns:a16="http://schemas.microsoft.com/office/drawing/2014/main" id="{078DAB9C-C6AC-475C-BAB1-3B62B0E61FA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97257" y="3953334"/>
                          <a:ext cx="387625" cy="3810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Плюс 16">
            <a:extLst>
              <a:ext uri="{FF2B5EF4-FFF2-40B4-BE49-F238E27FC236}">
                <a16:creationId xmlns:a16="http://schemas.microsoft.com/office/drawing/2014/main" id="{9B02D211-66D3-4C0A-A67F-FB01D102D528}"/>
              </a:ext>
            </a:extLst>
          </p:cNvPr>
          <p:cNvSpPr/>
          <p:nvPr/>
        </p:nvSpPr>
        <p:spPr>
          <a:xfrm>
            <a:off x="4156075" y="3778727"/>
            <a:ext cx="251052" cy="226559"/>
          </a:xfrm>
          <a:prstGeom prst="mathPlu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7786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100443D-66C4-4FAF-BE0E-14AE9AEAE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7103" y="3180588"/>
            <a:ext cx="4520482" cy="2517203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390E485-90DB-480B-98EC-F849EA7F959E}"/>
              </a:ext>
            </a:extLst>
          </p:cNvPr>
          <p:cNvGrpSpPr/>
          <p:nvPr/>
        </p:nvGrpSpPr>
        <p:grpSpPr>
          <a:xfrm>
            <a:off x="1848792" y="3546046"/>
            <a:ext cx="6905350" cy="815459"/>
            <a:chOff x="2465055" y="3585060"/>
            <a:chExt cx="9207133" cy="1087279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9F1E1541-72E6-48FC-9F60-0BB3132862AE}"/>
                </a:ext>
              </a:extLst>
            </p:cNvPr>
            <p:cNvGrpSpPr/>
            <p:nvPr/>
          </p:nvGrpSpPr>
          <p:grpSpPr>
            <a:xfrm>
              <a:off x="2465055" y="3585060"/>
              <a:ext cx="3006168" cy="1087279"/>
              <a:chOff x="2500499" y="3420029"/>
              <a:chExt cx="3006168" cy="1087279"/>
            </a:xfrm>
          </p:grpSpPr>
          <p:sp>
            <p:nvSpPr>
              <p:cNvPr id="20" name="Скругленный прямоугольник 27">
                <a:extLst>
                  <a:ext uri="{FF2B5EF4-FFF2-40B4-BE49-F238E27FC236}">
                    <a16:creationId xmlns:a16="http://schemas.microsoft.com/office/drawing/2014/main" id="{B7B5E30C-CFF3-4B50-BD69-960148B1F46D}"/>
                  </a:ext>
                </a:extLst>
              </p:cNvPr>
              <p:cNvSpPr/>
              <p:nvPr/>
            </p:nvSpPr>
            <p:spPr>
              <a:xfrm>
                <a:off x="2500499" y="3420029"/>
                <a:ext cx="3006168" cy="1087279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</a:rPr>
                  <a:t>Use some statistical data at fixed time-points</a:t>
                </a:r>
              </a:p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ru-RU" sz="13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aphicFrame>
            <p:nvGraphicFramePr>
              <p:cNvPr id="21" name="Объект 20">
                <a:extLst>
                  <a:ext uri="{FF2B5EF4-FFF2-40B4-BE49-F238E27FC236}">
                    <a16:creationId xmlns:a16="http://schemas.microsoft.com/office/drawing/2014/main" id="{DFD1A429-99F7-43D6-8275-A9CD564ED1E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38287" y="4122993"/>
              <a:ext cx="2132012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26" name="Формула" r:id="rId4" imgW="1511280" imgH="241200" progId="Equation.3">
                      <p:embed/>
                    </p:oleObj>
                  </mc:Choice>
                  <mc:Fallback>
                    <p:oleObj name="Формула" r:id="rId4" imgW="1511280" imgH="241200" progId="Equation.3">
                      <p:embed/>
                      <p:pic>
                        <p:nvPicPr>
                          <p:cNvPr id="21" name="Объект 20">
                            <a:extLst>
                              <a:ext uri="{FF2B5EF4-FFF2-40B4-BE49-F238E27FC236}">
                                <a16:creationId xmlns:a16="http://schemas.microsoft.com/office/drawing/2014/main" id="{DFD1A429-99F7-43D6-8275-A9CD564ED1E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38287" y="4122993"/>
                            <a:ext cx="2132012" cy="3175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A1DD3393-B356-4268-A22F-1E6A8E8A2180}"/>
                </a:ext>
              </a:extLst>
            </p:cNvPr>
            <p:cNvGrpSpPr/>
            <p:nvPr/>
          </p:nvGrpSpPr>
          <p:grpSpPr>
            <a:xfrm>
              <a:off x="5954547" y="3585061"/>
              <a:ext cx="1617913" cy="1087278"/>
              <a:chOff x="5989991" y="3420030"/>
              <a:chExt cx="1617913" cy="1087278"/>
            </a:xfrm>
          </p:grpSpPr>
          <p:sp>
            <p:nvSpPr>
              <p:cNvPr id="18" name="Скругленный прямоугольник 25">
                <a:extLst>
                  <a:ext uri="{FF2B5EF4-FFF2-40B4-BE49-F238E27FC236}">
                    <a16:creationId xmlns:a16="http://schemas.microsoft.com/office/drawing/2014/main" id="{E96481BD-A0A5-44B8-AD24-6742C0208B76}"/>
                  </a:ext>
                </a:extLst>
              </p:cNvPr>
              <p:cNvSpPr/>
              <p:nvPr/>
            </p:nvSpPr>
            <p:spPr>
              <a:xfrm>
                <a:off x="5989991" y="3420030"/>
                <a:ext cx="1617913" cy="1087278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</a:rPr>
                  <a:t>Use initial statement </a:t>
                </a:r>
                <a:endParaRPr lang="ru-RU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aphicFrame>
            <p:nvGraphicFramePr>
              <p:cNvPr id="19" name="Объект 18">
                <a:extLst>
                  <a:ext uri="{FF2B5EF4-FFF2-40B4-BE49-F238E27FC236}">
                    <a16:creationId xmlns:a16="http://schemas.microsoft.com/office/drawing/2014/main" id="{605EFF5C-46AE-479D-85D6-DB993213F9F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197257" y="3953334"/>
              <a:ext cx="387625" cy="38109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27" name="Формула" r:id="rId6" imgW="215640" imgH="228600" progId="Equation.3">
                      <p:embed/>
                    </p:oleObj>
                  </mc:Choice>
                  <mc:Fallback>
                    <p:oleObj name="Формула" r:id="rId6" imgW="215640" imgH="228600" progId="Equation.3">
                      <p:embed/>
                      <p:pic>
                        <p:nvPicPr>
                          <p:cNvPr id="19" name="Объект 18">
                            <a:extLst>
                              <a:ext uri="{FF2B5EF4-FFF2-40B4-BE49-F238E27FC236}">
                                <a16:creationId xmlns:a16="http://schemas.microsoft.com/office/drawing/2014/main" id="{605EFF5C-46AE-479D-85D6-DB993213F9F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197257" y="3953334"/>
                            <a:ext cx="387625" cy="38109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3" name="Плюс 16">
              <a:extLst>
                <a:ext uri="{FF2B5EF4-FFF2-40B4-BE49-F238E27FC236}">
                  <a16:creationId xmlns:a16="http://schemas.microsoft.com/office/drawing/2014/main" id="{507A95F0-800D-4C03-B6F2-6E939ED752A9}"/>
                </a:ext>
              </a:extLst>
            </p:cNvPr>
            <p:cNvSpPr/>
            <p:nvPr/>
          </p:nvSpPr>
          <p:spPr>
            <a:xfrm>
              <a:off x="5541433" y="3895302"/>
              <a:ext cx="334736" cy="302079"/>
            </a:xfrm>
            <a:prstGeom prst="mathPlus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01ACD566-1B0A-45C8-9BBB-1D548552D064}"/>
                </a:ext>
              </a:extLst>
            </p:cNvPr>
            <p:cNvGrpSpPr/>
            <p:nvPr/>
          </p:nvGrpSpPr>
          <p:grpSpPr>
            <a:xfrm>
              <a:off x="8151867" y="3585060"/>
              <a:ext cx="3520321" cy="1087279"/>
              <a:chOff x="5586491" y="3061608"/>
              <a:chExt cx="3520321" cy="1087279"/>
            </a:xfrm>
          </p:grpSpPr>
          <p:sp>
            <p:nvSpPr>
              <p:cNvPr id="16" name="Скругленный прямоугольник 23">
                <a:extLst>
                  <a:ext uri="{FF2B5EF4-FFF2-40B4-BE49-F238E27FC236}">
                    <a16:creationId xmlns:a16="http://schemas.microsoft.com/office/drawing/2014/main" id="{9BCBCF84-E764-45DC-A897-177E29CDFE05}"/>
                  </a:ext>
                </a:extLst>
              </p:cNvPr>
              <p:cNvSpPr/>
              <p:nvPr/>
            </p:nvSpPr>
            <p:spPr>
              <a:xfrm>
                <a:off x="5586491" y="3061608"/>
                <a:ext cx="3520321" cy="1087279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</a:rPr>
                  <a:t>Refine the parameters         described infection specifics, population, immune response</a:t>
                </a:r>
                <a:endParaRPr lang="ru-RU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aphicFrame>
            <p:nvGraphicFramePr>
              <p:cNvPr id="17" name="Объект 16">
                <a:extLst>
                  <a:ext uri="{FF2B5EF4-FFF2-40B4-BE49-F238E27FC236}">
                    <a16:creationId xmlns:a16="http://schemas.microsoft.com/office/drawing/2014/main" id="{E42ED158-0A1F-4B04-B0C2-5206675F1D0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521162" y="3101889"/>
              <a:ext cx="417731" cy="4235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28" name="Equation" r:id="rId8" imgW="164880" imgH="177480" progId="Equation.DSMT4">
                      <p:embed/>
                    </p:oleObj>
                  </mc:Choice>
                  <mc:Fallback>
                    <p:oleObj name="Equation" r:id="rId8" imgW="164880" imgH="177480" progId="Equation.DSMT4">
                      <p:embed/>
                      <p:pic>
                        <p:nvPicPr>
                          <p:cNvPr id="17" name="Объект 16">
                            <a:extLst>
                              <a:ext uri="{FF2B5EF4-FFF2-40B4-BE49-F238E27FC236}">
                                <a16:creationId xmlns:a16="http://schemas.microsoft.com/office/drawing/2014/main" id="{E42ED158-0A1F-4B04-B0C2-5206675F1D0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521162" y="3101889"/>
                            <a:ext cx="417731" cy="42357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5" name="Стрелка вправо 18">
              <a:extLst>
                <a:ext uri="{FF2B5EF4-FFF2-40B4-BE49-F238E27FC236}">
                  <a16:creationId xmlns:a16="http://schemas.microsoft.com/office/drawing/2014/main" id="{0F7AB561-FC75-4E0F-80F7-0A38F122EEBB}"/>
                </a:ext>
              </a:extLst>
            </p:cNvPr>
            <p:cNvSpPr/>
            <p:nvPr/>
          </p:nvSpPr>
          <p:spPr>
            <a:xfrm>
              <a:off x="7713734" y="3895302"/>
              <a:ext cx="339633" cy="302079"/>
            </a:xfrm>
            <a:prstGeom prst="rightArrow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24C2E68-71A8-411A-942C-5E90BF81B235}"/>
              </a:ext>
            </a:extLst>
          </p:cNvPr>
          <p:cNvGrpSpPr/>
          <p:nvPr/>
        </p:nvGrpSpPr>
        <p:grpSpPr>
          <a:xfrm>
            <a:off x="145177" y="2184464"/>
            <a:ext cx="8608964" cy="763854"/>
            <a:chOff x="112280" y="979831"/>
            <a:chExt cx="11588612" cy="1018472"/>
          </a:xfrm>
        </p:grpSpPr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A22278C-38FB-461A-B53C-65B6AA73CFC5}"/>
                </a:ext>
              </a:extLst>
            </p:cNvPr>
            <p:cNvGrpSpPr/>
            <p:nvPr/>
          </p:nvGrpSpPr>
          <p:grpSpPr>
            <a:xfrm>
              <a:off x="5186854" y="992188"/>
              <a:ext cx="6514038" cy="969962"/>
              <a:chOff x="5186854" y="1161874"/>
              <a:chExt cx="6514038" cy="969962"/>
            </a:xfrm>
          </p:grpSpPr>
          <p:graphicFrame>
            <p:nvGraphicFramePr>
              <p:cNvPr id="25" name="Объект 24">
                <a:extLst>
                  <a:ext uri="{FF2B5EF4-FFF2-40B4-BE49-F238E27FC236}">
                    <a16:creationId xmlns:a16="http://schemas.microsoft.com/office/drawing/2014/main" id="{F8CFBCEC-DA80-4A98-8341-99D7946FA6C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513513" y="1161874"/>
              <a:ext cx="4943475" cy="9699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29" name="Equation" r:id="rId10" imgW="2184120" imgH="431640" progId="Equation.DSMT4">
                      <p:embed/>
                    </p:oleObj>
                  </mc:Choice>
                  <mc:Fallback>
                    <p:oleObj name="Equation" r:id="rId10" imgW="2184120" imgH="431640" progId="Equation.DSMT4">
                      <p:embed/>
                      <p:pic>
                        <p:nvPicPr>
                          <p:cNvPr id="25" name="Объект 24">
                            <a:extLst>
                              <a:ext uri="{FF2B5EF4-FFF2-40B4-BE49-F238E27FC236}">
                                <a16:creationId xmlns:a16="http://schemas.microsoft.com/office/drawing/2014/main" id="{F8CFBCEC-DA80-4A98-8341-99D7946FA6C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13513" y="1161874"/>
                            <a:ext cx="4943475" cy="9699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6" name="Скругленный прямоугольник 19">
                <a:extLst>
                  <a:ext uri="{FF2B5EF4-FFF2-40B4-BE49-F238E27FC236}">
                    <a16:creationId xmlns:a16="http://schemas.microsoft.com/office/drawing/2014/main" id="{5971195E-3512-45C9-ADBF-DEE8F7E0307A}"/>
                  </a:ext>
                </a:extLst>
              </p:cNvPr>
              <p:cNvSpPr/>
              <p:nvPr/>
            </p:nvSpPr>
            <p:spPr>
              <a:xfrm>
                <a:off x="6317679" y="1193608"/>
                <a:ext cx="5383213" cy="898526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7" name="Picture 9" descr="C:\Users\Вадим\Desktop\strelochka.png">
                <a:extLst>
                  <a:ext uri="{FF2B5EF4-FFF2-40B4-BE49-F238E27FC236}">
                    <a16:creationId xmlns:a16="http://schemas.microsoft.com/office/drawing/2014/main" id="{A68D4710-E3C8-45AD-AF8C-160810C5D1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6854" y="1193608"/>
                <a:ext cx="961552" cy="786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aphicFrame>
          <p:nvGraphicFramePr>
            <p:cNvPr id="24" name="Объект 23">
              <a:extLst>
                <a:ext uri="{FF2B5EF4-FFF2-40B4-BE49-F238E27FC236}">
                  <a16:creationId xmlns:a16="http://schemas.microsoft.com/office/drawing/2014/main" id="{F429AD60-DDD5-4F8E-82A2-55B961C44F5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2280" y="979831"/>
            <a:ext cx="5074574" cy="10184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30" name="Equation" r:id="rId13" imgW="2641320" imgH="533160" progId="Equation.DSMT4">
                    <p:embed/>
                  </p:oleObj>
                </mc:Choice>
                <mc:Fallback>
                  <p:oleObj name="Equation" r:id="rId13" imgW="2641320" imgH="533160" progId="Equation.DSMT4">
                    <p:embed/>
                    <p:pic>
                      <p:nvPicPr>
                        <p:cNvPr id="24" name="Объект 23">
                          <a:extLst>
                            <a:ext uri="{FF2B5EF4-FFF2-40B4-BE49-F238E27FC236}">
                              <a16:creationId xmlns:a16="http://schemas.microsoft.com/office/drawing/2014/main" id="{F429AD60-DDD5-4F8E-82A2-55B961C44F5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80" y="979831"/>
                          <a:ext cx="5074574" cy="10184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99E36C8-7CFF-4C0E-AF2F-FDE9924CDD67}"/>
              </a:ext>
            </a:extLst>
          </p:cNvPr>
          <p:cNvSpPr txBox="1"/>
          <p:nvPr/>
        </p:nvSpPr>
        <p:spPr>
          <a:xfrm>
            <a:off x="187710" y="1133917"/>
            <a:ext cx="8068234" cy="415498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 anchor="ctr" anchorCtr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 identification problem statement </a:t>
            </a:r>
            <a:r>
              <a:rPr lang="ru-RU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inverse problem</a:t>
            </a:r>
            <a:r>
              <a:rPr lang="ru-RU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97C51D1C-1C71-4596-8AF1-892E168D62E4}"/>
              </a:ext>
            </a:extLst>
          </p:cNvPr>
          <p:cNvCxnSpPr>
            <a:cxnSpLocks/>
          </p:cNvCxnSpPr>
          <p:nvPr/>
        </p:nvCxnSpPr>
        <p:spPr>
          <a:xfrm>
            <a:off x="0" y="1710509"/>
            <a:ext cx="5606016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7714568-BBCF-43F4-83C1-1619DD2642C1}"/>
              </a:ext>
            </a:extLst>
          </p:cNvPr>
          <p:cNvSpPr/>
          <p:nvPr/>
        </p:nvSpPr>
        <p:spPr>
          <a:xfrm>
            <a:off x="8670000" y="5386168"/>
            <a:ext cx="373912" cy="62324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36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2</a:t>
            </a:r>
            <a:endParaRPr lang="ru-RU" sz="36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47340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100443D-66C4-4FAF-BE0E-14AE9AEAE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121" y="3989650"/>
            <a:ext cx="3234311" cy="1801007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2603FD8-1F7B-48CC-A6A4-1C197054B9E5}"/>
              </a:ext>
            </a:extLst>
          </p:cNvPr>
          <p:cNvGrpSpPr/>
          <p:nvPr/>
        </p:nvGrpSpPr>
        <p:grpSpPr>
          <a:xfrm>
            <a:off x="4687784" y="4140869"/>
            <a:ext cx="2937525" cy="872433"/>
            <a:chOff x="6133421" y="3992439"/>
            <a:chExt cx="4943476" cy="11632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A7BFE9D-F592-4F29-9BCC-462876218798}"/>
                    </a:ext>
                  </a:extLst>
                </p:cNvPr>
                <p:cNvSpPr txBox="1"/>
                <p:nvPr/>
              </p:nvSpPr>
              <p:spPr>
                <a:xfrm>
                  <a:off x="6236086" y="4049928"/>
                  <a:ext cx="4840811" cy="10464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r>
                        <a:rPr lang="en-US" sz="1425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𝐽</m:t>
                      </m:r>
                      <m:d>
                        <m:dPr>
                          <m:ctrlPr>
                            <a:rPr lang="en-US" sz="14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14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Θ</m:t>
                          </m:r>
                        </m:e>
                      </m:d>
                    </m:oMath>
                  </a14:m>
                  <a:r>
                    <a:rPr lang="en-US" sz="1500" dirty="0">
                      <a:solidFill>
                        <a:prstClr val="black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 is a loss - function</a:t>
                  </a:r>
                  <a:r>
                    <a:rPr lang="ru-RU" sz="1500" dirty="0">
                      <a:solidFill>
                        <a:prstClr val="black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;</a:t>
                  </a:r>
                  <a:endParaRPr lang="en-US" sz="150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r>
                        <a:rPr lang="en-US" sz="1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𝐾</m:t>
                      </m:r>
                    </m:oMath>
                  </a14:m>
                  <a:r>
                    <a:rPr lang="en-US" sz="1500" dirty="0">
                      <a:solidFill>
                        <a:prstClr val="black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 is a number of measurements or statistical information</a:t>
                  </a:r>
                  <a:r>
                    <a:rPr lang="ru-RU" sz="1500" dirty="0">
                      <a:solidFill>
                        <a:prstClr val="black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.</a:t>
                  </a:r>
                  <a:endParaRPr lang="en-US" sz="1500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A7BFE9D-F592-4F29-9BCC-4628762187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6086" y="4049928"/>
                  <a:ext cx="4840811" cy="1046440"/>
                </a:xfrm>
                <a:prstGeom prst="rect">
                  <a:avLst/>
                </a:prstGeom>
                <a:blipFill>
                  <a:blip r:embed="rId4"/>
                  <a:stretch>
                    <a:fillRect l="-847" t="-1550" b="-775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Двойные круглые скобки 5">
              <a:extLst>
                <a:ext uri="{FF2B5EF4-FFF2-40B4-BE49-F238E27FC236}">
                  <a16:creationId xmlns:a16="http://schemas.microsoft.com/office/drawing/2014/main" id="{3665C87E-CB1E-4538-8803-39850E38965C}"/>
                </a:ext>
              </a:extLst>
            </p:cNvPr>
            <p:cNvSpPr/>
            <p:nvPr/>
          </p:nvSpPr>
          <p:spPr bwMode="auto">
            <a:xfrm>
              <a:off x="6133421" y="3992439"/>
              <a:ext cx="4943476" cy="1163244"/>
            </a:xfrm>
            <a:prstGeom prst="bracketPair">
              <a:avLst>
                <a:gd name="adj" fmla="val 7674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E1354E5-1291-4B6E-87BD-0B43694B7BE8}"/>
              </a:ext>
            </a:extLst>
          </p:cNvPr>
          <p:cNvGrpSpPr/>
          <p:nvPr/>
        </p:nvGrpSpPr>
        <p:grpSpPr>
          <a:xfrm>
            <a:off x="366877" y="4143888"/>
            <a:ext cx="4210439" cy="1389281"/>
            <a:chOff x="372212" y="3945140"/>
            <a:chExt cx="5613918" cy="18523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471113E-DCAD-4B46-A00E-0F466198E485}"/>
                    </a:ext>
                  </a:extLst>
                </p:cNvPr>
                <p:cNvSpPr txBox="1"/>
                <p:nvPr/>
              </p:nvSpPr>
              <p:spPr>
                <a:xfrm>
                  <a:off x="546064" y="4007365"/>
                  <a:ext cx="5440066" cy="17901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𝑋</m:t>
                      </m:r>
                      <m:d>
                        <m:dPr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</m:oMath>
                  </a14:m>
                  <a:r>
                    <a:rPr lang="en-US" sz="1350" dirty="0">
                      <a:solidFill>
                        <a:prstClr val="black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 </a:t>
                  </a:r>
                  <a:r>
                    <a:rPr lang="en-US" sz="1350" dirty="0">
                      <a:solidFill>
                        <a:prstClr val="black"/>
                      </a:solidFill>
                      <a:latin typeface="Calibri" panose="020F0502020204030204"/>
                    </a:rPr>
                    <a:t>is a N-vector of unknown functions of the model</a:t>
                  </a:r>
                  <a:r>
                    <a:rPr lang="ru-RU" sz="1350" dirty="0">
                      <a:solidFill>
                        <a:prstClr val="black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;</a:t>
                  </a:r>
                  <a:endParaRPr lang="en-US" sz="1350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endParaRPr>
                </a:p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𝑋</m:t>
                      </m:r>
                      <m:d>
                        <m:dPr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e>
                      </m:d>
                    </m:oMath>
                  </a14:m>
                  <a:r>
                    <a:rPr lang="en-US" sz="1350" dirty="0">
                      <a:solidFill>
                        <a:prstClr val="black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 is the initial condition vector</a:t>
                  </a:r>
                  <a:r>
                    <a:rPr lang="ru-RU" sz="1350" dirty="0">
                      <a:solidFill>
                        <a:prstClr val="black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;</a:t>
                  </a:r>
                  <a:endParaRPr lang="en-US" sz="1350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endParaRPr>
                </a:p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Θ</m:t>
                      </m:r>
                    </m:oMath>
                  </a14:m>
                  <a:r>
                    <a:rPr lang="en-US" sz="1350" dirty="0">
                      <a:solidFill>
                        <a:prstClr val="black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 is a M-vector of unknown model parameters</a:t>
                  </a:r>
                  <a:r>
                    <a:rPr lang="ru-RU" sz="1350" dirty="0">
                      <a:solidFill>
                        <a:prstClr val="black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;</a:t>
                  </a:r>
                  <a:endParaRPr lang="en-US" sz="1350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endParaRPr>
                </a:p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el-GR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Θ</m:t>
                          </m:r>
                        </m:e>
                      </m:d>
                    </m:oMath>
                  </a14:m>
                  <a:r>
                    <a:rPr lang="ru-RU" sz="1350" dirty="0">
                      <a:solidFill>
                        <a:prstClr val="black"/>
                      </a:solidFill>
                      <a:latin typeface="Calibri" panose="020F0502020204030204"/>
                      <a:ea typeface="Cambria Math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1350" dirty="0">
                      <a:solidFill>
                        <a:prstClr val="black"/>
                      </a:solidFill>
                      <a:latin typeface="Calibri" panose="020F0502020204030204"/>
                      <a:ea typeface="Cambria Math" panose="02040503050406030204" pitchFamily="18" charset="0"/>
                      <a:cs typeface="Arial" panose="020B0604020202020204" pitchFamily="34" charset="0"/>
                    </a:rPr>
                    <a:t>is a known N-vector function described a mathematical model</a:t>
                  </a:r>
                  <a:r>
                    <a:rPr lang="ru-RU" sz="1350" dirty="0">
                      <a:solidFill>
                        <a:prstClr val="black"/>
                      </a:solidFill>
                      <a:latin typeface="Calibri" panose="020F0502020204030204"/>
                      <a:ea typeface="Cambria Math" panose="02040503050406030204" pitchFamily="18" charset="0"/>
                      <a:cs typeface="Arial" panose="020B0604020202020204" pitchFamily="34" charset="0"/>
                    </a:rPr>
                    <a:t>;</a:t>
                  </a:r>
                  <a:endParaRPr lang="en-US" sz="1350" dirty="0">
                    <a:solidFill>
                      <a:prstClr val="black"/>
                    </a:solidFill>
                    <a:latin typeface="Calibri" panose="020F0502020204030204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ru-RU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Φ</m:t>
                          </m:r>
                        </m:e>
                        <m:sup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𝑘</m:t>
                          </m:r>
                        </m:sup>
                      </m:sSup>
                    </m:oMath>
                  </a14:m>
                  <a:r>
                    <a:rPr lang="en-US" sz="1350" dirty="0">
                      <a:solidFill>
                        <a:prstClr val="black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 is a statistical data about population, blood test, </a:t>
                  </a:r>
                  <a:r>
                    <a:rPr lang="en-US" sz="1350" i="1" dirty="0">
                      <a:solidFill>
                        <a:prstClr val="black"/>
                      </a:solidFill>
                      <a:latin typeface="Calibri" panose="020F0502020204030204"/>
                      <a:cs typeface="Arial" panose="020B0604020202020204" pitchFamily="34" charset="0"/>
                    </a:rPr>
                    <a:t>etc.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471113E-DCAD-4B46-A00E-0F466198E4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064" y="4007365"/>
                  <a:ext cx="5440066" cy="1790150"/>
                </a:xfrm>
                <a:prstGeom prst="rect">
                  <a:avLst/>
                </a:prstGeom>
                <a:blipFill>
                  <a:blip r:embed="rId5"/>
                  <a:stretch>
                    <a:fillRect l="-448" t="-452" r="-149" b="-362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Двойные круглые скобки 8">
              <a:extLst>
                <a:ext uri="{FF2B5EF4-FFF2-40B4-BE49-F238E27FC236}">
                  <a16:creationId xmlns:a16="http://schemas.microsoft.com/office/drawing/2014/main" id="{566BDD73-2205-41D7-B7A7-87E4539CF2D3}"/>
                </a:ext>
              </a:extLst>
            </p:cNvPr>
            <p:cNvSpPr/>
            <p:nvPr/>
          </p:nvSpPr>
          <p:spPr>
            <a:xfrm>
              <a:off x="372212" y="3945140"/>
              <a:ext cx="5606830" cy="1783475"/>
            </a:xfrm>
            <a:prstGeom prst="bracketPair">
              <a:avLst>
                <a:gd name="adj" fmla="val 7674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8075E22-3704-4346-B6A2-762B639F0FBA}"/>
              </a:ext>
            </a:extLst>
          </p:cNvPr>
          <p:cNvGrpSpPr/>
          <p:nvPr/>
        </p:nvGrpSpPr>
        <p:grpSpPr>
          <a:xfrm>
            <a:off x="1063505" y="3081091"/>
            <a:ext cx="7016992" cy="815459"/>
            <a:chOff x="-526763" y="3094263"/>
            <a:chExt cx="9355989" cy="1087279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B67E4CF4-E8CA-4E69-9DAE-43BFAE0A86F4}"/>
                </a:ext>
              </a:extLst>
            </p:cNvPr>
            <p:cNvGrpSpPr/>
            <p:nvPr/>
          </p:nvGrpSpPr>
          <p:grpSpPr>
            <a:xfrm>
              <a:off x="-526763" y="3094263"/>
              <a:ext cx="3006168" cy="1087279"/>
              <a:chOff x="-526763" y="3143249"/>
              <a:chExt cx="3006168" cy="1087279"/>
            </a:xfrm>
          </p:grpSpPr>
          <p:sp>
            <p:nvSpPr>
              <p:cNvPr id="20" name="Скругленный прямоугольник 27">
                <a:extLst>
                  <a:ext uri="{FF2B5EF4-FFF2-40B4-BE49-F238E27FC236}">
                    <a16:creationId xmlns:a16="http://schemas.microsoft.com/office/drawing/2014/main" id="{B7B5E30C-CFF3-4B50-BD69-960148B1F46D}"/>
                  </a:ext>
                </a:extLst>
              </p:cNvPr>
              <p:cNvSpPr/>
              <p:nvPr/>
            </p:nvSpPr>
            <p:spPr>
              <a:xfrm>
                <a:off x="-526763" y="3143249"/>
                <a:ext cx="3006168" cy="1087279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</a:rPr>
                  <a:t>Use some statistical data at fixed time-points</a:t>
                </a:r>
              </a:p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ru-RU" sz="13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aphicFrame>
            <p:nvGraphicFramePr>
              <p:cNvPr id="21" name="Объект 20">
                <a:extLst>
                  <a:ext uri="{FF2B5EF4-FFF2-40B4-BE49-F238E27FC236}">
                    <a16:creationId xmlns:a16="http://schemas.microsoft.com/office/drawing/2014/main" id="{DFD1A429-99F7-43D6-8275-A9CD564ED1E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99614" y="3846213"/>
              <a:ext cx="2132012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50" name="Формула" r:id="rId6" imgW="1511280" imgH="241200" progId="Equation.3">
                      <p:embed/>
                    </p:oleObj>
                  </mc:Choice>
                  <mc:Fallback>
                    <p:oleObj name="Формула" r:id="rId6" imgW="1511280" imgH="241200" progId="Equation.3">
                      <p:embed/>
                      <p:pic>
                        <p:nvPicPr>
                          <p:cNvPr id="21" name="Объект 20">
                            <a:extLst>
                              <a:ext uri="{FF2B5EF4-FFF2-40B4-BE49-F238E27FC236}">
                                <a16:creationId xmlns:a16="http://schemas.microsoft.com/office/drawing/2014/main" id="{DFD1A429-99F7-43D6-8275-A9CD564ED1E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99614" y="3846213"/>
                            <a:ext cx="2132012" cy="3175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1789836D-AFA5-45BE-A799-896C746417B8}"/>
                </a:ext>
              </a:extLst>
            </p:cNvPr>
            <p:cNvGrpSpPr/>
            <p:nvPr/>
          </p:nvGrpSpPr>
          <p:grpSpPr>
            <a:xfrm>
              <a:off x="2962729" y="3094264"/>
              <a:ext cx="1617913" cy="1087278"/>
              <a:chOff x="2914649" y="3706586"/>
              <a:chExt cx="1617913" cy="1087278"/>
            </a:xfrm>
          </p:grpSpPr>
          <p:sp>
            <p:nvSpPr>
              <p:cNvPr id="18" name="Скругленный прямоугольник 25">
                <a:extLst>
                  <a:ext uri="{FF2B5EF4-FFF2-40B4-BE49-F238E27FC236}">
                    <a16:creationId xmlns:a16="http://schemas.microsoft.com/office/drawing/2014/main" id="{E96481BD-A0A5-44B8-AD24-6742C0208B76}"/>
                  </a:ext>
                </a:extLst>
              </p:cNvPr>
              <p:cNvSpPr/>
              <p:nvPr/>
            </p:nvSpPr>
            <p:spPr>
              <a:xfrm>
                <a:off x="2914649" y="3706586"/>
                <a:ext cx="1617913" cy="1087278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</a:rPr>
                  <a:t>Use initial statement </a:t>
                </a:r>
                <a:endParaRPr lang="ru-RU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aphicFrame>
            <p:nvGraphicFramePr>
              <p:cNvPr id="19" name="Объект 18">
                <a:extLst>
                  <a:ext uri="{FF2B5EF4-FFF2-40B4-BE49-F238E27FC236}">
                    <a16:creationId xmlns:a16="http://schemas.microsoft.com/office/drawing/2014/main" id="{605EFF5C-46AE-479D-85D6-DB993213F9F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32542" y="4239890"/>
              <a:ext cx="387625" cy="38109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51" name="Формула" r:id="rId8" imgW="215640" imgH="228600" progId="Equation.3">
                      <p:embed/>
                    </p:oleObj>
                  </mc:Choice>
                  <mc:Fallback>
                    <p:oleObj name="Формула" r:id="rId8" imgW="215640" imgH="228600" progId="Equation.3">
                      <p:embed/>
                      <p:pic>
                        <p:nvPicPr>
                          <p:cNvPr id="19" name="Объект 18">
                            <a:extLst>
                              <a:ext uri="{FF2B5EF4-FFF2-40B4-BE49-F238E27FC236}">
                                <a16:creationId xmlns:a16="http://schemas.microsoft.com/office/drawing/2014/main" id="{605EFF5C-46AE-479D-85D6-DB993213F9F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32542" y="4239890"/>
                            <a:ext cx="387625" cy="38109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3" name="Плюс 16">
              <a:extLst>
                <a:ext uri="{FF2B5EF4-FFF2-40B4-BE49-F238E27FC236}">
                  <a16:creationId xmlns:a16="http://schemas.microsoft.com/office/drawing/2014/main" id="{507A95F0-800D-4C03-B6F2-6E939ED752A9}"/>
                </a:ext>
              </a:extLst>
            </p:cNvPr>
            <p:cNvSpPr/>
            <p:nvPr/>
          </p:nvSpPr>
          <p:spPr>
            <a:xfrm>
              <a:off x="2549615" y="3404505"/>
              <a:ext cx="334736" cy="302079"/>
            </a:xfrm>
            <a:prstGeom prst="mathPlus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01ACD566-1B0A-45C8-9BBB-1D548552D064}"/>
                </a:ext>
              </a:extLst>
            </p:cNvPr>
            <p:cNvGrpSpPr/>
            <p:nvPr/>
          </p:nvGrpSpPr>
          <p:grpSpPr>
            <a:xfrm>
              <a:off x="5308905" y="3094263"/>
              <a:ext cx="3520321" cy="1087279"/>
              <a:chOff x="5586491" y="3061608"/>
              <a:chExt cx="3520321" cy="1087279"/>
            </a:xfrm>
          </p:grpSpPr>
          <p:sp>
            <p:nvSpPr>
              <p:cNvPr id="16" name="Скругленный прямоугольник 23">
                <a:extLst>
                  <a:ext uri="{FF2B5EF4-FFF2-40B4-BE49-F238E27FC236}">
                    <a16:creationId xmlns:a16="http://schemas.microsoft.com/office/drawing/2014/main" id="{9BCBCF84-E764-45DC-A897-177E29CDFE05}"/>
                  </a:ext>
                </a:extLst>
              </p:cNvPr>
              <p:cNvSpPr/>
              <p:nvPr/>
            </p:nvSpPr>
            <p:spPr>
              <a:xfrm>
                <a:off x="5586491" y="3061608"/>
                <a:ext cx="3520321" cy="1087279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</a:rPr>
                  <a:t>Refine the parameters   described infection specifics, population, immune response</a:t>
                </a:r>
                <a:endParaRPr lang="ru-RU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aphicFrame>
            <p:nvGraphicFramePr>
              <p:cNvPr id="17" name="Объект 16">
                <a:extLst>
                  <a:ext uri="{FF2B5EF4-FFF2-40B4-BE49-F238E27FC236}">
                    <a16:creationId xmlns:a16="http://schemas.microsoft.com/office/drawing/2014/main" id="{E42ED158-0A1F-4B04-B0C2-5206675F1D0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499896" y="3101889"/>
              <a:ext cx="417731" cy="4235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52" name="Equation" r:id="rId10" imgW="164880" imgH="177480" progId="Equation.DSMT4">
                      <p:embed/>
                    </p:oleObj>
                  </mc:Choice>
                  <mc:Fallback>
                    <p:oleObj name="Equation" r:id="rId10" imgW="164880" imgH="177480" progId="Equation.DSMT4">
                      <p:embed/>
                      <p:pic>
                        <p:nvPicPr>
                          <p:cNvPr id="17" name="Объект 16">
                            <a:extLst>
                              <a:ext uri="{FF2B5EF4-FFF2-40B4-BE49-F238E27FC236}">
                                <a16:creationId xmlns:a16="http://schemas.microsoft.com/office/drawing/2014/main" id="{E42ED158-0A1F-4B04-B0C2-5206675F1D0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499896" y="3101889"/>
                            <a:ext cx="417731" cy="42357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5" name="Стрелка вправо 18">
              <a:extLst>
                <a:ext uri="{FF2B5EF4-FFF2-40B4-BE49-F238E27FC236}">
                  <a16:creationId xmlns:a16="http://schemas.microsoft.com/office/drawing/2014/main" id="{0F7AB561-FC75-4E0F-80F7-0A38F122EEBB}"/>
                </a:ext>
              </a:extLst>
            </p:cNvPr>
            <p:cNvSpPr/>
            <p:nvPr/>
          </p:nvSpPr>
          <p:spPr>
            <a:xfrm>
              <a:off x="4731940" y="3404505"/>
              <a:ext cx="457200" cy="302079"/>
            </a:xfrm>
            <a:prstGeom prst="rightArrow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24C2E68-71A8-411A-942C-5E90BF81B235}"/>
              </a:ext>
            </a:extLst>
          </p:cNvPr>
          <p:cNvGrpSpPr/>
          <p:nvPr/>
        </p:nvGrpSpPr>
        <p:grpSpPr>
          <a:xfrm>
            <a:off x="203659" y="2100031"/>
            <a:ext cx="8608964" cy="763854"/>
            <a:chOff x="112280" y="979831"/>
            <a:chExt cx="11588612" cy="1018472"/>
          </a:xfrm>
        </p:grpSpPr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A22278C-38FB-461A-B53C-65B6AA73CFC5}"/>
                </a:ext>
              </a:extLst>
            </p:cNvPr>
            <p:cNvGrpSpPr/>
            <p:nvPr/>
          </p:nvGrpSpPr>
          <p:grpSpPr>
            <a:xfrm>
              <a:off x="5186854" y="992188"/>
              <a:ext cx="6514038" cy="969962"/>
              <a:chOff x="5186854" y="1161874"/>
              <a:chExt cx="6514038" cy="969962"/>
            </a:xfrm>
          </p:grpSpPr>
          <p:graphicFrame>
            <p:nvGraphicFramePr>
              <p:cNvPr id="25" name="Объект 24">
                <a:extLst>
                  <a:ext uri="{FF2B5EF4-FFF2-40B4-BE49-F238E27FC236}">
                    <a16:creationId xmlns:a16="http://schemas.microsoft.com/office/drawing/2014/main" id="{F8CFBCEC-DA80-4A98-8341-99D7946FA6C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513513" y="1161874"/>
              <a:ext cx="4943475" cy="9699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53" name="Equation" r:id="rId12" imgW="2184120" imgH="431640" progId="Equation.DSMT4">
                      <p:embed/>
                    </p:oleObj>
                  </mc:Choice>
                  <mc:Fallback>
                    <p:oleObj name="Equation" r:id="rId12" imgW="2184120" imgH="431640" progId="Equation.DSMT4">
                      <p:embed/>
                      <p:pic>
                        <p:nvPicPr>
                          <p:cNvPr id="25" name="Объект 24">
                            <a:extLst>
                              <a:ext uri="{FF2B5EF4-FFF2-40B4-BE49-F238E27FC236}">
                                <a16:creationId xmlns:a16="http://schemas.microsoft.com/office/drawing/2014/main" id="{F8CFBCEC-DA80-4A98-8341-99D7946FA6C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13513" y="1161874"/>
                            <a:ext cx="4943475" cy="9699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6" name="Скругленный прямоугольник 19">
                <a:extLst>
                  <a:ext uri="{FF2B5EF4-FFF2-40B4-BE49-F238E27FC236}">
                    <a16:creationId xmlns:a16="http://schemas.microsoft.com/office/drawing/2014/main" id="{5971195E-3512-45C9-ADBF-DEE8F7E0307A}"/>
                  </a:ext>
                </a:extLst>
              </p:cNvPr>
              <p:cNvSpPr/>
              <p:nvPr/>
            </p:nvSpPr>
            <p:spPr>
              <a:xfrm>
                <a:off x="6317679" y="1193608"/>
                <a:ext cx="5383213" cy="898526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7" name="Picture 9" descr="C:\Users\Вадим\Desktop\strelochka.png">
                <a:extLst>
                  <a:ext uri="{FF2B5EF4-FFF2-40B4-BE49-F238E27FC236}">
                    <a16:creationId xmlns:a16="http://schemas.microsoft.com/office/drawing/2014/main" id="{A68D4710-E3C8-45AD-AF8C-160810C5D1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6854" y="1193608"/>
                <a:ext cx="961552" cy="786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aphicFrame>
          <p:nvGraphicFramePr>
            <p:cNvPr id="24" name="Объект 23">
              <a:extLst>
                <a:ext uri="{FF2B5EF4-FFF2-40B4-BE49-F238E27FC236}">
                  <a16:creationId xmlns:a16="http://schemas.microsoft.com/office/drawing/2014/main" id="{F429AD60-DDD5-4F8E-82A2-55B961C44F5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2280" y="979831"/>
            <a:ext cx="5074574" cy="10184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54" name="Equation" r:id="rId15" imgW="2641320" imgH="533160" progId="Equation.DSMT4">
                    <p:embed/>
                  </p:oleObj>
                </mc:Choice>
                <mc:Fallback>
                  <p:oleObj name="Equation" r:id="rId15" imgW="2641320" imgH="533160" progId="Equation.DSMT4">
                    <p:embed/>
                    <p:pic>
                      <p:nvPicPr>
                        <p:cNvPr id="24" name="Объект 23">
                          <a:extLst>
                            <a:ext uri="{FF2B5EF4-FFF2-40B4-BE49-F238E27FC236}">
                              <a16:creationId xmlns:a16="http://schemas.microsoft.com/office/drawing/2014/main" id="{F429AD60-DDD5-4F8E-82A2-55B961C44F5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80" y="979831"/>
                          <a:ext cx="5074574" cy="10184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99E36C8-7CFF-4C0E-AF2F-FDE9924CDD67}"/>
              </a:ext>
            </a:extLst>
          </p:cNvPr>
          <p:cNvSpPr txBox="1"/>
          <p:nvPr/>
        </p:nvSpPr>
        <p:spPr>
          <a:xfrm>
            <a:off x="187710" y="1133917"/>
            <a:ext cx="8068234" cy="415498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 anchor="ctr" anchorCtr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 identification problem statement </a:t>
            </a:r>
            <a:r>
              <a:rPr lang="ru-RU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inverse problem</a:t>
            </a:r>
            <a:r>
              <a:rPr lang="ru-RU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97C51D1C-1C71-4596-8AF1-892E168D62E4}"/>
              </a:ext>
            </a:extLst>
          </p:cNvPr>
          <p:cNvCxnSpPr>
            <a:cxnSpLocks/>
          </p:cNvCxnSpPr>
          <p:nvPr/>
        </p:nvCxnSpPr>
        <p:spPr>
          <a:xfrm>
            <a:off x="0" y="1710509"/>
            <a:ext cx="5606016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254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35A2CB1D-C0AF-49A0-A5B1-8BD0108D9C84}"/>
              </a:ext>
            </a:extLst>
          </p:cNvPr>
          <p:cNvCxnSpPr>
            <a:cxnSpLocks/>
          </p:cNvCxnSpPr>
          <p:nvPr/>
        </p:nvCxnSpPr>
        <p:spPr>
          <a:xfrm>
            <a:off x="0" y="1622790"/>
            <a:ext cx="4242391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ED9BF10-FAAC-4E2B-8584-CCA2E4F8F447}"/>
              </a:ext>
            </a:extLst>
          </p:cNvPr>
          <p:cNvSpPr txBox="1"/>
          <p:nvPr/>
        </p:nvSpPr>
        <p:spPr>
          <a:xfrm>
            <a:off x="117256" y="1147909"/>
            <a:ext cx="145745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 :</a:t>
            </a:r>
            <a:endParaRPr lang="ru-RU" sz="2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0EAD727-CE8D-4431-AB88-35E2B8C9E1C6}"/>
              </a:ext>
            </a:extLst>
          </p:cNvPr>
          <p:cNvSpPr/>
          <p:nvPr/>
        </p:nvSpPr>
        <p:spPr>
          <a:xfrm>
            <a:off x="8670000" y="5386168"/>
            <a:ext cx="373912" cy="62324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36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3</a:t>
            </a:r>
            <a:endParaRPr lang="ru-RU" sz="36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ED92A0D6-16FE-42EC-ACF9-D6B9CC1EF744}"/>
              </a:ext>
            </a:extLst>
          </p:cNvPr>
          <p:cNvCxnSpPr/>
          <p:nvPr/>
        </p:nvCxnSpPr>
        <p:spPr>
          <a:xfrm>
            <a:off x="4572000" y="1901899"/>
            <a:ext cx="0" cy="3763925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88A4679-4EB1-4976-9D49-D96FEF24772D}"/>
              </a:ext>
            </a:extLst>
          </p:cNvPr>
          <p:cNvSpPr/>
          <p:nvPr/>
        </p:nvSpPr>
        <p:spPr>
          <a:xfrm>
            <a:off x="1625599" y="1901899"/>
            <a:ext cx="1039523" cy="357545"/>
          </a:xfrm>
          <a:prstGeom prst="round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85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Analytical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4BD1F629-10EA-4694-8DE8-6D6BC24DE904}"/>
              </a:ext>
            </a:extLst>
          </p:cNvPr>
          <p:cNvSpPr/>
          <p:nvPr/>
        </p:nvSpPr>
        <p:spPr>
          <a:xfrm>
            <a:off x="5637679" y="1901899"/>
            <a:ext cx="1779063" cy="332006"/>
          </a:xfrm>
          <a:prstGeom prst="round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85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Heuristic / statistical </a:t>
            </a:r>
          </a:p>
        </p:txBody>
      </p:sp>
    </p:spTree>
    <p:extLst>
      <p:ext uri="{BB962C8B-B14F-4D97-AF65-F5344CB8AC3E}">
        <p14:creationId xmlns:p14="http://schemas.microsoft.com/office/powerpoint/2010/main" val="105426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35A2CB1D-C0AF-49A0-A5B1-8BD0108D9C84}"/>
              </a:ext>
            </a:extLst>
          </p:cNvPr>
          <p:cNvCxnSpPr>
            <a:cxnSpLocks/>
          </p:cNvCxnSpPr>
          <p:nvPr/>
        </p:nvCxnSpPr>
        <p:spPr>
          <a:xfrm>
            <a:off x="0" y="1622790"/>
            <a:ext cx="4242391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ED9BF10-FAAC-4E2B-8584-CCA2E4F8F447}"/>
              </a:ext>
            </a:extLst>
          </p:cNvPr>
          <p:cNvSpPr txBox="1"/>
          <p:nvPr/>
        </p:nvSpPr>
        <p:spPr>
          <a:xfrm>
            <a:off x="117256" y="1147909"/>
            <a:ext cx="145745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 :</a:t>
            </a:r>
            <a:endParaRPr lang="ru-RU" sz="2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0EAD727-CE8D-4431-AB88-35E2B8C9E1C6}"/>
              </a:ext>
            </a:extLst>
          </p:cNvPr>
          <p:cNvSpPr/>
          <p:nvPr/>
        </p:nvSpPr>
        <p:spPr>
          <a:xfrm>
            <a:off x="8670000" y="5386168"/>
            <a:ext cx="373912" cy="62324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36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3</a:t>
            </a:r>
            <a:endParaRPr lang="ru-RU" sz="36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ED92A0D6-16FE-42EC-ACF9-D6B9CC1EF744}"/>
              </a:ext>
            </a:extLst>
          </p:cNvPr>
          <p:cNvCxnSpPr/>
          <p:nvPr/>
        </p:nvCxnSpPr>
        <p:spPr>
          <a:xfrm>
            <a:off x="4572000" y="1901899"/>
            <a:ext cx="0" cy="3763925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88A4679-4EB1-4976-9D49-D96FEF24772D}"/>
              </a:ext>
            </a:extLst>
          </p:cNvPr>
          <p:cNvSpPr/>
          <p:nvPr/>
        </p:nvSpPr>
        <p:spPr>
          <a:xfrm>
            <a:off x="1625599" y="1901899"/>
            <a:ext cx="1039523" cy="357545"/>
          </a:xfrm>
          <a:prstGeom prst="round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85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Analytical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5AC940C-18ED-4543-B35A-511C0DAD77C9}"/>
              </a:ext>
            </a:extLst>
          </p:cNvPr>
          <p:cNvGrpSpPr>
            <a:grpSpLocks noChangeAspect="1"/>
          </p:cNvGrpSpPr>
          <p:nvPr/>
        </p:nvGrpSpPr>
        <p:grpSpPr>
          <a:xfrm>
            <a:off x="5386902" y="2698604"/>
            <a:ext cx="2280616" cy="2612218"/>
            <a:chOff x="6441522" y="406687"/>
            <a:chExt cx="5271818" cy="6013001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D87809B-C74E-4DE7-B200-829859F8F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522" y="406687"/>
              <a:ext cx="2206020" cy="1388345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72C6ACA-88E3-4EDA-BBE3-CA79D3876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7184" y="2001152"/>
              <a:ext cx="2223056" cy="1362793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7990DBE-4ED0-444D-A6F0-8D21D539B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4875" y="3570065"/>
              <a:ext cx="2171954" cy="1379829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1D20815E-4585-4327-AE42-698FEEEED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5640" y="5156014"/>
              <a:ext cx="2247700" cy="1263674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</p:grp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4BD1F629-10EA-4694-8DE8-6D6BC24DE904}"/>
              </a:ext>
            </a:extLst>
          </p:cNvPr>
          <p:cNvSpPr/>
          <p:nvPr/>
        </p:nvSpPr>
        <p:spPr>
          <a:xfrm>
            <a:off x="5232096" y="1901899"/>
            <a:ext cx="2590231" cy="561856"/>
          </a:xfrm>
          <a:prstGeom prst="round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85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Heuristic / statistical :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Simulated annealing method</a:t>
            </a:r>
            <a:endParaRPr lang="en-GB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40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35A2CB1D-C0AF-49A0-A5B1-8BD0108D9C84}"/>
              </a:ext>
            </a:extLst>
          </p:cNvPr>
          <p:cNvCxnSpPr>
            <a:cxnSpLocks/>
          </p:cNvCxnSpPr>
          <p:nvPr/>
        </p:nvCxnSpPr>
        <p:spPr>
          <a:xfrm>
            <a:off x="0" y="1710509"/>
            <a:ext cx="4810473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77F192D-AA81-43CC-9CA2-EEE68C57ADF7}"/>
              </a:ext>
            </a:extLst>
          </p:cNvPr>
          <p:cNvSpPr txBox="1"/>
          <p:nvPr/>
        </p:nvSpPr>
        <p:spPr>
          <a:xfrm>
            <a:off x="5020489" y="1055576"/>
            <a:ext cx="3902377" cy="646331"/>
          </a:xfrm>
          <a:prstGeom prst="rect">
            <a:avLst/>
          </a:prstGeom>
          <a:noFill/>
          <a:ln>
            <a:solidFill>
              <a:srgbClr val="9AA6A4"/>
            </a:solidFill>
          </a:ln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b="1" u="sng" dirty="0">
                <a:solidFill>
                  <a:prstClr val="black"/>
                </a:solidFill>
                <a:latin typeface="Calibri" panose="020F0502020204030204"/>
              </a:rPr>
              <a:t>Stochastic convergence theorem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:</a:t>
            </a:r>
            <a:endParaRPr lang="en-US" sz="900" dirty="0">
              <a:solidFill>
                <a:prstClr val="black"/>
              </a:solidFill>
              <a:latin typeface="Calibri" panose="020F0502020204030204"/>
            </a:endParaRPr>
          </a:p>
          <a:p>
            <a:pPr marL="128588" indent="-128588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9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alibri" panose="020F0502020204030204"/>
              </a:rPr>
              <a:t>L. </a:t>
            </a:r>
            <a:r>
              <a:rPr lang="en-US" sz="900" b="1" dirty="0" err="1">
                <a:solidFill>
                  <a:prstClr val="black"/>
                </a:solidFill>
                <a:latin typeface="Calibri" panose="020F0502020204030204"/>
              </a:rPr>
              <a:t>Ingber</a:t>
            </a:r>
            <a:r>
              <a:rPr lang="ru-RU" sz="9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900" i="1" dirty="0">
                <a:solidFill>
                  <a:prstClr val="black"/>
                </a:solidFill>
                <a:latin typeface="Calibri" panose="020F0502020204030204"/>
              </a:rPr>
              <a:t>Very fast simulated re-annealing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. Mathematical and Computer Modelling.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–1989. –Vol. 12. –P. 967- 973. </a:t>
            </a:r>
          </a:p>
          <a:p>
            <a:pPr marL="128588" indent="-128588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prstClr val="black"/>
                </a:solidFill>
                <a:latin typeface="Calibri" panose="020F0502020204030204"/>
              </a:rPr>
              <a:t>A. </a:t>
            </a:r>
            <a:r>
              <a:rPr lang="en-US" sz="900" b="1" dirty="0" err="1">
                <a:solidFill>
                  <a:prstClr val="black"/>
                </a:solidFill>
                <a:latin typeface="Calibri" panose="020F0502020204030204"/>
              </a:rPr>
              <a:t>Zhigliavsky</a:t>
            </a:r>
            <a:r>
              <a:rPr lang="en-US" sz="900" b="1" dirty="0">
                <a:solidFill>
                  <a:prstClr val="black"/>
                </a:solidFill>
                <a:latin typeface="Calibri" panose="020F0502020204030204"/>
              </a:rPr>
              <a:t>, A. </a:t>
            </a:r>
            <a:r>
              <a:rPr lang="en-US" sz="900" b="1" dirty="0" err="1">
                <a:solidFill>
                  <a:prstClr val="black"/>
                </a:solidFill>
                <a:latin typeface="Calibri" panose="020F0502020204030204"/>
              </a:rPr>
              <a:t>Zilinskas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900" i="1" dirty="0">
                <a:solidFill>
                  <a:prstClr val="black"/>
                </a:solidFill>
                <a:latin typeface="Calibri" panose="020F0502020204030204"/>
              </a:rPr>
              <a:t>Stochastic global optimization.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Springer, 2008.</a:t>
            </a:r>
            <a:endParaRPr lang="ru-RU" sz="9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D9BF10-FAAC-4E2B-8584-CCA2E4F8F447}"/>
              </a:ext>
            </a:extLst>
          </p:cNvPr>
          <p:cNvSpPr txBox="1"/>
          <p:nvPr/>
        </p:nvSpPr>
        <p:spPr>
          <a:xfrm>
            <a:off x="117256" y="1147909"/>
            <a:ext cx="446789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simulated annealing method:</a:t>
            </a:r>
            <a:endParaRPr lang="ru-RU" sz="2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9319B0-09B4-4431-98B1-8DD19C835B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84" y="1874087"/>
            <a:ext cx="4392689" cy="3836004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99FD577-C7B9-49D9-90EF-88DC4684C3B6}"/>
              </a:ext>
            </a:extLst>
          </p:cNvPr>
          <p:cNvGrpSpPr>
            <a:grpSpLocks noChangeAspect="1"/>
          </p:cNvGrpSpPr>
          <p:nvPr/>
        </p:nvGrpSpPr>
        <p:grpSpPr>
          <a:xfrm>
            <a:off x="5055822" y="1874087"/>
            <a:ext cx="3125932" cy="3836004"/>
            <a:chOff x="6101255" y="0"/>
            <a:chExt cx="5612085" cy="6858000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58A5B3EC-75A7-42C6-9F8A-26BC212A2EE8}"/>
                </a:ext>
              </a:extLst>
            </p:cNvPr>
            <p:cNvCxnSpPr/>
            <p:nvPr/>
          </p:nvCxnSpPr>
          <p:spPr>
            <a:xfrm>
              <a:off x="6101255" y="0"/>
              <a:ext cx="0" cy="6858000"/>
            </a:xfrm>
            <a:prstGeom prst="line">
              <a:avLst/>
            </a:prstGeom>
            <a:ln w="38100">
              <a:solidFill>
                <a:schemeClr val="accent1"/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CB81848-5650-4FA4-B716-382B216EA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522" y="406687"/>
              <a:ext cx="2206020" cy="1388345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71BB5AD-3193-4194-B041-B392019FE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7184" y="2001152"/>
              <a:ext cx="2223056" cy="1362793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9763DFC-7447-4B98-BB4A-45F1665D4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4875" y="3570065"/>
              <a:ext cx="2171954" cy="1379829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42374E3-5D56-428D-834F-63E33BE23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5640" y="5156014"/>
              <a:ext cx="2247700" cy="1263674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70367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35A2CB1D-C0AF-49A0-A5B1-8BD0108D9C84}"/>
              </a:ext>
            </a:extLst>
          </p:cNvPr>
          <p:cNvCxnSpPr>
            <a:cxnSpLocks/>
          </p:cNvCxnSpPr>
          <p:nvPr/>
        </p:nvCxnSpPr>
        <p:spPr>
          <a:xfrm>
            <a:off x="0" y="1622790"/>
            <a:ext cx="4242391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ED9BF10-FAAC-4E2B-8584-CCA2E4F8F447}"/>
              </a:ext>
            </a:extLst>
          </p:cNvPr>
          <p:cNvSpPr txBox="1"/>
          <p:nvPr/>
        </p:nvSpPr>
        <p:spPr>
          <a:xfrm>
            <a:off x="117256" y="1147909"/>
            <a:ext cx="145745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 :</a:t>
            </a:r>
            <a:endParaRPr lang="ru-RU" sz="2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0EAD727-CE8D-4431-AB88-35E2B8C9E1C6}"/>
              </a:ext>
            </a:extLst>
          </p:cNvPr>
          <p:cNvSpPr/>
          <p:nvPr/>
        </p:nvSpPr>
        <p:spPr>
          <a:xfrm>
            <a:off x="8670000" y="5386168"/>
            <a:ext cx="373912" cy="62324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36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3</a:t>
            </a:r>
            <a:endParaRPr lang="ru-RU" sz="36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ED92A0D6-16FE-42EC-ACF9-D6B9CC1EF744}"/>
              </a:ext>
            </a:extLst>
          </p:cNvPr>
          <p:cNvCxnSpPr/>
          <p:nvPr/>
        </p:nvCxnSpPr>
        <p:spPr>
          <a:xfrm>
            <a:off x="4572000" y="1901899"/>
            <a:ext cx="0" cy="3763925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93A6540B-A963-479C-8937-4076C2FC1A7F}"/>
              </a:ext>
            </a:extLst>
          </p:cNvPr>
          <p:cNvSpPr/>
          <p:nvPr/>
        </p:nvSpPr>
        <p:spPr>
          <a:xfrm>
            <a:off x="5232096" y="1901899"/>
            <a:ext cx="2590231" cy="561856"/>
          </a:xfrm>
          <a:prstGeom prst="round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85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Heuristic / statistical :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Simulated annealing method</a:t>
            </a:r>
            <a:endParaRPr lang="en-GB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88A4679-4EB1-4976-9D49-D96FEF24772D}"/>
              </a:ext>
            </a:extLst>
          </p:cNvPr>
          <p:cNvSpPr/>
          <p:nvPr/>
        </p:nvSpPr>
        <p:spPr>
          <a:xfrm>
            <a:off x="1625599" y="1901899"/>
            <a:ext cx="1039523" cy="357545"/>
          </a:xfrm>
          <a:prstGeom prst="round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85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7B45BC-BE77-42AC-81F4-E4665DC5C41A}"/>
              </a:ext>
            </a:extLst>
          </p:cNvPr>
          <p:cNvSpPr txBox="1"/>
          <p:nvPr/>
        </p:nvSpPr>
        <p:spPr>
          <a:xfrm>
            <a:off x="4809787" y="5088743"/>
            <a:ext cx="3434846" cy="727122"/>
          </a:xfrm>
          <a:prstGeom prst="rect">
            <a:avLst/>
          </a:prstGeom>
          <a:noFill/>
          <a:ln>
            <a:solidFill>
              <a:srgbClr val="9AA6A4"/>
            </a:solidFill>
          </a:ln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25" b="1" u="sng" dirty="0">
                <a:solidFill>
                  <a:prstClr val="black"/>
                </a:solidFill>
                <a:latin typeface="Calibri" panose="020F0502020204030204"/>
              </a:rPr>
              <a:t>Stochastic convergence theorem</a:t>
            </a:r>
            <a:r>
              <a:rPr lang="ru-RU" sz="825" dirty="0">
                <a:solidFill>
                  <a:prstClr val="black"/>
                </a:solidFill>
                <a:latin typeface="Calibri" panose="020F0502020204030204"/>
              </a:rPr>
              <a:t>:</a:t>
            </a:r>
            <a:endParaRPr lang="en-US" sz="825" dirty="0">
              <a:solidFill>
                <a:prstClr val="black"/>
              </a:solidFill>
              <a:latin typeface="Calibri" panose="020F0502020204030204"/>
            </a:endParaRPr>
          </a:p>
          <a:p>
            <a:pPr marL="128588" indent="-128588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825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825" b="1" dirty="0">
                <a:solidFill>
                  <a:prstClr val="black"/>
                </a:solidFill>
                <a:latin typeface="Calibri" panose="020F0502020204030204"/>
              </a:rPr>
              <a:t>L. </a:t>
            </a:r>
            <a:r>
              <a:rPr lang="en-US" sz="825" b="1" dirty="0" err="1">
                <a:solidFill>
                  <a:prstClr val="black"/>
                </a:solidFill>
                <a:latin typeface="Calibri" panose="020F0502020204030204"/>
              </a:rPr>
              <a:t>Ingber</a:t>
            </a:r>
            <a:r>
              <a:rPr lang="ru-RU" sz="825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825" i="1" dirty="0">
                <a:solidFill>
                  <a:prstClr val="black"/>
                </a:solidFill>
                <a:latin typeface="Calibri" panose="020F0502020204030204"/>
              </a:rPr>
              <a:t>Very fast simulated re-annealing</a:t>
            </a:r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. Mathematical and Computer Modelling.</a:t>
            </a:r>
            <a:r>
              <a:rPr lang="ru-RU" sz="825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–1989. –Vol. 12. –P. 967- 973. </a:t>
            </a:r>
          </a:p>
          <a:p>
            <a:pPr marL="128588" indent="-128588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25" b="1" dirty="0">
                <a:solidFill>
                  <a:prstClr val="black"/>
                </a:solidFill>
                <a:latin typeface="Calibri" panose="020F0502020204030204"/>
              </a:rPr>
              <a:t>A. </a:t>
            </a:r>
            <a:r>
              <a:rPr lang="en-US" sz="825" b="1" dirty="0" err="1">
                <a:solidFill>
                  <a:prstClr val="black"/>
                </a:solidFill>
                <a:latin typeface="Calibri" panose="020F0502020204030204"/>
              </a:rPr>
              <a:t>Zhigliavsky</a:t>
            </a:r>
            <a:r>
              <a:rPr lang="en-US" sz="825" b="1" dirty="0">
                <a:solidFill>
                  <a:prstClr val="black"/>
                </a:solidFill>
                <a:latin typeface="Calibri" panose="020F0502020204030204"/>
              </a:rPr>
              <a:t>, A. </a:t>
            </a:r>
            <a:r>
              <a:rPr lang="en-US" sz="825" b="1" dirty="0" err="1">
                <a:solidFill>
                  <a:prstClr val="black"/>
                </a:solidFill>
                <a:latin typeface="Calibri" panose="020F0502020204030204"/>
              </a:rPr>
              <a:t>Zilinskas</a:t>
            </a:r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825" i="1" dirty="0">
                <a:solidFill>
                  <a:prstClr val="black"/>
                </a:solidFill>
                <a:latin typeface="Calibri" panose="020F0502020204030204"/>
              </a:rPr>
              <a:t>Stochastic global optimization. </a:t>
            </a:r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Springer, 2008.</a:t>
            </a:r>
            <a:endParaRPr lang="ru-RU" sz="9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D04B5F-45DC-4444-91DE-2B81136DA544}"/>
              </a:ext>
            </a:extLst>
          </p:cNvPr>
          <p:cNvSpPr txBox="1"/>
          <p:nvPr/>
        </p:nvSpPr>
        <p:spPr>
          <a:xfrm>
            <a:off x="4809790" y="2602495"/>
            <a:ext cx="371366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 :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optimization method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 without any initial approximations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Quickly converges to area of exact solution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for any function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Limits : 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­"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­"/>
            </a:pP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Weakly converge to exact solution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704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A2865-A0F5-4626-B567-2B628F7FB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Content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2457E9-EDA4-460A-BA0C-839BEB399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>
                <a:solidFill>
                  <a:srgbClr val="FF0000"/>
                </a:solidFill>
                <a:effectLst/>
              </a:rPr>
              <a:t>Inverse and Ill-Posed Problems</a:t>
            </a:r>
            <a:r>
              <a:rPr lang="en-US" dirty="0">
                <a:solidFill>
                  <a:schemeClr val="bg1"/>
                </a:solidFill>
                <a:effectLst/>
              </a:rPr>
              <a:t>.</a:t>
            </a:r>
          </a:p>
          <a:p>
            <a:pPr marL="514350" indent="-514350">
              <a:buAutoNum type="arabicPeriod"/>
            </a:pPr>
            <a:r>
              <a:rPr lang="en-US" dirty="0" err="1">
                <a:solidFill>
                  <a:schemeClr val="bg1"/>
                </a:solidFill>
                <a:effectLst/>
              </a:rPr>
              <a:t>Thermoacoustics</a:t>
            </a:r>
            <a:r>
              <a:rPr lang="en-US" dirty="0">
                <a:solidFill>
                  <a:schemeClr val="bg1"/>
                </a:solidFill>
                <a:effectLst/>
              </a:rPr>
              <a:t>. 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  <a:effectLst/>
              </a:rPr>
              <a:t>HIV and  tuberculosis.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  <a:effectLst/>
              </a:rPr>
              <a:t>Geophysics.</a:t>
            </a:r>
          </a:p>
          <a:p>
            <a:pPr marL="514350" indent="-514350">
              <a:buAutoNum type="arabicPeriod"/>
            </a:pPr>
            <a:endParaRPr lang="en-US" dirty="0">
              <a:solidFill>
                <a:schemeClr val="bg1"/>
              </a:solidFill>
              <a:effectLst/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chemeClr val="bg1"/>
              </a:solidFill>
              <a:effectLst/>
            </a:endParaRPr>
          </a:p>
          <a:p>
            <a:pPr marL="514350" indent="-514350">
              <a:buAutoNum type="arabicPeriod"/>
            </a:pPr>
            <a:endParaRPr lang="ru-RU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63DC23-6113-4344-BB0B-0462BEFE7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4A0BD5-9628-40D0-AA84-E83E5ECBAD1D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25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35A2CB1D-C0AF-49A0-A5B1-8BD0108D9C84}"/>
              </a:ext>
            </a:extLst>
          </p:cNvPr>
          <p:cNvCxnSpPr>
            <a:cxnSpLocks/>
          </p:cNvCxnSpPr>
          <p:nvPr/>
        </p:nvCxnSpPr>
        <p:spPr>
          <a:xfrm>
            <a:off x="0" y="1622790"/>
            <a:ext cx="4242391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ED9BF10-FAAC-4E2B-8584-CCA2E4F8F447}"/>
              </a:ext>
            </a:extLst>
          </p:cNvPr>
          <p:cNvSpPr txBox="1"/>
          <p:nvPr/>
        </p:nvSpPr>
        <p:spPr>
          <a:xfrm>
            <a:off x="117256" y="1147909"/>
            <a:ext cx="145745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 :</a:t>
            </a:r>
            <a:endParaRPr lang="ru-RU" sz="2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0EAD727-CE8D-4431-AB88-35E2B8C9E1C6}"/>
              </a:ext>
            </a:extLst>
          </p:cNvPr>
          <p:cNvSpPr/>
          <p:nvPr/>
        </p:nvSpPr>
        <p:spPr>
          <a:xfrm>
            <a:off x="8670000" y="5386168"/>
            <a:ext cx="373912" cy="62324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36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3</a:t>
            </a:r>
            <a:endParaRPr lang="ru-RU" sz="36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ED92A0D6-16FE-42EC-ACF9-D6B9CC1EF744}"/>
              </a:ext>
            </a:extLst>
          </p:cNvPr>
          <p:cNvCxnSpPr/>
          <p:nvPr/>
        </p:nvCxnSpPr>
        <p:spPr>
          <a:xfrm>
            <a:off x="4572000" y="1901899"/>
            <a:ext cx="0" cy="3763925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93A6540B-A963-479C-8937-4076C2FC1A7F}"/>
              </a:ext>
            </a:extLst>
          </p:cNvPr>
          <p:cNvSpPr/>
          <p:nvPr/>
        </p:nvSpPr>
        <p:spPr>
          <a:xfrm>
            <a:off x="5232096" y="1901899"/>
            <a:ext cx="2590231" cy="561856"/>
          </a:xfrm>
          <a:prstGeom prst="round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85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Heuristic / statistical :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Simulated annealing method</a:t>
            </a:r>
            <a:endParaRPr lang="en-GB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88A4679-4EB1-4976-9D49-D96FEF24772D}"/>
              </a:ext>
            </a:extLst>
          </p:cNvPr>
          <p:cNvSpPr/>
          <p:nvPr/>
        </p:nvSpPr>
        <p:spPr>
          <a:xfrm>
            <a:off x="1259598" y="1901898"/>
            <a:ext cx="2302711" cy="561856"/>
          </a:xfrm>
          <a:prstGeom prst="round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85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Analytical :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Tensor Train (TT) method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7B45BC-BE77-42AC-81F4-E4665DC5C41A}"/>
              </a:ext>
            </a:extLst>
          </p:cNvPr>
          <p:cNvSpPr txBox="1"/>
          <p:nvPr/>
        </p:nvSpPr>
        <p:spPr>
          <a:xfrm>
            <a:off x="4809787" y="5088743"/>
            <a:ext cx="3434846" cy="727122"/>
          </a:xfrm>
          <a:prstGeom prst="rect">
            <a:avLst/>
          </a:prstGeom>
          <a:noFill/>
          <a:ln>
            <a:solidFill>
              <a:srgbClr val="9AA6A4"/>
            </a:solidFill>
          </a:ln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25" b="1" u="sng" dirty="0">
                <a:solidFill>
                  <a:prstClr val="black"/>
                </a:solidFill>
                <a:latin typeface="Calibri" panose="020F0502020204030204"/>
              </a:rPr>
              <a:t>Stochastic convergence theorem</a:t>
            </a:r>
            <a:r>
              <a:rPr lang="ru-RU" sz="825" dirty="0">
                <a:solidFill>
                  <a:prstClr val="black"/>
                </a:solidFill>
                <a:latin typeface="Calibri" panose="020F0502020204030204"/>
              </a:rPr>
              <a:t>:</a:t>
            </a:r>
            <a:endParaRPr lang="en-US" sz="825" dirty="0">
              <a:solidFill>
                <a:prstClr val="black"/>
              </a:solidFill>
              <a:latin typeface="Calibri" panose="020F0502020204030204"/>
            </a:endParaRPr>
          </a:p>
          <a:p>
            <a:pPr marL="128588" indent="-128588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825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825" b="1" dirty="0">
                <a:solidFill>
                  <a:prstClr val="black"/>
                </a:solidFill>
                <a:latin typeface="Calibri" panose="020F0502020204030204"/>
              </a:rPr>
              <a:t>L. </a:t>
            </a:r>
            <a:r>
              <a:rPr lang="en-US" sz="825" b="1" dirty="0" err="1">
                <a:solidFill>
                  <a:prstClr val="black"/>
                </a:solidFill>
                <a:latin typeface="Calibri" panose="020F0502020204030204"/>
              </a:rPr>
              <a:t>Ingber</a:t>
            </a:r>
            <a:r>
              <a:rPr lang="ru-RU" sz="825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825" i="1" dirty="0">
                <a:solidFill>
                  <a:prstClr val="black"/>
                </a:solidFill>
                <a:latin typeface="Calibri" panose="020F0502020204030204"/>
              </a:rPr>
              <a:t>Very fast simulated re-annealing</a:t>
            </a:r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. Mathematical and Computer Modelling.</a:t>
            </a:r>
            <a:r>
              <a:rPr lang="ru-RU" sz="825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–1989. –Vol. 12. –P. 967- 973. </a:t>
            </a:r>
          </a:p>
          <a:p>
            <a:pPr marL="128588" indent="-128588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25" b="1" dirty="0">
                <a:solidFill>
                  <a:prstClr val="black"/>
                </a:solidFill>
                <a:latin typeface="Calibri" panose="020F0502020204030204"/>
              </a:rPr>
              <a:t>A. </a:t>
            </a:r>
            <a:r>
              <a:rPr lang="en-US" sz="825" b="1" dirty="0" err="1">
                <a:solidFill>
                  <a:prstClr val="black"/>
                </a:solidFill>
                <a:latin typeface="Calibri" panose="020F0502020204030204"/>
              </a:rPr>
              <a:t>Zhigliavsky</a:t>
            </a:r>
            <a:r>
              <a:rPr lang="en-US" sz="825" b="1" dirty="0">
                <a:solidFill>
                  <a:prstClr val="black"/>
                </a:solidFill>
                <a:latin typeface="Calibri" panose="020F0502020204030204"/>
              </a:rPr>
              <a:t>, A. </a:t>
            </a:r>
            <a:r>
              <a:rPr lang="en-US" sz="825" b="1" dirty="0" err="1">
                <a:solidFill>
                  <a:prstClr val="black"/>
                </a:solidFill>
                <a:latin typeface="Calibri" panose="020F0502020204030204"/>
              </a:rPr>
              <a:t>Zilinskas</a:t>
            </a:r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825" i="1" dirty="0">
                <a:solidFill>
                  <a:prstClr val="black"/>
                </a:solidFill>
                <a:latin typeface="Calibri" panose="020F0502020204030204"/>
              </a:rPr>
              <a:t>Stochastic global optimization. </a:t>
            </a:r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Springer, 2008.</a:t>
            </a:r>
            <a:endParaRPr lang="ru-RU" sz="9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Рисунок 9" descr="Изображение выглядит как седзи&#10;&#10;Автоматически созданное описание">
            <a:extLst>
              <a:ext uri="{FF2B5EF4-FFF2-40B4-BE49-F238E27FC236}">
                <a16:creationId xmlns:a16="http://schemas.microsoft.com/office/drawing/2014/main" id="{A549F365-BE74-4869-8ED5-50E2D3A0C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9" y="4456296"/>
            <a:ext cx="3886532" cy="1147229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CEEEC9E-F433-467D-8244-7499440BED32}"/>
              </a:ext>
            </a:extLst>
          </p:cNvPr>
          <p:cNvGrpSpPr/>
          <p:nvPr/>
        </p:nvGrpSpPr>
        <p:grpSpPr>
          <a:xfrm>
            <a:off x="117257" y="2753054"/>
            <a:ext cx="4386811" cy="1685085"/>
            <a:chOff x="156342" y="2527738"/>
            <a:chExt cx="5849081" cy="2246780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374870DE-E1E9-4856-AD67-B9CEE9476897}"/>
                </a:ext>
              </a:extLst>
            </p:cNvPr>
            <p:cNvGrpSpPr/>
            <p:nvPr/>
          </p:nvGrpSpPr>
          <p:grpSpPr>
            <a:xfrm>
              <a:off x="156342" y="3717556"/>
              <a:ext cx="4465326" cy="1056962"/>
              <a:chOff x="892174" y="3786564"/>
              <a:chExt cx="4465326" cy="1056962"/>
            </a:xfrm>
          </p:grpSpPr>
          <p:pic>
            <p:nvPicPr>
              <p:cNvPr id="12" name="Рисунок 11" descr="Изображение выглядит как объект, коллекция карти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7CE930D-A6E6-4E9E-821F-8ABA33B858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37150" y="4181277"/>
                <a:ext cx="2002963" cy="662249"/>
              </a:xfrm>
              <a:prstGeom prst="rect">
                <a:avLst/>
              </a:prstGeom>
            </p:spPr>
          </p:pic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55D8C14D-E78E-4119-9519-4E219CD7F852}"/>
                  </a:ext>
                </a:extLst>
              </p:cNvPr>
              <p:cNvSpPr/>
              <p:nvPr/>
            </p:nvSpPr>
            <p:spPr>
              <a:xfrm>
                <a:off x="892174" y="3786564"/>
                <a:ext cx="4465326" cy="4001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Searching of maximal volume submatrix :</a:t>
                </a: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C61869FB-285A-41D3-9CC0-CF9C36C07ADF}"/>
                </a:ext>
              </a:extLst>
            </p:cNvPr>
            <p:cNvGrpSpPr/>
            <p:nvPr/>
          </p:nvGrpSpPr>
          <p:grpSpPr>
            <a:xfrm>
              <a:off x="156342" y="2979847"/>
              <a:ext cx="5849081" cy="784920"/>
              <a:chOff x="892174" y="2502519"/>
              <a:chExt cx="5849081" cy="784920"/>
            </a:xfrm>
          </p:grpSpPr>
          <p:pic>
            <p:nvPicPr>
              <p:cNvPr id="19" name="Рисунок 18" descr="Изображение выглядит как объек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0DEB355-A279-4D44-AB74-77D583899C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3286" y="2528389"/>
                <a:ext cx="3797969" cy="759050"/>
              </a:xfrm>
              <a:prstGeom prst="rect">
                <a:avLst/>
              </a:prstGeom>
            </p:spPr>
          </p:pic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BF2DA8CA-D981-4D85-8D4F-2CB68CEF4705}"/>
                  </a:ext>
                </a:extLst>
              </p:cNvPr>
              <p:cNvSpPr/>
              <p:nvPr/>
            </p:nvSpPr>
            <p:spPr>
              <a:xfrm>
                <a:off x="892174" y="2502519"/>
                <a:ext cx="2208383" cy="4001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TT-decomposition :</a:t>
                </a:r>
              </a:p>
            </p:txBody>
          </p:sp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CA3CA6DD-94A0-4DF5-A1CE-44E5B8DF842F}"/>
                </a:ext>
              </a:extLst>
            </p:cNvPr>
            <p:cNvGrpSpPr/>
            <p:nvPr/>
          </p:nvGrpSpPr>
          <p:grpSpPr>
            <a:xfrm>
              <a:off x="156342" y="2527738"/>
              <a:ext cx="4748452" cy="405941"/>
              <a:chOff x="892174" y="1779630"/>
              <a:chExt cx="4748452" cy="405941"/>
            </a:xfrm>
          </p:grpSpPr>
          <p:pic>
            <p:nvPicPr>
              <p:cNvPr id="24" name="Рисунок 23" descr="Изображение выглядит как объек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22F490E-D88E-49B2-A045-E110E4C9E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6632" y="1798887"/>
                <a:ext cx="3793994" cy="386684"/>
              </a:xfrm>
              <a:prstGeom prst="rect">
                <a:avLst/>
              </a:prstGeom>
            </p:spPr>
          </p:pic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E9D82594-F060-41A4-91FA-A1755C4D47DF}"/>
                  </a:ext>
                </a:extLst>
              </p:cNvPr>
              <p:cNvSpPr/>
              <p:nvPr/>
            </p:nvSpPr>
            <p:spPr>
              <a:xfrm>
                <a:off x="892174" y="1779630"/>
                <a:ext cx="1067045" cy="4001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Tensor :</a:t>
                </a: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A010B0F-C1B5-4475-AEDE-70EEFCA6B595}"/>
              </a:ext>
            </a:extLst>
          </p:cNvPr>
          <p:cNvSpPr txBox="1"/>
          <p:nvPr/>
        </p:nvSpPr>
        <p:spPr>
          <a:xfrm>
            <a:off x="4809790" y="2602495"/>
            <a:ext cx="371366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 :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optimization method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 without any initial approximations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Quickly converges to area of exact solution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for any function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Limits : 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­"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­"/>
            </a:pP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Weakly converge to exact solution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8534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B84AAA-0434-4840-BD46-79BBCB1A1DF4}"/>
              </a:ext>
            </a:extLst>
          </p:cNvPr>
          <p:cNvSpPr txBox="1"/>
          <p:nvPr/>
        </p:nvSpPr>
        <p:spPr>
          <a:xfrm>
            <a:off x="117257" y="1147909"/>
            <a:ext cx="36844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Tensor Train (TT) method *:</a:t>
            </a:r>
            <a:endParaRPr lang="ru-RU" sz="2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Изображение выглядит как седзи&#10;&#10;Автоматически созданное описание">
            <a:extLst>
              <a:ext uri="{FF2B5EF4-FFF2-40B4-BE49-F238E27FC236}">
                <a16:creationId xmlns:a16="http://schemas.microsoft.com/office/drawing/2014/main" id="{30E92DF8-98FA-46BB-B71D-546882E96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636" y="4496171"/>
            <a:ext cx="3886532" cy="1147229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1DDF1EC-DCB4-4E47-8A54-5E7D6259C4D2}"/>
              </a:ext>
            </a:extLst>
          </p:cNvPr>
          <p:cNvGrpSpPr/>
          <p:nvPr/>
        </p:nvGrpSpPr>
        <p:grpSpPr>
          <a:xfrm>
            <a:off x="964184" y="3575209"/>
            <a:ext cx="6031983" cy="747326"/>
            <a:chOff x="892174" y="3613314"/>
            <a:chExt cx="8042644" cy="996434"/>
          </a:xfrm>
        </p:grpSpPr>
        <p:pic>
          <p:nvPicPr>
            <p:cNvPr id="8" name="Рисунок 7" descr="Изображение выглядит как объект, коллекция карти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E0BD89B-EC74-45E6-8B50-4138CD783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115" y="3613314"/>
              <a:ext cx="3013703" cy="996434"/>
            </a:xfrm>
            <a:prstGeom prst="rect">
              <a:avLst/>
            </a:prstGeom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22E9771E-3B3C-492E-BF95-C9297D41DE62}"/>
                </a:ext>
              </a:extLst>
            </p:cNvPr>
            <p:cNvSpPr/>
            <p:nvPr/>
          </p:nvSpPr>
          <p:spPr>
            <a:xfrm>
              <a:off x="892174" y="3786565"/>
              <a:ext cx="4941952" cy="430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Searching of maximal volume submatrix :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4827910-E2FB-47E0-9500-31DDD353C05C}"/>
              </a:ext>
            </a:extLst>
          </p:cNvPr>
          <p:cNvGrpSpPr/>
          <p:nvPr/>
        </p:nvGrpSpPr>
        <p:grpSpPr>
          <a:xfrm>
            <a:off x="964184" y="2680476"/>
            <a:ext cx="6031983" cy="851036"/>
            <a:chOff x="892174" y="2420336"/>
            <a:chExt cx="8042644" cy="1134714"/>
          </a:xfrm>
        </p:grpSpPr>
        <p:pic>
          <p:nvPicPr>
            <p:cNvPr id="12" name="Рисунок 11" descr="Изображение выглядит как объект&#10;&#10;Автоматически созданное описание">
              <a:extLst>
                <a:ext uri="{FF2B5EF4-FFF2-40B4-BE49-F238E27FC236}">
                  <a16:creationId xmlns:a16="http://schemas.microsoft.com/office/drawing/2014/main" id="{80C90193-B527-45A9-8EA5-BCDDF38C4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7180" y="2420336"/>
              <a:ext cx="5677638" cy="1134714"/>
            </a:xfrm>
            <a:prstGeom prst="rect">
              <a:avLst/>
            </a:prstGeom>
          </p:spPr>
        </p:pic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F11A12BF-EC01-4820-92DB-248099A65897}"/>
                </a:ext>
              </a:extLst>
            </p:cNvPr>
            <p:cNvSpPr/>
            <p:nvPr/>
          </p:nvSpPr>
          <p:spPr>
            <a:xfrm>
              <a:off x="892174" y="2502519"/>
              <a:ext cx="2429212" cy="430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TT-decomposition :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0F129EA-D320-40DB-BD19-2184894FEA0B}"/>
              </a:ext>
            </a:extLst>
          </p:cNvPr>
          <p:cNvGrpSpPr/>
          <p:nvPr/>
        </p:nvGrpSpPr>
        <p:grpSpPr>
          <a:xfrm>
            <a:off x="964185" y="2152038"/>
            <a:ext cx="5033008" cy="420942"/>
            <a:chOff x="892174" y="1715752"/>
            <a:chExt cx="6710677" cy="561256"/>
          </a:xfrm>
        </p:grpSpPr>
        <p:pic>
          <p:nvPicPr>
            <p:cNvPr id="10" name="Рисунок 9" descr="Изображение выглядит как объект&#10;&#10;Автоматически созданное описание">
              <a:extLst>
                <a:ext uri="{FF2B5EF4-FFF2-40B4-BE49-F238E27FC236}">
                  <a16:creationId xmlns:a16="http://schemas.microsoft.com/office/drawing/2014/main" id="{0D8D406A-0D2B-4FB2-9CD5-52D67C617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030" y="1715752"/>
              <a:ext cx="5506821" cy="561256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FF6DA7BA-02E3-4642-B80D-30A1D6323FDA}"/>
                </a:ext>
              </a:extLst>
            </p:cNvPr>
            <p:cNvSpPr/>
            <p:nvPr/>
          </p:nvSpPr>
          <p:spPr>
            <a:xfrm>
              <a:off x="892174" y="1779631"/>
              <a:ext cx="115818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Tensor :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2B7E099-0379-44C6-91CC-4AAE56D4515B}"/>
              </a:ext>
            </a:extLst>
          </p:cNvPr>
          <p:cNvSpPr txBox="1"/>
          <p:nvPr/>
        </p:nvSpPr>
        <p:spPr>
          <a:xfrm>
            <a:off x="4954579" y="987569"/>
            <a:ext cx="3902377" cy="784830"/>
          </a:xfrm>
          <a:prstGeom prst="rect">
            <a:avLst/>
          </a:prstGeom>
          <a:noFill/>
          <a:ln>
            <a:solidFill>
              <a:srgbClr val="9AA6A4"/>
            </a:solidFill>
          </a:ln>
        </p:spPr>
        <p:txBody>
          <a:bodyPr wrap="square" rtlCol="0">
            <a:spAutoFit/>
          </a:bodyPr>
          <a:lstStyle/>
          <a:p>
            <a:pPr marL="128588" indent="-128588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GB" sz="900" b="1" dirty="0">
                <a:solidFill>
                  <a:prstClr val="black"/>
                </a:solidFill>
                <a:latin typeface="Calibri" panose="020F0502020204030204"/>
              </a:rPr>
              <a:t>I. V. </a:t>
            </a:r>
            <a:r>
              <a:rPr lang="en-GB" sz="900" b="1" dirty="0" err="1">
                <a:solidFill>
                  <a:prstClr val="black"/>
                </a:solidFill>
                <a:latin typeface="Calibri" panose="020F0502020204030204"/>
              </a:rPr>
              <a:t>Oseledets</a:t>
            </a:r>
            <a:r>
              <a:rPr lang="en-GB" sz="9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900" i="1" dirty="0">
                <a:solidFill>
                  <a:prstClr val="black"/>
                </a:solidFill>
                <a:latin typeface="Calibri" panose="020F0502020204030204"/>
              </a:rPr>
              <a:t>Tensor-train decomposition.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 SIAM J. Sci. </a:t>
            </a:r>
            <a:r>
              <a:rPr lang="en-GB" sz="900" dirty="0" err="1">
                <a:solidFill>
                  <a:prstClr val="black"/>
                </a:solidFill>
                <a:latin typeface="Calibri" panose="020F0502020204030204"/>
              </a:rPr>
              <a:t>Comput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– 2011. –Vol. 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33.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–P.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2295–2317.</a:t>
            </a:r>
          </a:p>
          <a:p>
            <a:pPr marL="128588" indent="-128588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GB" sz="900" b="1" dirty="0">
                <a:solidFill>
                  <a:prstClr val="black"/>
                </a:solidFill>
                <a:latin typeface="Calibri" panose="020F0502020204030204"/>
              </a:rPr>
              <a:t>D. A. </a:t>
            </a:r>
            <a:r>
              <a:rPr lang="en-GB" sz="900" b="1" dirty="0" err="1">
                <a:solidFill>
                  <a:prstClr val="black"/>
                </a:solidFill>
                <a:latin typeface="Calibri" panose="020F0502020204030204"/>
              </a:rPr>
              <a:t>Zheltkov</a:t>
            </a:r>
            <a:r>
              <a:rPr lang="en-GB" sz="900" b="1" dirty="0">
                <a:solidFill>
                  <a:prstClr val="black"/>
                </a:solidFill>
                <a:latin typeface="Calibri" panose="020F0502020204030204"/>
              </a:rPr>
              <a:t>, I. V. </a:t>
            </a:r>
            <a:r>
              <a:rPr lang="en-GB" sz="900" b="1" dirty="0" err="1">
                <a:solidFill>
                  <a:prstClr val="black"/>
                </a:solidFill>
                <a:latin typeface="Calibri" panose="020F0502020204030204"/>
              </a:rPr>
              <a:t>Oferkin</a:t>
            </a:r>
            <a:r>
              <a:rPr lang="en-GB" sz="900" b="1" dirty="0">
                <a:solidFill>
                  <a:prstClr val="black"/>
                </a:solidFill>
                <a:latin typeface="Calibri" panose="020F0502020204030204"/>
              </a:rPr>
              <a:t>, E. V. </a:t>
            </a:r>
            <a:r>
              <a:rPr lang="en-GB" sz="900" b="1" dirty="0" err="1">
                <a:solidFill>
                  <a:prstClr val="black"/>
                </a:solidFill>
                <a:latin typeface="Calibri" panose="020F0502020204030204"/>
              </a:rPr>
              <a:t>Katkova</a:t>
            </a:r>
            <a:r>
              <a:rPr lang="en-GB" sz="900" b="1" dirty="0">
                <a:solidFill>
                  <a:prstClr val="black"/>
                </a:solidFill>
                <a:latin typeface="Calibri" panose="020F0502020204030204"/>
              </a:rPr>
              <a:t>, A. V. Sulimov, V. B. Sulimov and E. E. </a:t>
            </a:r>
            <a:r>
              <a:rPr lang="en-GB" sz="900" b="1" dirty="0" err="1">
                <a:solidFill>
                  <a:prstClr val="black"/>
                </a:solidFill>
                <a:latin typeface="Calibri" panose="020F0502020204030204"/>
              </a:rPr>
              <a:t>Tyrtyshnikov</a:t>
            </a:r>
            <a:r>
              <a:rPr lang="en-GB" sz="9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900" i="1" dirty="0" err="1">
                <a:solidFill>
                  <a:prstClr val="black"/>
                </a:solidFill>
                <a:latin typeface="Calibri" panose="020F0502020204030204"/>
              </a:rPr>
              <a:t>TTDock</a:t>
            </a:r>
            <a:r>
              <a:rPr lang="en-GB" sz="900" i="1" dirty="0">
                <a:solidFill>
                  <a:prstClr val="black"/>
                </a:solidFill>
                <a:latin typeface="Calibri" panose="020F0502020204030204"/>
              </a:rPr>
              <a:t>: A docking method based on tensor train decompositions.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900" dirty="0" err="1">
                <a:solidFill>
                  <a:prstClr val="black"/>
                </a:solidFill>
                <a:latin typeface="Calibri" panose="020F0502020204030204"/>
              </a:rPr>
              <a:t>Vychisl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. Met. </a:t>
            </a:r>
            <a:r>
              <a:rPr lang="en-GB" sz="900" dirty="0" err="1">
                <a:solidFill>
                  <a:prstClr val="black"/>
                </a:solidFill>
                <a:latin typeface="Calibri" panose="020F0502020204030204"/>
              </a:rPr>
              <a:t>Programm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. .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–2013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 .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–Vol.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 14 .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–P.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 279–291.</a:t>
            </a:r>
            <a:r>
              <a:rPr lang="ru-RU" sz="9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fr-FR" sz="9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6594033C-B514-4A14-B249-BA594508244A}"/>
              </a:ext>
            </a:extLst>
          </p:cNvPr>
          <p:cNvCxnSpPr>
            <a:cxnSpLocks/>
          </p:cNvCxnSpPr>
          <p:nvPr/>
        </p:nvCxnSpPr>
        <p:spPr>
          <a:xfrm>
            <a:off x="0" y="1710509"/>
            <a:ext cx="4572000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352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35A2CB1D-C0AF-49A0-A5B1-8BD0108D9C84}"/>
              </a:ext>
            </a:extLst>
          </p:cNvPr>
          <p:cNvCxnSpPr>
            <a:cxnSpLocks/>
          </p:cNvCxnSpPr>
          <p:nvPr/>
        </p:nvCxnSpPr>
        <p:spPr>
          <a:xfrm>
            <a:off x="0" y="1622790"/>
            <a:ext cx="4242391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ED9BF10-FAAC-4E2B-8584-CCA2E4F8F447}"/>
              </a:ext>
            </a:extLst>
          </p:cNvPr>
          <p:cNvSpPr txBox="1"/>
          <p:nvPr/>
        </p:nvSpPr>
        <p:spPr>
          <a:xfrm>
            <a:off x="117256" y="1147909"/>
            <a:ext cx="145745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 :</a:t>
            </a:r>
            <a:endParaRPr lang="ru-RU" sz="2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0EAD727-CE8D-4431-AB88-35E2B8C9E1C6}"/>
              </a:ext>
            </a:extLst>
          </p:cNvPr>
          <p:cNvSpPr/>
          <p:nvPr/>
        </p:nvSpPr>
        <p:spPr>
          <a:xfrm>
            <a:off x="8670000" y="5386168"/>
            <a:ext cx="373912" cy="62324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36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3</a:t>
            </a:r>
            <a:endParaRPr lang="ru-RU" sz="36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ED92A0D6-16FE-42EC-ACF9-D6B9CC1EF744}"/>
              </a:ext>
            </a:extLst>
          </p:cNvPr>
          <p:cNvCxnSpPr/>
          <p:nvPr/>
        </p:nvCxnSpPr>
        <p:spPr>
          <a:xfrm>
            <a:off x="4572000" y="1901899"/>
            <a:ext cx="0" cy="3763925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93A6540B-A963-479C-8937-4076C2FC1A7F}"/>
              </a:ext>
            </a:extLst>
          </p:cNvPr>
          <p:cNvSpPr/>
          <p:nvPr/>
        </p:nvSpPr>
        <p:spPr>
          <a:xfrm>
            <a:off x="5232096" y="1901899"/>
            <a:ext cx="2590231" cy="561856"/>
          </a:xfrm>
          <a:prstGeom prst="round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85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Heuristic / statistical :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Simulated annealing method</a:t>
            </a:r>
            <a:endParaRPr lang="en-GB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88A4679-4EB1-4976-9D49-D96FEF24772D}"/>
              </a:ext>
            </a:extLst>
          </p:cNvPr>
          <p:cNvSpPr/>
          <p:nvPr/>
        </p:nvSpPr>
        <p:spPr>
          <a:xfrm>
            <a:off x="1259598" y="1901898"/>
            <a:ext cx="2302711" cy="561856"/>
          </a:xfrm>
          <a:prstGeom prst="round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85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Analytical :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Tensor Train (TT) method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7B45BC-BE77-42AC-81F4-E4665DC5C41A}"/>
              </a:ext>
            </a:extLst>
          </p:cNvPr>
          <p:cNvSpPr txBox="1"/>
          <p:nvPr/>
        </p:nvSpPr>
        <p:spPr>
          <a:xfrm>
            <a:off x="4809787" y="5088743"/>
            <a:ext cx="3434846" cy="727122"/>
          </a:xfrm>
          <a:prstGeom prst="rect">
            <a:avLst/>
          </a:prstGeom>
          <a:noFill/>
          <a:ln>
            <a:solidFill>
              <a:srgbClr val="9AA6A4"/>
            </a:solidFill>
          </a:ln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25" b="1" u="sng" dirty="0">
                <a:solidFill>
                  <a:prstClr val="black"/>
                </a:solidFill>
                <a:latin typeface="Calibri" panose="020F0502020204030204"/>
              </a:rPr>
              <a:t>Stochastic convergence theorem</a:t>
            </a:r>
            <a:r>
              <a:rPr lang="ru-RU" sz="825" dirty="0">
                <a:solidFill>
                  <a:prstClr val="black"/>
                </a:solidFill>
                <a:latin typeface="Calibri" panose="020F0502020204030204"/>
              </a:rPr>
              <a:t>:</a:t>
            </a:r>
            <a:endParaRPr lang="en-US" sz="825" dirty="0">
              <a:solidFill>
                <a:prstClr val="black"/>
              </a:solidFill>
              <a:latin typeface="Calibri" panose="020F0502020204030204"/>
            </a:endParaRPr>
          </a:p>
          <a:p>
            <a:pPr marL="128588" indent="-128588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825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825" b="1" dirty="0">
                <a:solidFill>
                  <a:prstClr val="black"/>
                </a:solidFill>
                <a:latin typeface="Calibri" panose="020F0502020204030204"/>
              </a:rPr>
              <a:t>L. </a:t>
            </a:r>
            <a:r>
              <a:rPr lang="en-US" sz="825" b="1" dirty="0" err="1">
                <a:solidFill>
                  <a:prstClr val="black"/>
                </a:solidFill>
                <a:latin typeface="Calibri" panose="020F0502020204030204"/>
              </a:rPr>
              <a:t>Ingber</a:t>
            </a:r>
            <a:r>
              <a:rPr lang="ru-RU" sz="825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825" i="1" dirty="0">
                <a:solidFill>
                  <a:prstClr val="black"/>
                </a:solidFill>
                <a:latin typeface="Calibri" panose="020F0502020204030204"/>
              </a:rPr>
              <a:t>Very fast simulated re-annealing</a:t>
            </a:r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. Mathematical and Computer Modelling.</a:t>
            </a:r>
            <a:r>
              <a:rPr lang="ru-RU" sz="825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–1989. –Vol. 12. –P. 967- 973. </a:t>
            </a:r>
          </a:p>
          <a:p>
            <a:pPr marL="128588" indent="-128588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25" b="1" dirty="0">
                <a:solidFill>
                  <a:prstClr val="black"/>
                </a:solidFill>
                <a:latin typeface="Calibri" panose="020F0502020204030204"/>
              </a:rPr>
              <a:t>A. </a:t>
            </a:r>
            <a:r>
              <a:rPr lang="en-US" sz="825" b="1" dirty="0" err="1">
                <a:solidFill>
                  <a:prstClr val="black"/>
                </a:solidFill>
                <a:latin typeface="Calibri" panose="020F0502020204030204"/>
              </a:rPr>
              <a:t>Zhigliavsky</a:t>
            </a:r>
            <a:r>
              <a:rPr lang="en-US" sz="825" b="1" dirty="0">
                <a:solidFill>
                  <a:prstClr val="black"/>
                </a:solidFill>
                <a:latin typeface="Calibri" panose="020F0502020204030204"/>
              </a:rPr>
              <a:t>, A. </a:t>
            </a:r>
            <a:r>
              <a:rPr lang="en-US" sz="825" b="1" dirty="0" err="1">
                <a:solidFill>
                  <a:prstClr val="black"/>
                </a:solidFill>
                <a:latin typeface="Calibri" panose="020F0502020204030204"/>
              </a:rPr>
              <a:t>Zilinskas</a:t>
            </a:r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825" i="1" dirty="0">
                <a:solidFill>
                  <a:prstClr val="black"/>
                </a:solidFill>
                <a:latin typeface="Calibri" panose="020F0502020204030204"/>
              </a:rPr>
              <a:t>Stochastic global optimization. </a:t>
            </a:r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Springer, 2008.</a:t>
            </a:r>
            <a:endParaRPr lang="ru-RU" sz="9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AB38C-A30D-4493-A61A-1D0D358D5053}"/>
              </a:ext>
            </a:extLst>
          </p:cNvPr>
          <p:cNvSpPr txBox="1"/>
          <p:nvPr/>
        </p:nvSpPr>
        <p:spPr>
          <a:xfrm>
            <a:off x="4809790" y="2602495"/>
            <a:ext cx="371366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 :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optimization method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 without any initial approximations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Quickly converges to area of exact solution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for any function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Limits : 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­"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­"/>
            </a:pP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Weakly converge to exact solution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0D0CF8-2714-470F-8F10-58570A478D47}"/>
              </a:ext>
            </a:extLst>
          </p:cNvPr>
          <p:cNvSpPr txBox="1"/>
          <p:nvPr/>
        </p:nvSpPr>
        <p:spPr>
          <a:xfrm>
            <a:off x="428694" y="2593055"/>
            <a:ext cx="3710532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 :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optimization method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 without any initial approximations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Quickly converges to area of exact solution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Semi-Analytical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Limits : 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­"/>
            </a:pP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 a lot of memory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­"/>
            </a:pP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Weakly converge to exact solution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7CBB11-B219-492E-9816-A3A887E202C4}"/>
              </a:ext>
            </a:extLst>
          </p:cNvPr>
          <p:cNvSpPr txBox="1"/>
          <p:nvPr/>
        </p:nvSpPr>
        <p:spPr>
          <a:xfrm>
            <a:off x="428694" y="4904077"/>
            <a:ext cx="3902377" cy="784830"/>
          </a:xfrm>
          <a:prstGeom prst="rect">
            <a:avLst/>
          </a:prstGeom>
          <a:noFill/>
          <a:ln>
            <a:solidFill>
              <a:srgbClr val="9AA6A4"/>
            </a:solidFill>
          </a:ln>
        </p:spPr>
        <p:txBody>
          <a:bodyPr wrap="square" rtlCol="0">
            <a:spAutoFit/>
          </a:bodyPr>
          <a:lstStyle/>
          <a:p>
            <a:pPr marL="128588" indent="-128588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GB" sz="900" b="1" dirty="0">
                <a:solidFill>
                  <a:prstClr val="black"/>
                </a:solidFill>
                <a:latin typeface="Calibri" panose="020F0502020204030204"/>
              </a:rPr>
              <a:t>I. V. </a:t>
            </a:r>
            <a:r>
              <a:rPr lang="en-GB" sz="900" b="1" dirty="0" err="1">
                <a:solidFill>
                  <a:prstClr val="black"/>
                </a:solidFill>
                <a:latin typeface="Calibri" panose="020F0502020204030204"/>
              </a:rPr>
              <a:t>Oseledets</a:t>
            </a:r>
            <a:r>
              <a:rPr lang="en-GB" sz="9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900" i="1" dirty="0">
                <a:solidFill>
                  <a:prstClr val="black"/>
                </a:solidFill>
                <a:latin typeface="Calibri" panose="020F0502020204030204"/>
              </a:rPr>
              <a:t>Tensor-train decomposition.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 SIAM J. Sci. </a:t>
            </a:r>
            <a:r>
              <a:rPr lang="en-GB" sz="900" dirty="0" err="1">
                <a:solidFill>
                  <a:prstClr val="black"/>
                </a:solidFill>
                <a:latin typeface="Calibri" panose="020F0502020204030204"/>
              </a:rPr>
              <a:t>Comput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– 2011. –Vol. 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33.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–P.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2295–2317.</a:t>
            </a:r>
          </a:p>
          <a:p>
            <a:pPr marL="128588" indent="-128588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GB" sz="900" b="1" dirty="0">
                <a:solidFill>
                  <a:prstClr val="black"/>
                </a:solidFill>
                <a:latin typeface="Calibri" panose="020F0502020204030204"/>
              </a:rPr>
              <a:t>D. A. </a:t>
            </a:r>
            <a:r>
              <a:rPr lang="en-GB" sz="900" b="1" dirty="0" err="1">
                <a:solidFill>
                  <a:prstClr val="black"/>
                </a:solidFill>
                <a:latin typeface="Calibri" panose="020F0502020204030204"/>
              </a:rPr>
              <a:t>Zheltkov</a:t>
            </a:r>
            <a:r>
              <a:rPr lang="en-GB" sz="900" b="1" dirty="0">
                <a:solidFill>
                  <a:prstClr val="black"/>
                </a:solidFill>
                <a:latin typeface="Calibri" panose="020F0502020204030204"/>
              </a:rPr>
              <a:t>, I. V. </a:t>
            </a:r>
            <a:r>
              <a:rPr lang="en-GB" sz="900" b="1" dirty="0" err="1">
                <a:solidFill>
                  <a:prstClr val="black"/>
                </a:solidFill>
                <a:latin typeface="Calibri" panose="020F0502020204030204"/>
              </a:rPr>
              <a:t>Oferkin</a:t>
            </a:r>
            <a:r>
              <a:rPr lang="en-GB" sz="900" b="1" dirty="0">
                <a:solidFill>
                  <a:prstClr val="black"/>
                </a:solidFill>
                <a:latin typeface="Calibri" panose="020F0502020204030204"/>
              </a:rPr>
              <a:t>, E. V. </a:t>
            </a:r>
            <a:r>
              <a:rPr lang="en-GB" sz="900" b="1" dirty="0" err="1">
                <a:solidFill>
                  <a:prstClr val="black"/>
                </a:solidFill>
                <a:latin typeface="Calibri" panose="020F0502020204030204"/>
              </a:rPr>
              <a:t>Katkova</a:t>
            </a:r>
            <a:r>
              <a:rPr lang="en-GB" sz="900" b="1" dirty="0">
                <a:solidFill>
                  <a:prstClr val="black"/>
                </a:solidFill>
                <a:latin typeface="Calibri" panose="020F0502020204030204"/>
              </a:rPr>
              <a:t>, A. V. Sulimov, V. B. Sulimov and E. E. </a:t>
            </a:r>
            <a:r>
              <a:rPr lang="en-GB" sz="900" b="1" dirty="0" err="1">
                <a:solidFill>
                  <a:prstClr val="black"/>
                </a:solidFill>
                <a:latin typeface="Calibri" panose="020F0502020204030204"/>
              </a:rPr>
              <a:t>Tyrtyshnikov</a:t>
            </a:r>
            <a:r>
              <a:rPr lang="en-GB" sz="9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900" i="1" dirty="0" err="1">
                <a:solidFill>
                  <a:prstClr val="black"/>
                </a:solidFill>
                <a:latin typeface="Calibri" panose="020F0502020204030204"/>
              </a:rPr>
              <a:t>TTDock</a:t>
            </a:r>
            <a:r>
              <a:rPr lang="en-GB" sz="900" i="1" dirty="0">
                <a:solidFill>
                  <a:prstClr val="black"/>
                </a:solidFill>
                <a:latin typeface="Calibri" panose="020F0502020204030204"/>
              </a:rPr>
              <a:t>: A docking method based on tensor train decompositions.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900" dirty="0" err="1">
                <a:solidFill>
                  <a:prstClr val="black"/>
                </a:solidFill>
                <a:latin typeface="Calibri" panose="020F0502020204030204"/>
              </a:rPr>
              <a:t>Vychisl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. Met. </a:t>
            </a:r>
            <a:r>
              <a:rPr lang="en-GB" sz="900" dirty="0" err="1">
                <a:solidFill>
                  <a:prstClr val="black"/>
                </a:solidFill>
                <a:latin typeface="Calibri" panose="020F0502020204030204"/>
              </a:rPr>
              <a:t>Programm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. .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–2013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 .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–Vol.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 14 .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–P.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 279–291.</a:t>
            </a:r>
            <a:r>
              <a:rPr lang="ru-RU" sz="9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fr-FR" sz="9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76923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35A2CB1D-C0AF-49A0-A5B1-8BD0108D9C84}"/>
              </a:ext>
            </a:extLst>
          </p:cNvPr>
          <p:cNvCxnSpPr>
            <a:cxnSpLocks/>
          </p:cNvCxnSpPr>
          <p:nvPr/>
        </p:nvCxnSpPr>
        <p:spPr>
          <a:xfrm>
            <a:off x="0" y="1622790"/>
            <a:ext cx="4242391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ED9BF10-FAAC-4E2B-8584-CCA2E4F8F447}"/>
              </a:ext>
            </a:extLst>
          </p:cNvPr>
          <p:cNvSpPr txBox="1"/>
          <p:nvPr/>
        </p:nvSpPr>
        <p:spPr>
          <a:xfrm>
            <a:off x="117257" y="1147909"/>
            <a:ext cx="38363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 improvement idea :</a:t>
            </a:r>
            <a:endParaRPr lang="ru-RU" sz="2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0EAD727-CE8D-4431-AB88-35E2B8C9E1C6}"/>
              </a:ext>
            </a:extLst>
          </p:cNvPr>
          <p:cNvSpPr/>
          <p:nvPr/>
        </p:nvSpPr>
        <p:spPr>
          <a:xfrm>
            <a:off x="8670000" y="5386168"/>
            <a:ext cx="373912" cy="62324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36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4</a:t>
            </a:r>
            <a:endParaRPr lang="ru-RU" sz="36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graphicFrame>
        <p:nvGraphicFramePr>
          <p:cNvPr id="18" name="Схема 17">
            <a:extLst>
              <a:ext uri="{FF2B5EF4-FFF2-40B4-BE49-F238E27FC236}">
                <a16:creationId xmlns:a16="http://schemas.microsoft.com/office/drawing/2014/main" id="{FE027BD3-70D2-4E80-9C51-773E7CCA977A}"/>
              </a:ext>
            </a:extLst>
          </p:cNvPr>
          <p:cNvGraphicFramePr/>
          <p:nvPr/>
        </p:nvGraphicFramePr>
        <p:xfrm>
          <a:off x="1593998" y="1694773"/>
          <a:ext cx="5956005" cy="3838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6711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02932F-FAD0-47E1-9A16-247EE065B353}"/>
              </a:ext>
            </a:extLst>
          </p:cNvPr>
          <p:cNvSpPr txBox="1"/>
          <p:nvPr/>
        </p:nvSpPr>
        <p:spPr>
          <a:xfrm>
            <a:off x="117256" y="1147909"/>
            <a:ext cx="60708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Epidemic situation in Russia : TB</a:t>
            </a:r>
            <a:endParaRPr lang="ru-RU" sz="2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21B8013C-349B-42F4-A69A-29FEAD957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004" y="1705257"/>
            <a:ext cx="6223992" cy="4063591"/>
          </a:xfrm>
          <a:prstGeom prst="rect">
            <a:avLst/>
          </a:prstGeom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868777B-9141-443D-9060-34A5397BC832}"/>
              </a:ext>
            </a:extLst>
          </p:cNvPr>
          <p:cNvCxnSpPr>
            <a:cxnSpLocks/>
          </p:cNvCxnSpPr>
          <p:nvPr/>
        </p:nvCxnSpPr>
        <p:spPr>
          <a:xfrm>
            <a:off x="0" y="1622790"/>
            <a:ext cx="4242391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AB8AFB8-2424-48B2-A2CD-6B95D3397D8A}"/>
              </a:ext>
            </a:extLst>
          </p:cNvPr>
          <p:cNvSpPr/>
          <p:nvPr/>
        </p:nvSpPr>
        <p:spPr>
          <a:xfrm>
            <a:off x="8670000" y="5386168"/>
            <a:ext cx="373912" cy="62324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36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5</a:t>
            </a:r>
            <a:endParaRPr lang="ru-RU" sz="36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91687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02932F-FAD0-47E1-9A16-247EE065B353}"/>
              </a:ext>
            </a:extLst>
          </p:cNvPr>
          <p:cNvSpPr txBox="1"/>
          <p:nvPr/>
        </p:nvSpPr>
        <p:spPr>
          <a:xfrm>
            <a:off x="117256" y="1147909"/>
            <a:ext cx="60708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Epidemic situation in Russia : HIV</a:t>
            </a:r>
            <a:endParaRPr lang="ru-RU" sz="2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868777B-9141-443D-9060-34A5397BC832}"/>
              </a:ext>
            </a:extLst>
          </p:cNvPr>
          <p:cNvCxnSpPr>
            <a:cxnSpLocks/>
          </p:cNvCxnSpPr>
          <p:nvPr/>
        </p:nvCxnSpPr>
        <p:spPr>
          <a:xfrm>
            <a:off x="0" y="1622790"/>
            <a:ext cx="4242391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AB8AFB8-2424-48B2-A2CD-6B95D3397D8A}"/>
              </a:ext>
            </a:extLst>
          </p:cNvPr>
          <p:cNvSpPr/>
          <p:nvPr/>
        </p:nvSpPr>
        <p:spPr>
          <a:xfrm>
            <a:off x="8670000" y="5386168"/>
            <a:ext cx="373912" cy="62324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36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6</a:t>
            </a:r>
            <a:endParaRPr lang="ru-RU" sz="36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55DDC24-98B5-4E10-8487-2B847D892548}"/>
              </a:ext>
            </a:extLst>
          </p:cNvPr>
          <p:cNvGrpSpPr/>
          <p:nvPr/>
        </p:nvGrpSpPr>
        <p:grpSpPr>
          <a:xfrm>
            <a:off x="4572000" y="2183126"/>
            <a:ext cx="3919030" cy="2836656"/>
            <a:chOff x="7083986" y="3312723"/>
            <a:chExt cx="4773698" cy="3310237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1232317F-69AE-41F3-9A2F-99C4314A1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3986" y="3312723"/>
              <a:ext cx="4773698" cy="2743987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2DF71B5-B889-42C1-9B52-B4691FE1DBB6}"/>
                </a:ext>
              </a:extLst>
            </p:cNvPr>
            <p:cNvSpPr/>
            <p:nvPr/>
          </p:nvSpPr>
          <p:spPr>
            <a:xfrm>
              <a:off x="7083986" y="6138094"/>
              <a:ext cx="4773698" cy="484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</a:rPr>
                <a:t>Fig.2 Number of people living with HIV / AIDS in Russia per 100,000 population of December 31, 2012.</a:t>
              </a:r>
              <a:endParaRPr lang="ru-RU" sz="10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AB4875F-F661-4678-9831-C41F9E3E4689}"/>
              </a:ext>
            </a:extLst>
          </p:cNvPr>
          <p:cNvGrpSpPr/>
          <p:nvPr/>
        </p:nvGrpSpPr>
        <p:grpSpPr>
          <a:xfrm>
            <a:off x="416039" y="2147792"/>
            <a:ext cx="3992488" cy="3031513"/>
            <a:chOff x="7083986" y="22713"/>
            <a:chExt cx="4863176" cy="353762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197F073-F7C5-478D-BF10-A76D7AE4B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3986" y="22713"/>
              <a:ext cx="4773698" cy="2849525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DFF9407-EBBD-47B8-BEC6-D779C8AB54C6}"/>
                </a:ext>
              </a:extLst>
            </p:cNvPr>
            <p:cNvSpPr/>
            <p:nvPr/>
          </p:nvSpPr>
          <p:spPr>
            <a:xfrm>
              <a:off x="7083986" y="2886912"/>
              <a:ext cx="4863176" cy="6734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</a:rPr>
                <a:t>Fig.1 Distribution of registered cases of HIV infection in the territories of Russia of December 31, 2012, excluding children with an unidentified diagnosis.</a:t>
              </a:r>
              <a:endParaRPr lang="ru-RU" sz="10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0212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9614C48-A8C9-4473-B67C-BF4C00B1B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1481"/>
            <a:ext cx="5226684" cy="3136010"/>
          </a:xfrm>
          <a:prstGeom prst="rect">
            <a:avLst/>
          </a:prstGeom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32CBB71A-D6B9-4090-B9DC-C322FDA85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685" y="2439183"/>
            <a:ext cx="3201416" cy="25160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en-GB" altLang="en-US" sz="15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endemic regions </a:t>
            </a:r>
            <a:r>
              <a:rPr lang="ru-RU" altLang="en-US" sz="15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defTabSz="685800"/>
            <a:r>
              <a:rPr lang="ru-RU" alt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defTabSz="685800"/>
            <a:r>
              <a:rPr lang="en-US" alt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1165</a:t>
            </a:r>
            <a:r>
              <a:rPr lang="en-US" alt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Sverdlovsk region</a:t>
            </a:r>
          </a:p>
          <a:p>
            <a:pPr marL="342900" lvl="1" defTabSz="685800"/>
            <a:r>
              <a:rPr lang="en-US" alt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1132</a:t>
            </a:r>
            <a:r>
              <a:rPr lang="en-US" alt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Kemerovo region</a:t>
            </a:r>
          </a:p>
          <a:p>
            <a:pPr marL="342900" lvl="1" defTabSz="685800"/>
            <a:r>
              <a:rPr lang="en-US" alt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1146</a:t>
            </a:r>
            <a:r>
              <a:rPr lang="en-US" alt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Moscow region</a:t>
            </a:r>
          </a:p>
          <a:p>
            <a:pPr marL="342900" lvl="1" defTabSz="685800"/>
            <a:r>
              <a:rPr lang="en-US" alt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1150</a:t>
            </a:r>
            <a:r>
              <a:rPr lang="en-US" alt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Novosibirsk region</a:t>
            </a:r>
          </a:p>
          <a:p>
            <a:pPr marL="342900" lvl="1" defTabSz="685800"/>
            <a:r>
              <a:rPr lang="en-US" alt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1103</a:t>
            </a:r>
            <a:r>
              <a:rPr lang="en-US" alt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Krasnodar region</a:t>
            </a:r>
          </a:p>
          <a:p>
            <a:pPr marL="342900" lvl="1" defTabSz="685800"/>
            <a:r>
              <a:rPr lang="en-US" alt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1125</a:t>
            </a:r>
            <a:r>
              <a:rPr lang="en-US" alt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Irkutsk region</a:t>
            </a:r>
          </a:p>
          <a:p>
            <a:pPr marL="342900" lvl="1" defTabSz="685800"/>
            <a:r>
              <a:rPr lang="en-US" alt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1101</a:t>
            </a:r>
            <a:r>
              <a:rPr lang="en-US" alt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Altai territory</a:t>
            </a:r>
          </a:p>
          <a:p>
            <a:pPr marL="342900" lvl="1" defTabSz="685800"/>
            <a:r>
              <a:rPr lang="en-US" alt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1171</a:t>
            </a:r>
            <a:r>
              <a:rPr lang="en-US" alt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Tyumen region</a:t>
            </a:r>
            <a:br>
              <a:rPr lang="en-US" altLang="en-US" sz="600" dirty="0">
                <a:solidFill>
                  <a:prstClr val="black"/>
                </a:solidFill>
                <a:latin typeface="Calibri" panose="020F0502020204030204"/>
              </a:rPr>
            </a:br>
            <a:endParaRPr lang="en-US" alt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DC5BC6-2B6E-4925-98E3-BE9D6384B5F2}"/>
              </a:ext>
            </a:extLst>
          </p:cNvPr>
          <p:cNvSpPr txBox="1"/>
          <p:nvPr/>
        </p:nvSpPr>
        <p:spPr>
          <a:xfrm>
            <a:off x="625533" y="5143793"/>
            <a:ext cx="3185571" cy="369332"/>
          </a:xfrm>
          <a:prstGeom prst="rect">
            <a:avLst/>
          </a:prstGeom>
          <a:noFill/>
          <a:ln>
            <a:solidFill>
              <a:srgbClr val="9AA6A4"/>
            </a:solidFill>
          </a:ln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* 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  <a:hlinkClick r:id="rId3"/>
              </a:rPr>
              <a:t>www.fedstat.ru</a:t>
            </a:r>
            <a:endParaRPr lang="ru-RU" sz="9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***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  <a:hlinkClick r:id="rId4"/>
              </a:rPr>
              <a:t>http://old.mednet.ru/ru/czentr-monitoringa-tuberkuleza</a:t>
            </a:r>
            <a:endParaRPr lang="en-GB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A68F8-CE5B-4536-ABC9-8AE020C9FEB6}"/>
              </a:ext>
            </a:extLst>
          </p:cNvPr>
          <p:cNvSpPr txBox="1"/>
          <p:nvPr/>
        </p:nvSpPr>
        <p:spPr>
          <a:xfrm>
            <a:off x="117256" y="1147909"/>
            <a:ext cx="60708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Epidemic situation in Russia : TB</a:t>
            </a:r>
            <a:endParaRPr lang="ru-RU" sz="2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D779D85-72CA-4CF9-A0EA-2A82E7B14691}"/>
              </a:ext>
            </a:extLst>
          </p:cNvPr>
          <p:cNvCxnSpPr>
            <a:cxnSpLocks/>
          </p:cNvCxnSpPr>
          <p:nvPr/>
        </p:nvCxnSpPr>
        <p:spPr>
          <a:xfrm>
            <a:off x="0" y="1622790"/>
            <a:ext cx="4242391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6352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1B376DA-F75B-4D4A-B35A-068C6C892944}"/>
              </a:ext>
            </a:extLst>
          </p:cNvPr>
          <p:cNvGrpSpPr/>
          <p:nvPr/>
        </p:nvGrpSpPr>
        <p:grpSpPr>
          <a:xfrm>
            <a:off x="5041856" y="3323996"/>
            <a:ext cx="3580274" cy="2601465"/>
            <a:chOff x="7083986" y="3223471"/>
            <a:chExt cx="4773698" cy="3468619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B5EEBAF9-6DDA-4BE4-B63F-03FBEE23F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83986" y="3223471"/>
              <a:ext cx="4773698" cy="2922491"/>
            </a:xfrm>
            <a:prstGeom prst="rect">
              <a:avLst/>
            </a:prstGeom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0390AD27-81F8-4855-8035-13616B71A857}"/>
                </a:ext>
              </a:extLst>
            </p:cNvPr>
            <p:cNvSpPr/>
            <p:nvPr/>
          </p:nvSpPr>
          <p:spPr>
            <a:xfrm>
              <a:off x="7083986" y="6138093"/>
              <a:ext cx="4773698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</a:rPr>
                <a:t>Fig.2 Number of people living with HIV / AIDS in Russia per 100,000 population of December 31, 2012.</a:t>
              </a:r>
              <a:endParaRPr lang="ru-RU" sz="10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6BE8623D-EB5F-43AF-81BB-E3D59A9FF840}"/>
              </a:ext>
            </a:extLst>
          </p:cNvPr>
          <p:cNvGrpSpPr/>
          <p:nvPr/>
        </p:nvGrpSpPr>
        <p:grpSpPr>
          <a:xfrm>
            <a:off x="5041856" y="866521"/>
            <a:ext cx="3647382" cy="2736235"/>
            <a:chOff x="7083986" y="8039"/>
            <a:chExt cx="4863176" cy="3648312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9ED91D2-46A7-45B2-ACAF-5B5AAD406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3986" y="8039"/>
              <a:ext cx="4773698" cy="2878872"/>
            </a:xfrm>
            <a:prstGeom prst="rect">
              <a:avLst/>
            </a:prstGeom>
          </p:spPr>
        </p:pic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E26FFA04-5A8F-4A00-B173-632FE107E1C6}"/>
                </a:ext>
              </a:extLst>
            </p:cNvPr>
            <p:cNvSpPr/>
            <p:nvPr/>
          </p:nvSpPr>
          <p:spPr>
            <a:xfrm>
              <a:off x="7083986" y="2886910"/>
              <a:ext cx="486317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</a:rPr>
                <a:t>Fig.1 Distribution of registered cases of HIV infection in the territories of Russia of December 31, 2012, excluding children with an unidentified diagnosis.</a:t>
              </a:r>
              <a:endParaRPr lang="ru-RU" sz="10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902932F-FAD0-47E1-9A16-247EE065B353}"/>
              </a:ext>
            </a:extLst>
          </p:cNvPr>
          <p:cNvSpPr txBox="1"/>
          <p:nvPr/>
        </p:nvSpPr>
        <p:spPr>
          <a:xfrm>
            <a:off x="124400" y="1151345"/>
            <a:ext cx="7748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Investigated area (</a:t>
            </a:r>
            <a:r>
              <a:rPr lang="en-GB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1165 - Sverdlovsk region)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868777B-9141-443D-9060-34A5397BC832}"/>
              </a:ext>
            </a:extLst>
          </p:cNvPr>
          <p:cNvCxnSpPr>
            <a:cxnSpLocks/>
          </p:cNvCxnSpPr>
          <p:nvPr/>
        </p:nvCxnSpPr>
        <p:spPr>
          <a:xfrm>
            <a:off x="0" y="1622790"/>
            <a:ext cx="4242391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AB8AFB8-2424-48B2-A2CD-6B95D3397D8A}"/>
              </a:ext>
            </a:extLst>
          </p:cNvPr>
          <p:cNvSpPr/>
          <p:nvPr/>
        </p:nvSpPr>
        <p:spPr>
          <a:xfrm>
            <a:off x="8670000" y="5386168"/>
            <a:ext cx="373912" cy="62324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36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7</a:t>
            </a:r>
            <a:endParaRPr lang="ru-RU" sz="36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6D09529-6F27-484E-A85B-589156D59F5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6865"/>
            <a:ext cx="5226684" cy="313601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E362748-E99C-463D-AF19-ED677C2096C2}"/>
              </a:ext>
            </a:extLst>
          </p:cNvPr>
          <p:cNvSpPr txBox="1"/>
          <p:nvPr/>
        </p:nvSpPr>
        <p:spPr>
          <a:xfrm>
            <a:off x="625533" y="5059177"/>
            <a:ext cx="3185571" cy="507831"/>
          </a:xfrm>
          <a:prstGeom prst="rect">
            <a:avLst/>
          </a:prstGeom>
          <a:noFill/>
          <a:ln>
            <a:solidFill>
              <a:srgbClr val="9AA6A4"/>
            </a:solidFill>
          </a:ln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* 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  <a:hlinkClick r:id="rId5"/>
              </a:rPr>
              <a:t>www.fedstat.ru</a:t>
            </a:r>
            <a:endParaRPr lang="ru-RU" sz="9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**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  <a:hlinkClick r:id="rId6"/>
              </a:rPr>
              <a:t>www.hivrussia.ru/stat/</a:t>
            </a:r>
            <a:endParaRPr lang="en-GB" sz="9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***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  <a:hlinkClick r:id="rId7"/>
              </a:rPr>
              <a:t>http://old.mednet.ru/ru/czentr-monitoringa-tuberkuleza</a:t>
            </a:r>
            <a:endParaRPr lang="en-GB" sz="9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17186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F0D2A8F-7E7A-4532-A267-DE185287A702}"/>
              </a:ext>
            </a:extLst>
          </p:cNvPr>
          <p:cNvCxnSpPr>
            <a:cxnSpLocks/>
          </p:cNvCxnSpPr>
          <p:nvPr/>
        </p:nvCxnSpPr>
        <p:spPr>
          <a:xfrm>
            <a:off x="0" y="1710509"/>
            <a:ext cx="5606016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1EB1BCD-6E98-4A16-B2AE-90F04889DB1C}"/>
              </a:ext>
            </a:extLst>
          </p:cNvPr>
          <p:cNvSpPr txBox="1">
            <a:spLocks/>
          </p:cNvSpPr>
          <p:nvPr/>
        </p:nvSpPr>
        <p:spPr>
          <a:xfrm>
            <a:off x="184425" y="1032169"/>
            <a:ext cx="8738065" cy="829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mathematical model of the spread of a co-infection of tuberculosis and HIV, developed by group of American researchers</a:t>
            </a:r>
            <a:r>
              <a:rPr lang="ru-RU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(2009 г.)*</a:t>
            </a: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8E42A5-DC49-447B-80AC-81AEB9F5F28E}"/>
                  </a:ext>
                </a:extLst>
              </p:cNvPr>
              <p:cNvSpPr txBox="1"/>
              <p:nvPr/>
            </p:nvSpPr>
            <p:spPr>
              <a:xfrm>
                <a:off x="221510" y="1814735"/>
                <a:ext cx="4703337" cy="31162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Here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𝐒</m:t>
                    </m:r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susceptible individuals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𝐋</m:t>
                    </m:r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TB  latent (without HIV) individuals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𝐈</m:t>
                    </m:r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TB infectious (without HIV) individuals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𝐓</m:t>
                    </m:r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TB successfully treated (without HIV) individuals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HIV infectious (without TB) individuals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HIV infectious and TB latent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individuals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infectious with both TB and HIV 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individuals;</a:t>
                </a: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individuals with “full-blown” AIDS.</a:t>
                </a: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ru-RU" sz="13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𝑵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𝑺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𝑳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𝑰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𝑻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</m:t>
                    </m:r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−</m:t>
                    </m:r>
                  </m:oMath>
                </a14:m>
                <a:r>
                  <a:rPr lang="en-US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total population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𝑹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𝑺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𝑳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𝑻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13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total “active” population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ru-RU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p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p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−</m:t>
                    </m:r>
                  </m:oMath>
                </a14:m>
                <a:r>
                  <a:rPr lang="en-US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Individuals with HIV who have not developed AIDS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8E42A5-DC49-447B-80AC-81AEB9F5F2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10" y="1814735"/>
                <a:ext cx="4703337" cy="3116238"/>
              </a:xfrm>
              <a:prstGeom prst="rect">
                <a:avLst/>
              </a:prstGeom>
              <a:blipFill>
                <a:blip r:embed="rId2"/>
                <a:stretch>
                  <a:fillRect l="-2202" t="-1761" b="-25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C8A439F-22F1-4D59-93D6-5C20A8D69E11}"/>
              </a:ext>
            </a:extLst>
          </p:cNvPr>
          <p:cNvSpPr txBox="1"/>
          <p:nvPr/>
        </p:nvSpPr>
        <p:spPr>
          <a:xfrm>
            <a:off x="221510" y="5350164"/>
            <a:ext cx="5429961" cy="415498"/>
          </a:xfrm>
          <a:prstGeom prst="rect">
            <a:avLst/>
          </a:prstGeom>
          <a:noFill/>
          <a:ln>
            <a:solidFill>
              <a:srgbClr val="9AA6A4"/>
            </a:solidFill>
          </a:ln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prstClr val="black"/>
                </a:solidFill>
                <a:latin typeface="Calibri" panose="020F0502020204030204"/>
              </a:rPr>
              <a:t>*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L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.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 W. </a:t>
            </a:r>
            <a:r>
              <a:rPr lang="en-GB" sz="900" dirty="0" err="1">
                <a:solidFill>
                  <a:prstClr val="black"/>
                </a:solidFill>
                <a:latin typeface="Calibri" panose="020F0502020204030204"/>
              </a:rPr>
              <a:t>Roeger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, Z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Feng and C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.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 Castillo-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lang="en-GB" sz="900" dirty="0" err="1">
                <a:solidFill>
                  <a:prstClr val="black"/>
                </a:solidFill>
                <a:latin typeface="Calibri" panose="020F0502020204030204"/>
              </a:rPr>
              <a:t>havez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Modeling TB and HIV co-infections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Mathematical biosciences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and engineering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– 20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09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. – Vol. 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6(4)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. – P. 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815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-8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37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ru-RU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5C3D651-6FFD-4A05-9522-8B28A5ED799B}"/>
              </a:ext>
            </a:extLst>
          </p:cNvPr>
          <p:cNvGrpSpPr/>
          <p:nvPr/>
        </p:nvGrpSpPr>
        <p:grpSpPr>
          <a:xfrm>
            <a:off x="184425" y="4920243"/>
            <a:ext cx="5395371" cy="478425"/>
            <a:chOff x="245900" y="5417324"/>
            <a:chExt cx="7193828" cy="637900"/>
          </a:xfrm>
        </p:grpSpPr>
        <p:sp>
          <p:nvSpPr>
            <p:cNvPr id="5" name="Объект 2">
              <a:extLst>
                <a:ext uri="{FF2B5EF4-FFF2-40B4-BE49-F238E27FC236}">
                  <a16:creationId xmlns:a16="http://schemas.microsoft.com/office/drawing/2014/main" id="{599DE7E0-852E-489C-A0D5-A315F21F50C2}"/>
                </a:ext>
              </a:extLst>
            </p:cNvPr>
            <p:cNvSpPr txBox="1">
              <a:spLocks/>
            </p:cNvSpPr>
            <p:nvPr/>
          </p:nvSpPr>
          <p:spPr>
            <a:xfrm>
              <a:off x="245900" y="5581354"/>
              <a:ext cx="7193828" cy="47387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685800" fontAlgn="auto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Parameter description is given in a Table</a:t>
              </a:r>
              <a:r>
                <a:rPr lang="ru-RU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Рисунок 8" descr="Изображение выглядит как текст&#10;&#10;Описание создано с высокой степенью достоверности">
              <a:extLst>
                <a:ext uri="{FF2B5EF4-FFF2-40B4-BE49-F238E27FC236}">
                  <a16:creationId xmlns:a16="http://schemas.microsoft.com/office/drawing/2014/main" id="{42FB3617-9FB0-49FA-B563-5F114C973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616" y="5417324"/>
              <a:ext cx="578195" cy="469536"/>
            </a:xfrm>
            <a:prstGeom prst="rect">
              <a:avLst/>
            </a:prstGeom>
            <a:ln w="38100">
              <a:solidFill>
                <a:schemeClr val="accent1"/>
              </a:solidFill>
              <a:tailEnd type="none"/>
            </a:ln>
            <a:effectLst>
              <a:softEdge rad="12700"/>
            </a:effectLst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F82D1B-2994-4A23-A875-A9654B3F8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114" y="5183923"/>
            <a:ext cx="2319671" cy="72489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2E411DC-14DD-4271-A365-63C60606354E}"/>
              </a:ext>
            </a:extLst>
          </p:cNvPr>
          <p:cNvSpPr/>
          <p:nvPr/>
        </p:nvSpPr>
        <p:spPr>
          <a:xfrm>
            <a:off x="8670000" y="5386168"/>
            <a:ext cx="373912" cy="62324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36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8</a:t>
            </a:r>
            <a:endParaRPr lang="ru-RU" sz="36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0319ECB-2B09-4EAC-8B67-87208A088F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369" y="1879640"/>
            <a:ext cx="3762599" cy="3208037"/>
          </a:xfrm>
          <a:prstGeom prst="rect">
            <a:avLst/>
          </a:prstGeom>
          <a:ln w="38100">
            <a:noFill/>
            <a:tailEnd type="none"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3559088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F0D2A8F-7E7A-4532-A267-DE185287A702}"/>
              </a:ext>
            </a:extLst>
          </p:cNvPr>
          <p:cNvCxnSpPr>
            <a:cxnSpLocks/>
          </p:cNvCxnSpPr>
          <p:nvPr/>
        </p:nvCxnSpPr>
        <p:spPr>
          <a:xfrm>
            <a:off x="0" y="1710509"/>
            <a:ext cx="5606016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1EB1BCD-6E98-4A16-B2AE-90F04889DB1C}"/>
              </a:ext>
            </a:extLst>
          </p:cNvPr>
          <p:cNvSpPr txBox="1">
            <a:spLocks/>
          </p:cNvSpPr>
          <p:nvPr/>
        </p:nvSpPr>
        <p:spPr>
          <a:xfrm>
            <a:off x="184425" y="1032169"/>
            <a:ext cx="8738065" cy="829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mathematical model of the spread of a co-infection of tuberculosis and HIV, developed by group of American researchers</a:t>
            </a:r>
            <a:r>
              <a:rPr lang="ru-RU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(2009 г.)*</a:t>
            </a: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8E42A5-DC49-447B-80AC-81AEB9F5F28E}"/>
                  </a:ext>
                </a:extLst>
              </p:cNvPr>
              <p:cNvSpPr txBox="1"/>
              <p:nvPr/>
            </p:nvSpPr>
            <p:spPr>
              <a:xfrm>
                <a:off x="221510" y="1814735"/>
                <a:ext cx="4703337" cy="31162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Here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𝐒</m:t>
                    </m:r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susceptible individuals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𝐋</m:t>
                    </m:r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TB  latent (without HIV) individuals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𝐈</m:t>
                    </m:r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TB infectious (without HIV) individuals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𝐓</m:t>
                    </m:r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TB successfully treated (without HIV) individuals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HIV infectious (without TB) individuals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HIV infectious and TB latent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individuals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infectious with both TB and HIV 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individuals;</a:t>
                </a: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individuals with “full-blown” AIDS.</a:t>
                </a: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ru-RU" sz="13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𝑵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𝑺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𝑳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𝑰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𝑻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</m:t>
                    </m:r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−</m:t>
                    </m:r>
                  </m:oMath>
                </a14:m>
                <a:r>
                  <a:rPr lang="en-US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total population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𝑹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𝑺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𝑳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𝑻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13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total “active” population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ru-RU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p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p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−</m:t>
                    </m:r>
                  </m:oMath>
                </a14:m>
                <a:r>
                  <a:rPr lang="en-US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Individuals with HIV who have not developed AIDS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8E42A5-DC49-447B-80AC-81AEB9F5F2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10" y="1814735"/>
                <a:ext cx="4703337" cy="3116238"/>
              </a:xfrm>
              <a:prstGeom prst="rect">
                <a:avLst/>
              </a:prstGeom>
              <a:blipFill>
                <a:blip r:embed="rId2"/>
                <a:stretch>
                  <a:fillRect l="-2202" t="-1761" b="-25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C8A439F-22F1-4D59-93D6-5C20A8D69E11}"/>
              </a:ext>
            </a:extLst>
          </p:cNvPr>
          <p:cNvSpPr txBox="1"/>
          <p:nvPr/>
        </p:nvSpPr>
        <p:spPr>
          <a:xfrm>
            <a:off x="221510" y="5350164"/>
            <a:ext cx="5429961" cy="415498"/>
          </a:xfrm>
          <a:prstGeom prst="rect">
            <a:avLst/>
          </a:prstGeom>
          <a:noFill/>
          <a:ln>
            <a:solidFill>
              <a:srgbClr val="9AA6A4"/>
            </a:solidFill>
          </a:ln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prstClr val="black"/>
                </a:solidFill>
                <a:latin typeface="Calibri" panose="020F0502020204030204"/>
              </a:rPr>
              <a:t>*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L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.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 W. </a:t>
            </a:r>
            <a:r>
              <a:rPr lang="en-GB" sz="900" dirty="0" err="1">
                <a:solidFill>
                  <a:prstClr val="black"/>
                </a:solidFill>
                <a:latin typeface="Calibri" panose="020F0502020204030204"/>
              </a:rPr>
              <a:t>Roeger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, Z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Feng and C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.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 Castillo-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lang="en-GB" sz="900" dirty="0" err="1">
                <a:solidFill>
                  <a:prstClr val="black"/>
                </a:solidFill>
                <a:latin typeface="Calibri" panose="020F0502020204030204"/>
              </a:rPr>
              <a:t>havez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Modeling TB and HIV co-infections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Mathematical biosciences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and engineering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– 20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09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. – Vol. 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6(4)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. – P. 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815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-8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37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ru-RU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5C3D651-6FFD-4A05-9522-8B28A5ED799B}"/>
              </a:ext>
            </a:extLst>
          </p:cNvPr>
          <p:cNvGrpSpPr/>
          <p:nvPr/>
        </p:nvGrpSpPr>
        <p:grpSpPr>
          <a:xfrm>
            <a:off x="184425" y="4920243"/>
            <a:ext cx="5395371" cy="478425"/>
            <a:chOff x="245900" y="5417324"/>
            <a:chExt cx="7193828" cy="637900"/>
          </a:xfrm>
        </p:grpSpPr>
        <p:sp>
          <p:nvSpPr>
            <p:cNvPr id="5" name="Объект 2">
              <a:extLst>
                <a:ext uri="{FF2B5EF4-FFF2-40B4-BE49-F238E27FC236}">
                  <a16:creationId xmlns:a16="http://schemas.microsoft.com/office/drawing/2014/main" id="{599DE7E0-852E-489C-A0D5-A315F21F50C2}"/>
                </a:ext>
              </a:extLst>
            </p:cNvPr>
            <p:cNvSpPr txBox="1">
              <a:spLocks/>
            </p:cNvSpPr>
            <p:nvPr/>
          </p:nvSpPr>
          <p:spPr>
            <a:xfrm>
              <a:off x="245900" y="5581354"/>
              <a:ext cx="7193828" cy="47387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685800" fontAlgn="auto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Parameter description is given in a Table</a:t>
              </a:r>
              <a:r>
                <a:rPr lang="ru-RU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Рисунок 8" descr="Изображение выглядит как текст&#10;&#10;Описание создано с высокой степенью достоверности">
              <a:extLst>
                <a:ext uri="{FF2B5EF4-FFF2-40B4-BE49-F238E27FC236}">
                  <a16:creationId xmlns:a16="http://schemas.microsoft.com/office/drawing/2014/main" id="{42FB3617-9FB0-49FA-B563-5F114C973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616" y="5417324"/>
              <a:ext cx="578195" cy="469536"/>
            </a:xfrm>
            <a:prstGeom prst="rect">
              <a:avLst/>
            </a:prstGeom>
            <a:ln w="38100">
              <a:solidFill>
                <a:schemeClr val="accent1"/>
              </a:solidFill>
              <a:tailEnd type="none"/>
            </a:ln>
            <a:effectLst>
              <a:softEdge rad="12700"/>
            </a:effectLst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F82D1B-2994-4A23-A875-A9654B3F8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114" y="5183923"/>
            <a:ext cx="2319671" cy="72489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2E411DC-14DD-4271-A365-63C60606354E}"/>
              </a:ext>
            </a:extLst>
          </p:cNvPr>
          <p:cNvSpPr/>
          <p:nvPr/>
        </p:nvSpPr>
        <p:spPr>
          <a:xfrm>
            <a:off x="8670000" y="5386168"/>
            <a:ext cx="373912" cy="62324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36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8</a:t>
            </a:r>
            <a:endParaRPr lang="ru-RU" sz="36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1A2E5763-8BF7-4498-8550-A86724ECC928}"/>
              </a:ext>
            </a:extLst>
          </p:cNvPr>
          <p:cNvGrpSpPr/>
          <p:nvPr/>
        </p:nvGrpSpPr>
        <p:grpSpPr>
          <a:xfrm>
            <a:off x="5042369" y="1879640"/>
            <a:ext cx="3762599" cy="3208037"/>
            <a:chOff x="6723159" y="1363187"/>
            <a:chExt cx="5016798" cy="427738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80319ECB-2B09-4EAC-8B67-87208A088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3159" y="1363187"/>
              <a:ext cx="5016798" cy="4277382"/>
            </a:xfrm>
            <a:prstGeom prst="rect">
              <a:avLst/>
            </a:prstGeom>
            <a:ln w="38100">
              <a:noFill/>
              <a:tailEnd type="none"/>
            </a:ln>
            <a:effectLst>
              <a:softEdge rad="12700"/>
            </a:effectLst>
          </p:spPr>
        </p:pic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8C04F2B2-ABED-4BD0-B304-8AB841DEB557}"/>
                </a:ext>
              </a:extLst>
            </p:cNvPr>
            <p:cNvSpPr/>
            <p:nvPr/>
          </p:nvSpPr>
          <p:spPr>
            <a:xfrm>
              <a:off x="10462437" y="1526030"/>
              <a:ext cx="861237" cy="9665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40A79763-A236-4DC3-B8DE-48A12D435DBE}"/>
                </a:ext>
              </a:extLst>
            </p:cNvPr>
            <p:cNvSpPr/>
            <p:nvPr/>
          </p:nvSpPr>
          <p:spPr>
            <a:xfrm>
              <a:off x="8750595" y="4560182"/>
              <a:ext cx="899485" cy="9665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C321BD65-A545-4053-AEA8-53A30731D45F}"/>
                </a:ext>
              </a:extLst>
            </p:cNvPr>
            <p:cNvSpPr/>
            <p:nvPr/>
          </p:nvSpPr>
          <p:spPr>
            <a:xfrm>
              <a:off x="10462437" y="3397101"/>
              <a:ext cx="861237" cy="9665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5614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6C0CD3-80AA-4711-874A-B2BACDCB7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0BD5-9628-40D0-AA84-E83E5ECBAD1D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FBE8EE4-67AB-48E0-B997-4A7A5603DDF6}"/>
              </a:ext>
            </a:extLst>
          </p:cNvPr>
          <p:cNvSpPr/>
          <p:nvPr/>
        </p:nvSpPr>
        <p:spPr>
          <a:xfrm>
            <a:off x="539552" y="260648"/>
            <a:ext cx="8280920" cy="3168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Считается, что правополушарные - это художники, 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ru-RU" sz="2400" dirty="0">
                <a:solidFill>
                  <a:schemeClr val="bg1"/>
                </a:solidFill>
              </a:rPr>
              <a:t>а левополушарные -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математики. 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ru-RU" sz="2400" dirty="0">
                <a:solidFill>
                  <a:schemeClr val="bg1"/>
                </a:solidFill>
              </a:rPr>
              <a:t>Провели эксперименты: люди обследовались в функционально-магнитно-резонансном</a:t>
            </a:r>
          </a:p>
          <a:p>
            <a:r>
              <a:rPr lang="ru-RU" sz="2400" dirty="0">
                <a:solidFill>
                  <a:schemeClr val="bg1"/>
                </a:solidFill>
              </a:rPr>
              <a:t>томографе, и мозг математика демонстрировал схожую активность от созерцания</a:t>
            </a:r>
          </a:p>
          <a:p>
            <a:r>
              <a:rPr lang="ru-RU" sz="2400" dirty="0">
                <a:solidFill>
                  <a:schemeClr val="bg1"/>
                </a:solidFill>
              </a:rPr>
              <a:t>прекрасных картин и красиво выведенной теоремы.</a:t>
            </a:r>
          </a:p>
          <a:p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497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F0D2A8F-7E7A-4532-A267-DE185287A702}"/>
              </a:ext>
            </a:extLst>
          </p:cNvPr>
          <p:cNvCxnSpPr>
            <a:cxnSpLocks/>
          </p:cNvCxnSpPr>
          <p:nvPr/>
        </p:nvCxnSpPr>
        <p:spPr>
          <a:xfrm>
            <a:off x="0" y="1710509"/>
            <a:ext cx="5606016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1EB1BCD-6E98-4A16-B2AE-90F04889DB1C}"/>
              </a:ext>
            </a:extLst>
          </p:cNvPr>
          <p:cNvSpPr txBox="1">
            <a:spLocks/>
          </p:cNvSpPr>
          <p:nvPr/>
        </p:nvSpPr>
        <p:spPr>
          <a:xfrm>
            <a:off x="184425" y="1032169"/>
            <a:ext cx="8738065" cy="829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mathematical model of the spread of a co-infection of tuberculosis and HIV, developed by group of American researchers</a:t>
            </a:r>
            <a:r>
              <a:rPr lang="ru-RU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(2009 г.)*</a:t>
            </a: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8E42A5-DC49-447B-80AC-81AEB9F5F28E}"/>
                  </a:ext>
                </a:extLst>
              </p:cNvPr>
              <p:cNvSpPr txBox="1"/>
              <p:nvPr/>
            </p:nvSpPr>
            <p:spPr>
              <a:xfrm>
                <a:off x="221510" y="1814735"/>
                <a:ext cx="4703337" cy="31162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Here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𝐒</m:t>
                    </m:r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susceptible individuals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𝐋</m:t>
                    </m:r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TB  latent (without HIV) individuals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𝐈</m:t>
                    </m:r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TB infectious (without HIV) individuals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𝐓</m:t>
                    </m:r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TB successfully treated (without HIV) individuals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HIV infectious (without TB) individuals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HIV infectious and TB latent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individuals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infectious with both TB and HIV 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individuals;</a:t>
                </a: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individuals with “full-blown” AIDS.</a:t>
                </a: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ru-RU" sz="13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𝑵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𝑺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𝑳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𝑰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𝑻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</m:t>
                    </m:r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−</m:t>
                    </m:r>
                  </m:oMath>
                </a14:m>
                <a:r>
                  <a:rPr lang="en-US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total population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𝑹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𝑺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𝑳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𝑻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13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total “active” population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ru-RU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p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p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−</m:t>
                    </m:r>
                  </m:oMath>
                </a14:m>
                <a:r>
                  <a:rPr lang="en-US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Individuals with HIV who have not developed AIDS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8E42A5-DC49-447B-80AC-81AEB9F5F2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10" y="1814735"/>
                <a:ext cx="4703337" cy="3116238"/>
              </a:xfrm>
              <a:prstGeom prst="rect">
                <a:avLst/>
              </a:prstGeom>
              <a:blipFill>
                <a:blip r:embed="rId2"/>
                <a:stretch>
                  <a:fillRect l="-2202" t="-1761" b="-25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C8A439F-22F1-4D59-93D6-5C20A8D69E11}"/>
              </a:ext>
            </a:extLst>
          </p:cNvPr>
          <p:cNvSpPr txBox="1"/>
          <p:nvPr/>
        </p:nvSpPr>
        <p:spPr>
          <a:xfrm>
            <a:off x="221510" y="5350164"/>
            <a:ext cx="5429961" cy="415498"/>
          </a:xfrm>
          <a:prstGeom prst="rect">
            <a:avLst/>
          </a:prstGeom>
          <a:noFill/>
          <a:ln>
            <a:solidFill>
              <a:srgbClr val="9AA6A4"/>
            </a:solidFill>
          </a:ln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prstClr val="black"/>
                </a:solidFill>
                <a:latin typeface="Calibri" panose="020F0502020204030204"/>
              </a:rPr>
              <a:t>*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L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.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 W. </a:t>
            </a:r>
            <a:r>
              <a:rPr lang="en-GB" sz="900" dirty="0" err="1">
                <a:solidFill>
                  <a:prstClr val="black"/>
                </a:solidFill>
                <a:latin typeface="Calibri" panose="020F0502020204030204"/>
              </a:rPr>
              <a:t>Roeger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, Z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Feng and C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.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 Castillo-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lang="en-GB" sz="900" dirty="0" err="1">
                <a:solidFill>
                  <a:prstClr val="black"/>
                </a:solidFill>
                <a:latin typeface="Calibri" panose="020F0502020204030204"/>
              </a:rPr>
              <a:t>havez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Modeling TB and HIV co-infections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Mathematical biosciences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and engineering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– 20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09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. – Vol. 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6(4)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. – P. 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815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-8</a:t>
            </a:r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37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ru-RU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F82D1B-2994-4A23-A875-A9654B3F8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114" y="5183923"/>
            <a:ext cx="2319671" cy="724898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5A29646F-3DE6-4F7F-8876-3738D01BAC0F}"/>
              </a:ext>
            </a:extLst>
          </p:cNvPr>
          <p:cNvSpPr txBox="1">
            <a:spLocks/>
          </p:cNvSpPr>
          <p:nvPr/>
        </p:nvSpPr>
        <p:spPr>
          <a:xfrm>
            <a:off x="184425" y="5043265"/>
            <a:ext cx="5395371" cy="3554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 description is given in a Table</a:t>
            </a:r>
            <a:r>
              <a:rPr lang="ru-RU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FEC2F4DF-6AA2-4CE5-B9C4-773480603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1" y="1207119"/>
            <a:ext cx="4654763" cy="3780000"/>
          </a:xfrm>
          <a:prstGeom prst="rect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71D39F6-EAB8-441E-A818-51FE61E5978F}"/>
              </a:ext>
            </a:extLst>
          </p:cNvPr>
          <p:cNvSpPr/>
          <p:nvPr/>
        </p:nvSpPr>
        <p:spPr>
          <a:xfrm>
            <a:off x="8670000" y="5386168"/>
            <a:ext cx="373912" cy="62324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36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8</a:t>
            </a:r>
            <a:endParaRPr lang="ru-RU" sz="36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4EB52C4-5ED6-4ADD-8033-4E63D3047003}"/>
              </a:ext>
            </a:extLst>
          </p:cNvPr>
          <p:cNvGrpSpPr/>
          <p:nvPr/>
        </p:nvGrpSpPr>
        <p:grpSpPr>
          <a:xfrm>
            <a:off x="5042369" y="1879640"/>
            <a:ext cx="3762599" cy="3208037"/>
            <a:chOff x="6723159" y="1363187"/>
            <a:chExt cx="5016798" cy="427738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FDC47B7-14E9-440D-9070-B7ADD1597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3159" y="1363187"/>
              <a:ext cx="5016798" cy="4277382"/>
            </a:xfrm>
            <a:prstGeom prst="rect">
              <a:avLst/>
            </a:prstGeom>
            <a:ln w="38100">
              <a:noFill/>
              <a:tailEnd type="none"/>
            </a:ln>
            <a:effectLst>
              <a:softEdge rad="12700"/>
            </a:effectLst>
          </p:spPr>
        </p:pic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58CCF98B-28E9-4757-910B-F87AEB842E80}"/>
                </a:ext>
              </a:extLst>
            </p:cNvPr>
            <p:cNvSpPr/>
            <p:nvPr/>
          </p:nvSpPr>
          <p:spPr>
            <a:xfrm>
              <a:off x="10462437" y="1526030"/>
              <a:ext cx="861237" cy="9665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5099649B-CD23-4039-9E5D-9E506758BED9}"/>
                </a:ext>
              </a:extLst>
            </p:cNvPr>
            <p:cNvSpPr/>
            <p:nvPr/>
          </p:nvSpPr>
          <p:spPr>
            <a:xfrm>
              <a:off x="8750595" y="4560182"/>
              <a:ext cx="899485" cy="9665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8A5D06F-7488-4D61-A109-F24B17CF627E}"/>
                </a:ext>
              </a:extLst>
            </p:cNvPr>
            <p:cNvSpPr/>
            <p:nvPr/>
          </p:nvSpPr>
          <p:spPr>
            <a:xfrm>
              <a:off x="10462437" y="3397101"/>
              <a:ext cx="861237" cy="9665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91077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F0D2A8F-7E7A-4532-A267-DE185287A702}"/>
              </a:ext>
            </a:extLst>
          </p:cNvPr>
          <p:cNvCxnSpPr>
            <a:cxnSpLocks/>
          </p:cNvCxnSpPr>
          <p:nvPr/>
        </p:nvCxnSpPr>
        <p:spPr>
          <a:xfrm>
            <a:off x="0" y="1710509"/>
            <a:ext cx="5606016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1EB1BCD-6E98-4A16-B2AE-90F04889DB1C}"/>
              </a:ext>
            </a:extLst>
          </p:cNvPr>
          <p:cNvSpPr txBox="1">
            <a:spLocks/>
          </p:cNvSpPr>
          <p:nvPr/>
        </p:nvSpPr>
        <p:spPr>
          <a:xfrm>
            <a:off x="184425" y="1032169"/>
            <a:ext cx="8738065" cy="829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mathematical model of the spread of a co-infection of tuberculosis and HIV, developed by group of American researchers</a:t>
            </a:r>
            <a:r>
              <a:rPr lang="ru-RU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(2009 г.)*</a:t>
            </a: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8E42A5-DC49-447B-80AC-81AEB9F5F28E}"/>
                  </a:ext>
                </a:extLst>
              </p:cNvPr>
              <p:cNvSpPr txBox="1"/>
              <p:nvPr/>
            </p:nvSpPr>
            <p:spPr>
              <a:xfrm>
                <a:off x="221510" y="1814735"/>
                <a:ext cx="4703337" cy="31162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Here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𝐒</m:t>
                    </m:r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susceptible individuals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𝐋</m:t>
                    </m:r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TB  latent (without HIV) individuals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𝐈</m:t>
                    </m:r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TB infectious (without HIV) individuals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𝐓</m:t>
                    </m:r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TB successfully treated (without HIV) individuals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HIV infectious (without TB) individuals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HIV infectious and TB latent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individuals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of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infectious with both TB and HIV 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individuals;</a:t>
                </a: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−</m:t>
                    </m:r>
                  </m:oMath>
                </a14:m>
                <a:r>
                  <a:rPr lang="ru-RU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umber individuals with “full-blown” AIDS.</a:t>
                </a: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ru-RU" sz="13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𝑵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𝑺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𝑳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𝑰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𝑻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</m:t>
                    </m:r>
                    <m:r>
                      <a:rPr lang="en-US" sz="135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−</m:t>
                    </m:r>
                  </m:oMath>
                </a14:m>
                <a:r>
                  <a:rPr lang="en-US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total population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𝑹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𝑺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𝑳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𝑻</m:t>
                    </m:r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13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total “active” population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ru-RU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p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p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sub>
                    </m:sSub>
                    <m:r>
                      <a:rPr lang="en-US" sz="13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−</m:t>
                    </m:r>
                  </m:oMath>
                </a14:m>
                <a:r>
                  <a:rPr lang="en-US" sz="13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Individuals with HIV who have not developed AIDS</a:t>
                </a:r>
                <a:r>
                  <a:rPr lang="ru-RU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8E42A5-DC49-447B-80AC-81AEB9F5F2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10" y="1814735"/>
                <a:ext cx="4703337" cy="3116238"/>
              </a:xfrm>
              <a:prstGeom prst="rect">
                <a:avLst/>
              </a:prstGeom>
              <a:blipFill>
                <a:blip r:embed="rId2"/>
                <a:stretch>
                  <a:fillRect l="-2202" t="-1761" b="-25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C8A439F-22F1-4D59-93D6-5C20A8D69E11}"/>
              </a:ext>
            </a:extLst>
          </p:cNvPr>
          <p:cNvSpPr txBox="1"/>
          <p:nvPr/>
        </p:nvSpPr>
        <p:spPr>
          <a:xfrm>
            <a:off x="221400" y="5303998"/>
            <a:ext cx="5043544" cy="507831"/>
          </a:xfrm>
          <a:prstGeom prst="rect">
            <a:avLst/>
          </a:prstGeom>
          <a:noFill/>
          <a:ln>
            <a:solidFill>
              <a:srgbClr val="9AA6A4"/>
            </a:solidFill>
          </a:ln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* </a:t>
            </a:r>
            <a:r>
              <a:rPr lang="en-GB" sz="900" dirty="0">
                <a:solidFill>
                  <a:srgbClr val="FF0000"/>
                </a:solidFill>
                <a:latin typeface="Calibri" panose="020F0502020204030204"/>
              </a:rPr>
              <a:t>Kabanikhin, S.I., Krivorotko, O., Kashtanova, V., </a:t>
            </a:r>
            <a:r>
              <a:rPr lang="en-GB" sz="900" dirty="0" err="1">
                <a:solidFill>
                  <a:srgbClr val="FF0000"/>
                </a:solidFill>
                <a:latin typeface="Calibri" panose="020F0502020204030204"/>
              </a:rPr>
              <a:t>Latyshenko</a:t>
            </a:r>
            <a:r>
              <a:rPr lang="en-GB" sz="900" dirty="0">
                <a:solidFill>
                  <a:srgbClr val="FF0000"/>
                </a:solidFill>
                <a:latin typeface="Calibri" panose="020F0502020204030204"/>
              </a:rPr>
              <a:t>, V. Identification the mathematical model of the transmission TB/HIV co-infection in endemic areas. </a:t>
            </a:r>
            <a:r>
              <a:rPr lang="en-GB" sz="900" i="1" dirty="0">
                <a:solidFill>
                  <a:srgbClr val="FF0000"/>
                </a:solidFill>
                <a:latin typeface="Calibri" panose="020F0502020204030204"/>
              </a:rPr>
              <a:t>2017 International Multi-Conference on Engineering, Computer and Information Sciences (SIBIRCON).</a:t>
            </a:r>
            <a:r>
              <a:rPr lang="en-US" sz="900" dirty="0">
                <a:solidFill>
                  <a:srgbClr val="FF0000"/>
                </a:solidFill>
                <a:latin typeface="Calibri" panose="020F0502020204030204"/>
              </a:rPr>
              <a:t> – 20</a:t>
            </a:r>
            <a:r>
              <a:rPr lang="fr-FR" sz="900" dirty="0">
                <a:solidFill>
                  <a:srgbClr val="FF0000"/>
                </a:solidFill>
                <a:latin typeface="Calibri" panose="020F0502020204030204"/>
              </a:rPr>
              <a:t>17</a:t>
            </a:r>
            <a:r>
              <a:rPr lang="en-US" sz="900" dirty="0">
                <a:solidFill>
                  <a:srgbClr val="FF0000"/>
                </a:solidFill>
                <a:latin typeface="Calibri" panose="020F0502020204030204"/>
              </a:rPr>
              <a:t>. – P.</a:t>
            </a:r>
            <a:r>
              <a:rPr lang="en-GB" sz="900" i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GB" sz="900" dirty="0">
                <a:solidFill>
                  <a:srgbClr val="FF0000"/>
                </a:solidFill>
                <a:latin typeface="Calibri" panose="020F0502020204030204"/>
              </a:rPr>
              <a:t> 77-81.</a:t>
            </a:r>
            <a:endParaRPr lang="ru-RU" sz="9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F82D1B-2994-4A23-A875-A9654B3F8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114" y="5183923"/>
            <a:ext cx="2319671" cy="724898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5A29646F-3DE6-4F7F-8876-3738D01BAC0F}"/>
              </a:ext>
            </a:extLst>
          </p:cNvPr>
          <p:cNvSpPr txBox="1">
            <a:spLocks/>
          </p:cNvSpPr>
          <p:nvPr/>
        </p:nvSpPr>
        <p:spPr>
          <a:xfrm>
            <a:off x="184425" y="5009130"/>
            <a:ext cx="5395371" cy="3554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 description is given in a Table</a:t>
            </a:r>
            <a:r>
              <a:rPr lang="ru-RU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43C6EB8-55DF-4D8C-836C-A0DC0A813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01" y="1208250"/>
            <a:ext cx="4654763" cy="3780000"/>
          </a:xfrm>
          <a:prstGeom prst="rect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CA14E77-EA52-494B-A95F-F70BDDCFCAD0}"/>
              </a:ext>
            </a:extLst>
          </p:cNvPr>
          <p:cNvSpPr/>
          <p:nvPr/>
        </p:nvSpPr>
        <p:spPr>
          <a:xfrm>
            <a:off x="8670000" y="5386168"/>
            <a:ext cx="373912" cy="62324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36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8</a:t>
            </a:r>
            <a:endParaRPr lang="ru-RU" sz="36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CD90A30-70A4-46DF-99B3-F511926F8104}"/>
              </a:ext>
            </a:extLst>
          </p:cNvPr>
          <p:cNvGrpSpPr/>
          <p:nvPr/>
        </p:nvGrpSpPr>
        <p:grpSpPr>
          <a:xfrm>
            <a:off x="5042369" y="1879640"/>
            <a:ext cx="3762599" cy="3208037"/>
            <a:chOff x="6723159" y="1363187"/>
            <a:chExt cx="5016798" cy="427738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7F965C1A-A132-40D9-967A-215DDC9DB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3159" y="1363187"/>
              <a:ext cx="5016798" cy="4277382"/>
            </a:xfrm>
            <a:prstGeom prst="rect">
              <a:avLst/>
            </a:prstGeom>
            <a:ln w="38100">
              <a:noFill/>
              <a:tailEnd type="none"/>
            </a:ln>
            <a:effectLst>
              <a:softEdge rad="12700"/>
            </a:effectLst>
          </p:spPr>
        </p:pic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FEC3F01E-03DD-475A-8C8E-DD98E8EEB007}"/>
                </a:ext>
              </a:extLst>
            </p:cNvPr>
            <p:cNvSpPr/>
            <p:nvPr/>
          </p:nvSpPr>
          <p:spPr>
            <a:xfrm>
              <a:off x="10462437" y="1526030"/>
              <a:ext cx="861237" cy="9665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E567364C-3D49-4F42-A6AB-108488FB70B5}"/>
                </a:ext>
              </a:extLst>
            </p:cNvPr>
            <p:cNvSpPr/>
            <p:nvPr/>
          </p:nvSpPr>
          <p:spPr>
            <a:xfrm>
              <a:off x="8750595" y="4560182"/>
              <a:ext cx="899485" cy="9665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7DE91BBF-6465-4697-806B-52C8ED14F8AB}"/>
                </a:ext>
              </a:extLst>
            </p:cNvPr>
            <p:cNvSpPr/>
            <p:nvPr/>
          </p:nvSpPr>
          <p:spPr>
            <a:xfrm>
              <a:off x="10462437" y="3397101"/>
              <a:ext cx="861237" cy="9665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252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02932F-FAD0-47E1-9A16-247EE065B353}"/>
              </a:ext>
            </a:extLst>
          </p:cNvPr>
          <p:cNvSpPr txBox="1"/>
          <p:nvPr/>
        </p:nvSpPr>
        <p:spPr>
          <a:xfrm>
            <a:off x="117256" y="1187781"/>
            <a:ext cx="85363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5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Numerical solution of the parameters identification problem for Sverdlovsk region</a:t>
            </a:r>
            <a:endParaRPr lang="ru-RU" sz="1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1453ED0-B0D2-46C7-A968-7F966B068FD4}"/>
              </a:ext>
            </a:extLst>
          </p:cNvPr>
          <p:cNvSpPr/>
          <p:nvPr/>
        </p:nvSpPr>
        <p:spPr>
          <a:xfrm>
            <a:off x="8670000" y="5386168"/>
            <a:ext cx="373912" cy="62324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36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9</a:t>
            </a:r>
            <a:endParaRPr lang="ru-RU" sz="36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898180D-8553-420E-9953-2AC2A7BBA41C}"/>
              </a:ext>
            </a:extLst>
          </p:cNvPr>
          <p:cNvCxnSpPr>
            <a:cxnSpLocks/>
          </p:cNvCxnSpPr>
          <p:nvPr/>
        </p:nvCxnSpPr>
        <p:spPr>
          <a:xfrm>
            <a:off x="0" y="1710509"/>
            <a:ext cx="4572000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E5B76B8-A68A-4A8B-8A20-FB626133C289}"/>
              </a:ext>
            </a:extLst>
          </p:cNvPr>
          <p:cNvGrpSpPr/>
          <p:nvPr/>
        </p:nvGrpSpPr>
        <p:grpSpPr>
          <a:xfrm>
            <a:off x="1142219" y="1371131"/>
            <a:ext cx="6859563" cy="4115738"/>
            <a:chOff x="1522958" y="685175"/>
            <a:chExt cx="9146084" cy="548765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7A81B23-5100-46C0-884C-04595F25F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958" y="685175"/>
              <a:ext cx="9146084" cy="54876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0BAE51-5536-4DFF-B689-15F56804E379}"/>
                </a:ext>
              </a:extLst>
            </p:cNvPr>
            <p:cNvSpPr txBox="1"/>
            <p:nvPr/>
          </p:nvSpPr>
          <p:spPr>
            <a:xfrm>
              <a:off x="3048001" y="3182293"/>
              <a:ext cx="331027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GB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Simulated annealing method</a:t>
              </a:r>
              <a:endParaRPr lang="en-GB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</a:t>
              </a:r>
              <a:r>
                <a:rPr lang="en-GB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Tensor Train method</a:t>
              </a: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33E8C3E9-D174-4792-ADCC-ADF355E1A7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49978" y="1354876"/>
              <a:ext cx="0" cy="4148247"/>
            </a:xfrm>
            <a:prstGeom prst="line">
              <a:avLst/>
            </a:prstGeom>
            <a:ln w="508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41987061-A239-422A-A195-82624ED3218B}"/>
                  </a:ext>
                </a:extLst>
              </p:cNvPr>
              <p:cNvSpPr/>
              <p:nvPr/>
            </p:nvSpPr>
            <p:spPr>
              <a:xfrm>
                <a:off x="615952" y="5254832"/>
                <a:ext cx="3904326" cy="646331"/>
              </a:xfrm>
              <a:prstGeom prst="rect">
                <a:avLst/>
              </a:prstGeom>
              <a:ln>
                <a:solidFill>
                  <a:srgbClr val="9AA6A4"/>
                </a:solidFill>
              </a:ln>
            </p:spPr>
            <p:txBody>
              <a:bodyPr wrap="square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𝑰</m:t>
                    </m:r>
                  </m:oMath>
                </a14:m>
                <a:r>
                  <a:rPr lang="en-US" sz="1200" b="1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200" b="1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 </a:t>
                </a:r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n</a:t>
                </a:r>
                <a:r>
                  <a:rPr lang="en-GB" sz="1200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umber of </a:t>
                </a:r>
                <a:r>
                  <a:rPr lang="en-GB" sz="1200" dirty="0">
                    <a:solidFill>
                      <a:prstClr val="black"/>
                    </a:solidFill>
                    <a:latin typeface="Calibri" panose="020F0502020204030204"/>
                  </a:rPr>
                  <a:t>TB infectious (without HIV)</a:t>
                </a:r>
                <a:r>
                  <a:rPr lang="en-GB" sz="1200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 individuals;</a:t>
                </a:r>
                <a:endParaRPr lang="en-US" sz="1200" b="1" i="1" dirty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en-US" sz="1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sub>
                    </m:sSub>
                    <m:r>
                      <a:rPr lang="en-US" sz="12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200" b="1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 </a:t>
                </a:r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n</a:t>
                </a:r>
                <a:r>
                  <a:rPr lang="en-GB" sz="1200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umber of </a:t>
                </a:r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</a:rPr>
                  <a:t>infectious with both TB and HIV </a:t>
                </a:r>
                <a:r>
                  <a:rPr lang="en-GB" sz="1200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individuals;</a:t>
                </a: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</m:t>
                    </m:r>
                    <m:r>
                      <a:rPr lang="en-US" sz="1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−</m:t>
                    </m:r>
                  </m:oMath>
                </a14:m>
                <a:r>
                  <a:rPr lang="ru-RU" sz="1200" b="1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 </a:t>
                </a:r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n</a:t>
                </a:r>
                <a:r>
                  <a:rPr lang="en-GB" sz="1200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umber individuals with </a:t>
                </a:r>
                <a:r>
                  <a:rPr lang="en-GB" sz="1200" dirty="0">
                    <a:solidFill>
                      <a:prstClr val="black"/>
                    </a:solidFill>
                    <a:latin typeface="Calibri" panose="020F0502020204030204"/>
                  </a:rPr>
                  <a:t>“full-blown” AIDS</a:t>
                </a:r>
                <a:r>
                  <a:rPr lang="ru-RU" sz="1200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41987061-A239-422A-A195-82624ED321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52" y="5254832"/>
                <a:ext cx="3904326" cy="646331"/>
              </a:xfrm>
              <a:prstGeom prst="rect">
                <a:avLst/>
              </a:prstGeom>
              <a:blipFill>
                <a:blip r:embed="rId3"/>
                <a:stretch>
                  <a:fillRect b="-5556"/>
                </a:stretch>
              </a:blipFill>
              <a:ln>
                <a:solidFill>
                  <a:srgbClr val="9AA6A4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E80D6C5-D30B-48AC-A722-AF4A952D453D}"/>
              </a:ext>
            </a:extLst>
          </p:cNvPr>
          <p:cNvSpPr txBox="1"/>
          <p:nvPr/>
        </p:nvSpPr>
        <p:spPr>
          <a:xfrm>
            <a:off x="4623724" y="5254832"/>
            <a:ext cx="3613020" cy="577081"/>
          </a:xfrm>
          <a:prstGeom prst="rect">
            <a:avLst/>
          </a:prstGeom>
          <a:noFill/>
          <a:ln>
            <a:solidFill>
              <a:srgbClr val="9AA6A4"/>
            </a:solidFill>
          </a:ln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prstClr val="black"/>
                </a:solidFill>
                <a:latin typeface="Calibri" panose="020F0502020204030204"/>
              </a:rPr>
              <a:t>* </a:t>
            </a:r>
            <a:r>
              <a:rPr lang="en-GB" sz="1050" dirty="0">
                <a:solidFill>
                  <a:prstClr val="black"/>
                </a:solidFill>
                <a:latin typeface="Calibri" panose="020F0502020204030204"/>
                <a:hlinkClick r:id="rId4"/>
              </a:rPr>
              <a:t>www.fedstat.ru</a:t>
            </a:r>
            <a:endParaRPr lang="ru-RU" sz="10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solidFill>
                  <a:prstClr val="black"/>
                </a:solidFill>
                <a:latin typeface="Calibri" panose="020F0502020204030204"/>
              </a:rPr>
              <a:t>**</a:t>
            </a:r>
            <a:r>
              <a:rPr lang="en-GB" sz="10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1050" dirty="0">
                <a:solidFill>
                  <a:prstClr val="black"/>
                </a:solidFill>
                <a:latin typeface="Calibri" panose="020F0502020204030204"/>
                <a:hlinkClick r:id="rId5"/>
              </a:rPr>
              <a:t>www.hivrussia.ru/stat/</a:t>
            </a:r>
            <a:endParaRPr lang="en-GB" sz="10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solidFill>
                  <a:prstClr val="black"/>
                </a:solidFill>
                <a:latin typeface="Calibri" panose="020F0502020204030204"/>
              </a:rPr>
              <a:t>***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1050" dirty="0">
                <a:solidFill>
                  <a:prstClr val="black"/>
                </a:solidFill>
                <a:latin typeface="Calibri" panose="020F0502020204030204"/>
                <a:hlinkClick r:id="rId6"/>
              </a:rPr>
              <a:t>http://old.mednet.ru/ru/czentr-monitoringa-tuberkuleza</a:t>
            </a:r>
            <a:endParaRPr lang="en-GB" sz="10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204696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F0D2A8F-7E7A-4532-A267-DE185287A702}"/>
              </a:ext>
            </a:extLst>
          </p:cNvPr>
          <p:cNvCxnSpPr>
            <a:cxnSpLocks/>
          </p:cNvCxnSpPr>
          <p:nvPr/>
        </p:nvCxnSpPr>
        <p:spPr>
          <a:xfrm>
            <a:off x="1" y="1710509"/>
            <a:ext cx="4904267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902932F-FAD0-47E1-9A16-247EE065B353}"/>
              </a:ext>
            </a:extLst>
          </p:cNvPr>
          <p:cNvSpPr txBox="1"/>
          <p:nvPr/>
        </p:nvSpPr>
        <p:spPr>
          <a:xfrm>
            <a:off x="117256" y="1187780"/>
            <a:ext cx="181812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onclusion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Объект 3">
            <a:extLst>
              <a:ext uri="{FF2B5EF4-FFF2-40B4-BE49-F238E27FC236}">
                <a16:creationId xmlns:a16="http://schemas.microsoft.com/office/drawing/2014/main" id="{0E0673AA-51E5-4DDD-AF9A-B5AA07219000}"/>
              </a:ext>
            </a:extLst>
          </p:cNvPr>
          <p:cNvSpPr txBox="1">
            <a:spLocks/>
          </p:cNvSpPr>
          <p:nvPr/>
        </p:nvSpPr>
        <p:spPr>
          <a:xfrm>
            <a:off x="265976" y="1931803"/>
            <a:ext cx="4749933" cy="326884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 defTabSz="685800" fontAlgn="auto">
              <a:spcBef>
                <a:spcPts val="750"/>
              </a:spcBef>
              <a:spcAft>
                <a:spcPts val="45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Mathematical modeling for epidemics prediction is very convenient and profitable. </a:t>
            </a:r>
          </a:p>
          <a:p>
            <a:pPr marL="214313" indent="-214313" defTabSz="685800" fontAlgn="auto">
              <a:spcBef>
                <a:spcPts val="750"/>
              </a:spcBef>
              <a:spcAft>
                <a:spcPts val="45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mathematical model should be “rebuild" for a specific population.</a:t>
            </a:r>
          </a:p>
          <a:p>
            <a:pPr marL="214313" indent="-214313" defTabSz="685800" fontAlgn="auto">
              <a:spcBef>
                <a:spcPts val="750"/>
              </a:spcBef>
              <a:spcAft>
                <a:spcPts val="450"/>
              </a:spcAft>
            </a:pPr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Optimization methods allows to "rebuild" any model for specific population using only statistical information.</a:t>
            </a:r>
          </a:p>
          <a:p>
            <a:pPr marL="214313" indent="-214313" defTabSz="685800" fontAlgn="auto">
              <a:spcBef>
                <a:spcPts val="750"/>
              </a:spcBef>
              <a:spcAft>
                <a:spcPts val="450"/>
              </a:spcAft>
            </a:pPr>
            <a:r>
              <a:rPr lang="en-GB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Choice of the method depends on the problem or computing resources.</a:t>
            </a:r>
            <a:endParaRPr lang="en-US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685800" fontAlgn="auto">
              <a:spcBef>
                <a:spcPts val="750"/>
              </a:spcBef>
              <a:spcAft>
                <a:spcPts val="450"/>
              </a:spcAft>
            </a:pPr>
            <a:r>
              <a:rPr lang="en-GB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better results we need to use more information.</a:t>
            </a:r>
            <a:endParaRPr lang="ru-RU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00A67E-9F3E-4C97-8E4A-290B3CE35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875" y="1187780"/>
            <a:ext cx="3435671" cy="240091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F51398-2F6F-4D93-A72D-D5ECC7B44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874" y="3656714"/>
            <a:ext cx="3435671" cy="213359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0E3B55-EC06-4AD8-AE4C-0460DFEB988F}"/>
              </a:ext>
            </a:extLst>
          </p:cNvPr>
          <p:cNvSpPr/>
          <p:nvPr/>
        </p:nvSpPr>
        <p:spPr>
          <a:xfrm>
            <a:off x="8501139" y="5377503"/>
            <a:ext cx="642862" cy="62324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36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10</a:t>
            </a:r>
            <a:endParaRPr lang="ru-RU" sz="36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87053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A2865-A0F5-4626-B567-2B628F7FB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Content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2457E9-EDA4-460A-BA0C-839BEB399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  <a:effectLst/>
              </a:rPr>
              <a:t>Inverse and Ill-Posed Problems.</a:t>
            </a:r>
          </a:p>
          <a:p>
            <a:pPr marL="514350" indent="-514350">
              <a:buAutoNum type="arabicPeriod"/>
            </a:pPr>
            <a:r>
              <a:rPr lang="en-US" dirty="0" err="1">
                <a:solidFill>
                  <a:schemeClr val="bg1"/>
                </a:solidFill>
                <a:effectLst/>
              </a:rPr>
              <a:t>Thermoacoustics</a:t>
            </a:r>
            <a:r>
              <a:rPr lang="en-US" dirty="0">
                <a:solidFill>
                  <a:schemeClr val="bg1"/>
                </a:solidFill>
                <a:effectLst/>
              </a:rPr>
              <a:t>. 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  <a:effectLst/>
              </a:rPr>
              <a:t>HIV and  tuberculosis.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rgbClr val="FF0000"/>
                </a:solidFill>
                <a:effectLst/>
              </a:rPr>
              <a:t>Geophysics.</a:t>
            </a:r>
          </a:p>
          <a:p>
            <a:pPr marL="514350" indent="-514350">
              <a:buAutoNum type="arabicPeriod"/>
            </a:pPr>
            <a:endParaRPr lang="en-US" dirty="0">
              <a:solidFill>
                <a:schemeClr val="bg1"/>
              </a:solidFill>
              <a:effectLst/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chemeClr val="bg1"/>
              </a:solidFill>
              <a:effectLst/>
            </a:endParaRPr>
          </a:p>
          <a:p>
            <a:pPr marL="514350" indent="-514350">
              <a:buAutoNum type="arabicPeriod"/>
            </a:pPr>
            <a:endParaRPr lang="ru-RU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63DC23-6113-4344-BB0B-0462BEFE7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4A0BD5-9628-40D0-AA84-E83E5ECBAD1D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5023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Admin\Desktop\Арктика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fld id="{9E5A4605-C3F5-4A88-9E0F-0CAB8197BAF4}" type="slidenum">
              <a:rPr lang="en-US">
                <a:solidFill>
                  <a:prstClr val="black">
                    <a:tint val="75000"/>
                  </a:prstClr>
                </a:solidFill>
              </a:rPr>
              <a:pPr algn="l">
                <a:defRPr/>
              </a:pPr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88788" name="Picture 20" descr="attr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3" y="1403350"/>
            <a:ext cx="12700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87" name="Picture 19" descr="seis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1403350"/>
            <a:ext cx="12700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90" name="Picture 22" descr="att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3" y="1403350"/>
            <a:ext cx="12700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89" name="Picture 21" descr="seis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1403350"/>
            <a:ext cx="12700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2" name="Picture 4" descr="Acquisiti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6363"/>
            <a:ext cx="2595563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93" name="Text Box 25"/>
          <p:cNvSpPr txBox="1">
            <a:spLocks noChangeArrowheads="1"/>
          </p:cNvSpPr>
          <p:nvPr/>
        </p:nvSpPr>
        <p:spPr bwMode="auto">
          <a:xfrm>
            <a:off x="2743200" y="3124200"/>
            <a:ext cx="22152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>
                <a:solidFill>
                  <a:prstClr val="black"/>
                </a:solidFill>
              </a:rPr>
              <a:t>Deconvolution, filtration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sp>
        <p:nvSpPr>
          <p:cNvPr id="288794" name="Text Box 26"/>
          <p:cNvSpPr txBox="1">
            <a:spLocks noChangeArrowheads="1"/>
          </p:cNvSpPr>
          <p:nvPr/>
        </p:nvSpPr>
        <p:spPr bwMode="auto">
          <a:xfrm>
            <a:off x="76200" y="3176588"/>
            <a:ext cx="12189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 err="1">
                <a:solidFill>
                  <a:prstClr val="black"/>
                </a:solidFill>
              </a:rPr>
              <a:t>Siesmic</a:t>
            </a:r>
            <a:r>
              <a:rPr lang="en-US" altLang="ru-RU" sz="1600" dirty="0">
                <a:solidFill>
                  <a:prstClr val="black"/>
                </a:solidFill>
              </a:rPr>
              <a:t> data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952750" y="3721100"/>
            <a:ext cx="3005138" cy="1857375"/>
            <a:chOff x="1852" y="2176"/>
            <a:chExt cx="1893" cy="1170"/>
          </a:xfrm>
        </p:grpSpPr>
        <p:pic>
          <p:nvPicPr>
            <p:cNvPr id="4126" name="Picture 12" descr="_MAIN_structur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2" y="2176"/>
              <a:ext cx="1893" cy="1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7" name="Text Box 27"/>
            <p:cNvSpPr txBox="1">
              <a:spLocks noChangeArrowheads="1"/>
            </p:cNvSpPr>
            <p:nvPr/>
          </p:nvSpPr>
          <p:spPr bwMode="auto">
            <a:xfrm>
              <a:off x="2278" y="3133"/>
              <a:ext cx="101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600" b="1" dirty="0">
                  <a:solidFill>
                    <a:prstClr val="black"/>
                  </a:solidFill>
                </a:rPr>
                <a:t>Structural model</a:t>
              </a:r>
              <a:endParaRPr lang="ru-RU" altLang="ru-RU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199438" y="4430190"/>
            <a:ext cx="3005138" cy="2052638"/>
            <a:chOff x="232" y="2844"/>
            <a:chExt cx="1893" cy="1293"/>
          </a:xfrm>
        </p:grpSpPr>
        <p:pic>
          <p:nvPicPr>
            <p:cNvPr id="4124" name="Picture 13" descr="_MAIN_velocity_model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" y="2844"/>
              <a:ext cx="1893" cy="1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5" name="Text Box 29"/>
            <p:cNvSpPr txBox="1">
              <a:spLocks noChangeArrowheads="1"/>
            </p:cNvSpPr>
            <p:nvPr/>
          </p:nvSpPr>
          <p:spPr bwMode="auto">
            <a:xfrm>
              <a:off x="232" y="3924"/>
              <a:ext cx="163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600" dirty="0">
                  <a:solidFill>
                    <a:prstClr val="black"/>
                  </a:solidFill>
                </a:rPr>
                <a:t>Modeling of waves speed </a:t>
              </a:r>
              <a:r>
                <a:rPr lang="en-US" altLang="ru-RU" sz="1600" i="1" dirty="0" err="1">
                  <a:solidFill>
                    <a:prstClr val="black"/>
                  </a:solidFill>
                </a:rPr>
                <a:t>etc</a:t>
              </a:r>
              <a:endParaRPr lang="ru-RU" altLang="ru-RU" sz="1600" i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6137275" y="1582738"/>
            <a:ext cx="2774950" cy="1901825"/>
            <a:chOff x="3866" y="997"/>
            <a:chExt cx="1748" cy="1198"/>
          </a:xfrm>
        </p:grpSpPr>
        <p:pic>
          <p:nvPicPr>
            <p:cNvPr id="4122" name="Picture 14" descr="_MAIN_well_planni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" y="997"/>
              <a:ext cx="1748" cy="1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3" name="Text Box 31"/>
            <p:cNvSpPr txBox="1">
              <a:spLocks noChangeArrowheads="1"/>
            </p:cNvSpPr>
            <p:nvPr/>
          </p:nvSpPr>
          <p:spPr bwMode="auto">
            <a:xfrm>
              <a:off x="4370" y="1982"/>
              <a:ext cx="52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dirty="0">
                  <a:solidFill>
                    <a:prstClr val="black"/>
                  </a:solidFill>
                </a:rPr>
                <a:t>              </a:t>
              </a:r>
            </a:p>
          </p:txBody>
        </p:sp>
      </p:grpSp>
      <p:sp>
        <p:nvSpPr>
          <p:cNvPr id="288804" name="AutoShape 36"/>
          <p:cNvSpPr>
            <a:spLocks noChangeArrowheads="1"/>
          </p:cNvSpPr>
          <p:nvPr/>
        </p:nvSpPr>
        <p:spPr bwMode="auto">
          <a:xfrm rot="4354922">
            <a:off x="2945518" y="4883985"/>
            <a:ext cx="1091509" cy="1281569"/>
          </a:xfrm>
          <a:custGeom>
            <a:avLst/>
            <a:gdLst>
              <a:gd name="T0" fmla="*/ 75611567 w 21600"/>
              <a:gd name="T1" fmla="*/ 17236766 h 21600"/>
              <a:gd name="T2" fmla="*/ 51008515 w 21600"/>
              <a:gd name="T3" fmla="*/ 12043943 h 21600"/>
              <a:gd name="T4" fmla="*/ 58780950 w 21600"/>
              <a:gd name="T5" fmla="*/ 29989161 h 21600"/>
              <a:gd name="T6" fmla="*/ 94388252 w 21600"/>
              <a:gd name="T7" fmla="*/ 42745584 h 21600"/>
              <a:gd name="T8" fmla="*/ 73413085 w 21600"/>
              <a:gd name="T9" fmla="*/ 64118375 h 21600"/>
              <a:gd name="T10" fmla="*/ 52437918 w 21600"/>
              <a:gd name="T11" fmla="*/ 42745584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8416"/>
                  <a:pt x="14637" y="6315"/>
                  <a:pt x="12355" y="5628"/>
                </a:cubicBezTo>
                <a:lnTo>
                  <a:pt x="13910" y="457"/>
                </a:lnTo>
                <a:cubicBezTo>
                  <a:pt x="18474" y="1830"/>
                  <a:pt x="21599" y="6033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>
              <a:solidFill>
                <a:prstClr val="black"/>
              </a:solidFill>
            </a:endParaRPr>
          </a:p>
        </p:txBody>
      </p:sp>
      <p:sp>
        <p:nvSpPr>
          <p:cNvPr id="288807" name="AutoShape 39"/>
          <p:cNvSpPr>
            <a:spLocks noChangeArrowheads="1"/>
          </p:cNvSpPr>
          <p:nvPr/>
        </p:nvSpPr>
        <p:spPr bwMode="auto">
          <a:xfrm>
            <a:off x="4241800" y="3505200"/>
            <a:ext cx="355600" cy="406400"/>
          </a:xfrm>
          <a:prstGeom prst="downArrow">
            <a:avLst>
              <a:gd name="adj1" fmla="val 50000"/>
              <a:gd name="adj2" fmla="val 4489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prstClr val="black"/>
              </a:solidFill>
            </a:endParaRPr>
          </a:p>
        </p:txBody>
      </p:sp>
      <p:sp>
        <p:nvSpPr>
          <p:cNvPr id="288809" name="AutoShape 41"/>
          <p:cNvSpPr>
            <a:spLocks noChangeArrowheads="1"/>
          </p:cNvSpPr>
          <p:nvPr/>
        </p:nvSpPr>
        <p:spPr bwMode="auto">
          <a:xfrm rot="-8620390">
            <a:off x="2022475" y="3241675"/>
            <a:ext cx="520700" cy="1676400"/>
          </a:xfrm>
          <a:prstGeom prst="downArrow">
            <a:avLst>
              <a:gd name="adj1" fmla="val 56056"/>
              <a:gd name="adj2" fmla="val 798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prstClr val="black"/>
              </a:solidFill>
            </a:endParaRPr>
          </a:p>
        </p:txBody>
      </p:sp>
      <p:sp>
        <p:nvSpPr>
          <p:cNvPr id="288817" name="AutoShape 49"/>
          <p:cNvSpPr>
            <a:spLocks noChangeArrowheads="1"/>
          </p:cNvSpPr>
          <p:nvPr/>
        </p:nvSpPr>
        <p:spPr bwMode="auto">
          <a:xfrm rot="-8620390" flipH="1" flipV="1">
            <a:off x="5588000" y="2944813"/>
            <a:ext cx="520700" cy="1328737"/>
          </a:xfrm>
          <a:prstGeom prst="downArrow">
            <a:avLst>
              <a:gd name="adj1" fmla="val 59102"/>
              <a:gd name="adj2" fmla="val 738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prstClr val="black"/>
              </a:solidFill>
            </a:endParaRPr>
          </a:p>
        </p:txBody>
      </p: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6042025" y="4524523"/>
            <a:ext cx="3008313" cy="1928813"/>
            <a:chOff x="3818" y="2872"/>
            <a:chExt cx="1895" cy="1215"/>
          </a:xfrm>
        </p:grpSpPr>
        <p:pic>
          <p:nvPicPr>
            <p:cNvPr id="4120" name="Picture 17" descr="_MAIN_simulati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8" y="2872"/>
              <a:ext cx="1895" cy="1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1" name="Text Box 33"/>
            <p:cNvSpPr txBox="1">
              <a:spLocks noChangeArrowheads="1"/>
            </p:cNvSpPr>
            <p:nvPr/>
          </p:nvSpPr>
          <p:spPr bwMode="auto">
            <a:xfrm>
              <a:off x="3896" y="3874"/>
              <a:ext cx="176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600" dirty="0">
                  <a:solidFill>
                    <a:prstClr val="black"/>
                  </a:solidFill>
                </a:rPr>
                <a:t>Modeling </a:t>
              </a:r>
              <a:r>
                <a:rPr lang="ru-RU" altLang="ru-RU" sz="1600" dirty="0">
                  <a:solidFill>
                    <a:prstClr val="black"/>
                  </a:solidFill>
                </a:rPr>
                <a:t>о</a:t>
              </a:r>
              <a:r>
                <a:rPr lang="en-US" altLang="ru-RU" sz="1600" dirty="0">
                  <a:solidFill>
                    <a:prstClr val="black"/>
                  </a:solidFill>
                </a:rPr>
                <a:t>f a</a:t>
              </a:r>
              <a:r>
                <a:rPr lang="ru-RU" altLang="ru-RU" sz="1600" dirty="0">
                  <a:solidFill>
                    <a:prstClr val="black"/>
                  </a:solidFill>
                </a:rPr>
                <a:t> </a:t>
              </a:r>
              <a:r>
                <a:rPr lang="en-US" altLang="ru-RU" sz="1600" dirty="0">
                  <a:solidFill>
                    <a:prstClr val="black"/>
                  </a:solidFill>
                </a:rPr>
                <a:t>storage reservoir</a:t>
              </a:r>
              <a:endParaRPr lang="ru-RU" altLang="ru-RU" sz="1600" dirty="0">
                <a:solidFill>
                  <a:prstClr val="black"/>
                </a:solidFill>
              </a:endParaRPr>
            </a:p>
          </p:txBody>
        </p:sp>
      </p:grpSp>
      <p:sp>
        <p:nvSpPr>
          <p:cNvPr id="288811" name="AutoShape 43"/>
          <p:cNvSpPr>
            <a:spLocks noChangeArrowheads="1"/>
          </p:cNvSpPr>
          <p:nvPr/>
        </p:nvSpPr>
        <p:spPr bwMode="auto">
          <a:xfrm rot="17245078" flipH="1">
            <a:off x="5435600" y="4927600"/>
            <a:ext cx="1346200" cy="1358900"/>
          </a:xfrm>
          <a:custGeom>
            <a:avLst/>
            <a:gdLst>
              <a:gd name="T0" fmla="*/ 75611567 w 21600"/>
              <a:gd name="T1" fmla="*/ 17236766 h 21600"/>
              <a:gd name="T2" fmla="*/ 51008515 w 21600"/>
              <a:gd name="T3" fmla="*/ 12043943 h 21600"/>
              <a:gd name="T4" fmla="*/ 58780950 w 21600"/>
              <a:gd name="T5" fmla="*/ 29989161 h 21600"/>
              <a:gd name="T6" fmla="*/ 94388252 w 21600"/>
              <a:gd name="T7" fmla="*/ 42745584 h 21600"/>
              <a:gd name="T8" fmla="*/ 73413085 w 21600"/>
              <a:gd name="T9" fmla="*/ 64118375 h 21600"/>
              <a:gd name="T10" fmla="*/ 52437918 w 21600"/>
              <a:gd name="T11" fmla="*/ 42745584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8416"/>
                  <a:pt x="14637" y="6315"/>
                  <a:pt x="12355" y="5628"/>
                </a:cubicBezTo>
                <a:lnTo>
                  <a:pt x="13910" y="457"/>
                </a:lnTo>
                <a:cubicBezTo>
                  <a:pt x="18474" y="1830"/>
                  <a:pt x="21599" y="6033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>
              <a:solidFill>
                <a:prstClr val="black"/>
              </a:solidFill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7111516" y="3124200"/>
            <a:ext cx="10914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solidFill>
                  <a:prstClr val="black"/>
                </a:solidFill>
              </a:rPr>
              <a:t>Drilling and </a:t>
            </a:r>
            <a:r>
              <a:rPr lang="en-US" altLang="ru-RU" sz="1600" dirty="0">
                <a:solidFill>
                  <a:prstClr val="black"/>
                </a:solidFill>
              </a:rPr>
              <a:t>correction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sp>
        <p:nvSpPr>
          <p:cNvPr id="288816" name="AutoShape 48"/>
          <p:cNvSpPr>
            <a:spLocks noChangeArrowheads="1"/>
          </p:cNvSpPr>
          <p:nvPr/>
        </p:nvSpPr>
        <p:spPr bwMode="auto">
          <a:xfrm rot="-8620390">
            <a:off x="6162675" y="3165475"/>
            <a:ext cx="520700" cy="1676400"/>
          </a:xfrm>
          <a:prstGeom prst="downArrow">
            <a:avLst>
              <a:gd name="adj1" fmla="val 56056"/>
              <a:gd name="adj2" fmla="val 798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prstClr val="black"/>
              </a:solidFill>
            </a:endParaRPr>
          </a:p>
        </p:txBody>
      </p:sp>
      <p:pic>
        <p:nvPicPr>
          <p:cNvPr id="32" name="Shape 40"/>
          <p:cNvPicPr preferRelativeResize="0"/>
          <p:nvPr/>
        </p:nvPicPr>
        <p:blipFill>
          <a:blip r:embed="rId13" cstate="print">
            <a:alphaModFix/>
          </a:blip>
          <a:stretch>
            <a:fillRect/>
          </a:stretch>
        </p:blipFill>
        <p:spPr>
          <a:xfrm>
            <a:off x="8433692" y="115888"/>
            <a:ext cx="674561" cy="648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94174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8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88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8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88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88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88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8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93" grpId="0"/>
      <p:bldP spid="288794" grpId="0"/>
      <p:bldP spid="288804" grpId="0" animBg="1"/>
      <p:bldP spid="288807" grpId="0" animBg="1"/>
      <p:bldP spid="288809" grpId="0" animBg="1"/>
      <p:bldP spid="288817" grpId="0" animBg="1"/>
      <p:bldP spid="288811" grpId="0" animBg="1"/>
      <p:bldP spid="31" grpId="0"/>
      <p:bldP spid="2888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43264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00"/>
                </a:solidFill>
                <a:effectLst/>
              </a:rPr>
              <a:t>Size of the computational domain 2 km x 1 km, mesh = 1 m.</a:t>
            </a:r>
          </a:p>
          <a:p>
            <a:r>
              <a:rPr lang="en-US" sz="2000" dirty="0">
                <a:solidFill>
                  <a:srgbClr val="000000"/>
                </a:solidFill>
                <a:effectLst/>
                <a:latin typeface="Calibri" pitchFamily="34" charset="0"/>
              </a:rPr>
              <a:t>Homogeneous speed model of the medium: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itchFamily="34" charset="0"/>
              </a:rPr>
              <a:t>Vp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itchFamily="34" charset="0"/>
              </a:rPr>
              <a:t> = 3 km/s, Vs=2km/s</a:t>
            </a:r>
          </a:p>
          <a:p>
            <a:r>
              <a:rPr lang="en-US" sz="2000" dirty="0">
                <a:solidFill>
                  <a:srgbClr val="000000"/>
                </a:solidFill>
                <a:effectLst/>
                <a:latin typeface="Calibri" pitchFamily="34" charset="0"/>
              </a:rPr>
              <a:t>Source function – Ricker wavelet (Frequency 50 Hz)</a:t>
            </a:r>
            <a:endParaRPr lang="ru-RU" sz="2000" dirty="0">
              <a:solidFill>
                <a:srgbClr val="000000"/>
              </a:solidFill>
              <a:effectLst/>
              <a:latin typeface="Calibri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effectLst/>
                <a:latin typeface="Calibri" pitchFamily="34" charset="0"/>
              </a:rPr>
              <a:t>37 sources, located on the daylight surface (50m distance)</a:t>
            </a:r>
            <a:endParaRPr lang="ru-RU" sz="2000" dirty="0">
              <a:solidFill>
                <a:srgbClr val="000000"/>
              </a:solidFill>
              <a:effectLst/>
              <a:latin typeface="Calibri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effectLst/>
                <a:latin typeface="Calibri" pitchFamily="34" charset="0"/>
              </a:rPr>
              <a:t>73 receivers, located on the daylight surface (25m distance)</a:t>
            </a:r>
            <a:endParaRPr lang="ru-RU" sz="2000" dirty="0">
              <a:solidFill>
                <a:srgbClr val="000000"/>
              </a:solidFill>
              <a:effectLst/>
              <a:latin typeface="Calibri" pitchFamily="34" charset="0"/>
            </a:endParaRPr>
          </a:p>
          <a:p>
            <a:endParaRPr lang="ru-RU" sz="2000" dirty="0">
              <a:solidFill>
                <a:srgbClr val="000000"/>
              </a:solidFill>
              <a:effectLst/>
              <a:latin typeface="Calibri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effectLst/>
                <a:latin typeface="Calibri" pitchFamily="34" charset="0"/>
              </a:rPr>
              <a:t>Seismograms record time 2s, time step 0.001s</a:t>
            </a:r>
            <a:endParaRPr lang="ru-RU" sz="2000" dirty="0">
              <a:solidFill>
                <a:srgbClr val="000000"/>
              </a:solidFill>
              <a:effectLst/>
              <a:latin typeface="Calibri" pitchFamily="34" charset="0"/>
            </a:endParaRPr>
          </a:p>
          <a:p>
            <a:endParaRPr lang="ru-RU" sz="2000" dirty="0">
              <a:solidFill>
                <a:srgbClr val="000000"/>
              </a:solidFill>
              <a:effectLst/>
              <a:latin typeface="Calibri" pitchFamily="34" charset="0"/>
            </a:endParaRPr>
          </a:p>
          <a:p>
            <a:r>
              <a:rPr lang="ru-RU" sz="2000" dirty="0">
                <a:solidFill>
                  <a:srgbClr val="000000"/>
                </a:solidFill>
                <a:effectLst/>
                <a:latin typeface="Calibri" pitchFamily="34" charset="0"/>
              </a:rPr>
              <a:t>PML </a:t>
            </a:r>
            <a:r>
              <a:rPr lang="ru-RU" sz="2000" dirty="0" err="1">
                <a:solidFill>
                  <a:srgbClr val="000000"/>
                </a:solidFill>
                <a:effectLst/>
                <a:latin typeface="Calibri" pitchFamily="34" charset="0"/>
              </a:rPr>
              <a:t>nodes</a:t>
            </a:r>
            <a:r>
              <a:rPr lang="ru-RU" sz="2000" dirty="0">
                <a:solidFill>
                  <a:srgbClr val="000000"/>
                </a:solidFill>
                <a:effectLst/>
                <a:latin typeface="Calibri" pitchFamily="34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effectLst/>
                <a:latin typeface="Calibri" pitchFamily="34" charset="0"/>
              </a:rPr>
              <a:t>along</a:t>
            </a:r>
            <a:r>
              <a:rPr lang="ru-RU" sz="2000" dirty="0">
                <a:solidFill>
                  <a:srgbClr val="000000"/>
                </a:solidFill>
                <a:effectLst/>
                <a:latin typeface="Calibri" pitchFamily="34" charset="0"/>
              </a:rPr>
              <a:t> X= 50     PML </a:t>
            </a:r>
            <a:r>
              <a:rPr lang="ru-RU" sz="2000" dirty="0" err="1">
                <a:solidFill>
                  <a:srgbClr val="000000"/>
                </a:solidFill>
                <a:effectLst/>
                <a:latin typeface="Calibri" pitchFamily="34" charset="0"/>
              </a:rPr>
              <a:t>length</a:t>
            </a:r>
            <a:r>
              <a:rPr lang="ru-RU" sz="2000" dirty="0">
                <a:solidFill>
                  <a:srgbClr val="000000"/>
                </a:solidFill>
                <a:effectLst/>
                <a:latin typeface="Calibri" pitchFamily="34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effectLst/>
                <a:latin typeface="Calibri" pitchFamily="34" charset="0"/>
              </a:rPr>
              <a:t>along</a:t>
            </a:r>
            <a:r>
              <a:rPr lang="ru-RU" sz="2000" dirty="0">
                <a:solidFill>
                  <a:srgbClr val="000000"/>
                </a:solidFill>
                <a:effectLst/>
                <a:latin typeface="Calibri" pitchFamily="34" charset="0"/>
              </a:rPr>
              <a:t> x =      50.0 m</a:t>
            </a:r>
          </a:p>
          <a:p>
            <a:r>
              <a:rPr lang="ru-RU" sz="2000" dirty="0">
                <a:solidFill>
                  <a:srgbClr val="000000"/>
                </a:solidFill>
                <a:effectLst/>
                <a:latin typeface="Calibri" pitchFamily="34" charset="0"/>
              </a:rPr>
              <a:t> PML </a:t>
            </a:r>
            <a:r>
              <a:rPr lang="ru-RU" sz="2000" dirty="0" err="1">
                <a:solidFill>
                  <a:srgbClr val="000000"/>
                </a:solidFill>
                <a:effectLst/>
                <a:latin typeface="Calibri" pitchFamily="34" charset="0"/>
              </a:rPr>
              <a:t>nodes</a:t>
            </a:r>
            <a:r>
              <a:rPr lang="ru-RU" sz="2000" dirty="0">
                <a:solidFill>
                  <a:srgbClr val="000000"/>
                </a:solidFill>
                <a:effectLst/>
                <a:latin typeface="Calibri" pitchFamily="34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effectLst/>
                <a:latin typeface="Calibri" pitchFamily="34" charset="0"/>
              </a:rPr>
              <a:t>along</a:t>
            </a:r>
            <a:r>
              <a:rPr lang="ru-RU" sz="2000" dirty="0">
                <a:solidFill>
                  <a:srgbClr val="000000"/>
                </a:solidFill>
                <a:effectLst/>
                <a:latin typeface="Calibri" pitchFamily="34" charset="0"/>
              </a:rPr>
              <a:t> Z= 50     PML </a:t>
            </a:r>
            <a:r>
              <a:rPr lang="ru-RU" sz="2000" dirty="0" err="1">
                <a:solidFill>
                  <a:srgbClr val="000000"/>
                </a:solidFill>
                <a:effectLst/>
                <a:latin typeface="Calibri" pitchFamily="34" charset="0"/>
              </a:rPr>
              <a:t>length</a:t>
            </a:r>
            <a:r>
              <a:rPr lang="ru-RU" sz="2000" dirty="0">
                <a:solidFill>
                  <a:srgbClr val="000000"/>
                </a:solidFill>
                <a:effectLst/>
                <a:latin typeface="Calibri" pitchFamily="34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effectLst/>
                <a:latin typeface="Calibri" pitchFamily="34" charset="0"/>
              </a:rPr>
              <a:t>along</a:t>
            </a:r>
            <a:r>
              <a:rPr lang="ru-RU" sz="2000" dirty="0">
                <a:solidFill>
                  <a:srgbClr val="000000"/>
                </a:solidFill>
                <a:effectLst/>
                <a:latin typeface="Calibri" pitchFamily="34" charset="0"/>
              </a:rPr>
              <a:t> z =      50.0 m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23528" y="116632"/>
            <a:ext cx="8229600" cy="91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Numerical solution of the 2D direct problem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060887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1148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  <a:effectLst/>
                <a:latin typeface="Calibri" pitchFamily="34" charset="0"/>
              </a:rPr>
              <a:t>Seismogram example (source is located in the leftmost point)</a:t>
            </a:r>
            <a:endParaRPr lang="ru-RU" sz="2000" dirty="0">
              <a:solidFill>
                <a:srgbClr val="000000"/>
              </a:solidFill>
              <a:effectLst/>
              <a:latin typeface="Calibri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60848"/>
            <a:ext cx="6354589" cy="41877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915888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</a:rPr>
              <a:t>Seismogram example</a:t>
            </a:r>
            <a:endParaRPr lang="ru-RU" sz="2800" b="1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518826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r>
              <a:rPr lang="en-US" sz="2000" dirty="0">
                <a:solidFill>
                  <a:srgbClr val="000000"/>
                </a:solidFill>
                <a:effectLst/>
                <a:latin typeface="Calibri" pitchFamily="34" charset="0"/>
              </a:rPr>
              <a:t>Distribution of the wave front (source is located in the</a:t>
            </a:r>
            <a:r>
              <a:rPr lang="ru-RU" sz="2000" dirty="0">
                <a:solidFill>
                  <a:srgbClr val="000000"/>
                </a:solidFill>
                <a:effectLst/>
                <a:latin typeface="Calibri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itchFamily="34" charset="0"/>
              </a:rPr>
              <a:t>leftmost point)</a:t>
            </a:r>
            <a:endParaRPr lang="ru-RU" sz="2000" dirty="0">
              <a:solidFill>
                <a:srgbClr val="000000"/>
              </a:solidFill>
              <a:effectLst/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91" y="2430448"/>
            <a:ext cx="2803557" cy="210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231" y="2440868"/>
            <a:ext cx="2853680" cy="214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215" y="2430448"/>
            <a:ext cx="2952328" cy="221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45" y="4073466"/>
            <a:ext cx="2899048" cy="217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148" y="4039417"/>
            <a:ext cx="3069704" cy="2302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177" y="4154380"/>
            <a:ext cx="2878741" cy="215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915888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</a:rPr>
              <a:t>Wave field snapshots</a:t>
            </a:r>
            <a:endParaRPr lang="ru-RU" sz="2800" b="1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785904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915888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</a:rPr>
              <a:t>Numerical solution of the 2D direct problem</a:t>
            </a:r>
            <a:endParaRPr lang="ru-RU" sz="2800" b="1" dirty="0">
              <a:solidFill>
                <a:srgbClr val="00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3392"/>
            <a:ext cx="8229600" cy="461121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Calibri" pitchFamily="34" charset="0"/>
              </a:rPr>
              <a:t>Inverse problem data: series of the direct problems was calculated on the cluster on one node (12 cores). Parallelization was performed using MPI.</a:t>
            </a:r>
          </a:p>
          <a:p>
            <a:endParaRPr lang="en-US" sz="2400" dirty="0">
              <a:solidFill>
                <a:srgbClr val="000000"/>
              </a:solidFill>
              <a:effectLst/>
              <a:latin typeface="Calibri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Calibri" pitchFamily="34" charset="0"/>
              </a:rPr>
              <a:t>The calculation for one source on 12 cores took 15 minutes.</a:t>
            </a:r>
          </a:p>
          <a:p>
            <a:endParaRPr lang="en-US" sz="2400" dirty="0">
              <a:solidFill>
                <a:srgbClr val="000000"/>
              </a:solidFill>
              <a:effectLst/>
              <a:latin typeface="Calibri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Calibri" pitchFamily="34" charset="0"/>
              </a:rPr>
              <a:t>To calculate the total arrangement (37 sources) on one node (12 cores), it is required 555 minutes = 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itchFamily="34" charset="0"/>
              </a:rPr>
              <a:t>9.25 hours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itchFamily="34" charset="0"/>
              </a:rPr>
              <a:t>. </a:t>
            </a:r>
          </a:p>
          <a:p>
            <a:endParaRPr lang="en-US" sz="2400" dirty="0">
              <a:solidFill>
                <a:srgbClr val="000000"/>
              </a:solidFill>
              <a:effectLst/>
              <a:latin typeface="Calibri" pitchFamily="34" charset="0"/>
            </a:endParaRPr>
          </a:p>
          <a:p>
            <a:r>
              <a:rPr lang="en-US" sz="2400" dirty="0">
                <a:solidFill>
                  <a:srgbClr val="FF0000"/>
                </a:solidFill>
                <a:effectLst/>
                <a:latin typeface="Calibri" pitchFamily="34" charset="0"/>
              </a:rPr>
              <a:t>Estimated time for 3D problem is 40 000 hours (12 cores).</a:t>
            </a:r>
          </a:p>
        </p:txBody>
      </p:sp>
    </p:spTree>
    <p:extLst>
      <p:ext uri="{BB962C8B-B14F-4D97-AF65-F5344CB8AC3E}">
        <p14:creationId xmlns:p14="http://schemas.microsoft.com/office/powerpoint/2010/main" val="2297022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381000"/>
            <a:ext cx="4392488" cy="671736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effectLst/>
              </a:rPr>
              <a:t>Definitions</a:t>
            </a:r>
            <a:endParaRPr lang="ru-RU" sz="32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52600"/>
            <a:ext cx="9036496" cy="43434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</a:rPr>
              <a:t>The problem A(q)=f is said to be </a:t>
            </a:r>
            <a:r>
              <a:rPr lang="en-US" sz="2400" b="1" dirty="0">
                <a:solidFill>
                  <a:srgbClr val="FF0000"/>
                </a:solidFill>
                <a:effectLst/>
              </a:rPr>
              <a:t>well-posed</a:t>
            </a:r>
            <a:r>
              <a:rPr lang="en-US" sz="2400" b="1" dirty="0">
                <a:solidFill>
                  <a:srgbClr val="000000"/>
                </a:solidFill>
                <a:effectLst/>
              </a:rPr>
              <a:t>, if </a:t>
            </a:r>
          </a:p>
          <a:p>
            <a:pPr marL="514350" indent="-514350">
              <a:buAutoNum type="arabicPeriod"/>
            </a:pPr>
            <a:r>
              <a:rPr lang="en-US" sz="2400" b="1" dirty="0">
                <a:solidFill>
                  <a:srgbClr val="000000"/>
                </a:solidFill>
                <a:effectLst/>
              </a:rPr>
              <a:t>for every f from </a:t>
            </a:r>
            <a:r>
              <a:rPr lang="en-US" sz="2400" b="1" i="1" dirty="0">
                <a:solidFill>
                  <a:srgbClr val="000000"/>
                </a:solidFill>
                <a:effectLst/>
              </a:rPr>
              <a:t>F  </a:t>
            </a:r>
            <a:r>
              <a:rPr lang="en-US" sz="2400" b="1" dirty="0">
                <a:solidFill>
                  <a:srgbClr val="000000"/>
                </a:solidFill>
                <a:effectLst/>
              </a:rPr>
              <a:t>there exists solution  q from </a:t>
            </a:r>
            <a:r>
              <a:rPr lang="en-US" sz="2400" b="1" i="1" dirty="0">
                <a:solidFill>
                  <a:srgbClr val="000000"/>
                </a:solidFill>
                <a:effectLst/>
              </a:rPr>
              <a:t>Q </a:t>
            </a:r>
            <a:endParaRPr lang="en-US" sz="2400" b="1" dirty="0">
              <a:solidFill>
                <a:srgbClr val="000000"/>
              </a:solidFill>
              <a:effectLst/>
            </a:endParaRPr>
          </a:p>
          <a:p>
            <a:pPr marL="514350" indent="-514350">
              <a:buAutoNum type="arabicPeriod"/>
            </a:pPr>
            <a:r>
              <a:rPr lang="en-US" sz="2400" b="1" dirty="0">
                <a:solidFill>
                  <a:srgbClr val="000000"/>
                </a:solidFill>
                <a:effectLst/>
              </a:rPr>
              <a:t>the solution q is unique in</a:t>
            </a:r>
            <a:r>
              <a:rPr lang="en-US" sz="2400" b="1" i="1" dirty="0">
                <a:solidFill>
                  <a:srgbClr val="000000"/>
                </a:solidFill>
                <a:effectLst/>
              </a:rPr>
              <a:t> Q </a:t>
            </a:r>
          </a:p>
          <a:p>
            <a:pPr marL="514350" indent="-514350">
              <a:buAutoNum type="arabicPeriod"/>
            </a:pPr>
            <a:r>
              <a:rPr lang="en-US" sz="2400" b="1" dirty="0">
                <a:solidFill>
                  <a:srgbClr val="000000"/>
                </a:solidFill>
                <a:effectLst/>
              </a:rPr>
              <a:t>the solution q depends continuously on data f</a:t>
            </a:r>
          </a:p>
          <a:p>
            <a:pPr marL="0" indent="0">
              <a:buNone/>
            </a:pPr>
            <a:endParaRPr lang="en-US" sz="2400" b="1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effectLst/>
              </a:rPr>
              <a:t>    The problem </a:t>
            </a:r>
            <a:r>
              <a:rPr lang="en-US" sz="2400" b="1" dirty="0" err="1">
                <a:solidFill>
                  <a:srgbClr val="000000"/>
                </a:solidFill>
                <a:effectLst/>
              </a:rPr>
              <a:t>Aq</a:t>
            </a:r>
            <a:r>
              <a:rPr lang="en-US" sz="2400" b="1" dirty="0">
                <a:solidFill>
                  <a:srgbClr val="000000"/>
                </a:solidFill>
                <a:effectLst/>
              </a:rPr>
              <a:t>=f is said to be </a:t>
            </a:r>
            <a:r>
              <a:rPr lang="en-US" sz="2400" b="1" dirty="0">
                <a:solidFill>
                  <a:srgbClr val="FF0000"/>
                </a:solidFill>
                <a:effectLst/>
              </a:rPr>
              <a:t>ill-posed</a:t>
            </a:r>
            <a:r>
              <a:rPr lang="en-US" sz="2400" b="1" dirty="0">
                <a:solidFill>
                  <a:srgbClr val="000000"/>
                </a:solidFill>
                <a:effectLst/>
              </a:rPr>
              <a:t> if at least one condition from </a:t>
            </a:r>
            <a:r>
              <a:rPr lang="en-US" sz="24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1.</a:t>
            </a:r>
            <a:r>
              <a:rPr lang="en-US" sz="2400" b="1" dirty="0">
                <a:solidFill>
                  <a:srgbClr val="000000"/>
                </a:solidFill>
                <a:effectLst/>
              </a:rPr>
              <a:t> , </a:t>
            </a:r>
            <a:r>
              <a:rPr lang="en-US" sz="24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2. </a:t>
            </a:r>
            <a:r>
              <a:rPr lang="en-US" sz="2400" b="1" dirty="0">
                <a:solidFill>
                  <a:srgbClr val="000000"/>
                </a:solidFill>
                <a:effectLst/>
              </a:rPr>
              <a:t>and </a:t>
            </a:r>
            <a:r>
              <a:rPr lang="en-US" sz="24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3. </a:t>
            </a:r>
            <a:r>
              <a:rPr lang="en-US" sz="2400" b="1" dirty="0">
                <a:solidFill>
                  <a:srgbClr val="000000"/>
                </a:solidFill>
                <a:effectLst/>
              </a:rPr>
              <a:t>is not true.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effectLst/>
              </a:rPr>
              <a:t>    The most interesting and practical </a:t>
            </a:r>
            <a:r>
              <a:rPr lang="en-US" sz="2400" b="1" dirty="0">
                <a:solidFill>
                  <a:srgbClr val="FF0000"/>
                </a:solidFill>
                <a:effectLst/>
              </a:rPr>
              <a:t>inverse problems  </a:t>
            </a:r>
            <a:r>
              <a:rPr lang="en-US" sz="2400" b="1" dirty="0">
                <a:solidFill>
                  <a:srgbClr val="000000"/>
                </a:solidFill>
                <a:effectLst/>
              </a:rPr>
              <a:t>are usually </a:t>
            </a:r>
            <a:r>
              <a:rPr lang="en-US" sz="2400" b="1" dirty="0">
                <a:solidFill>
                  <a:srgbClr val="FF0000"/>
                </a:solidFill>
                <a:effectLst/>
              </a:rPr>
              <a:t>ill-posed.</a:t>
            </a:r>
            <a:r>
              <a:rPr lang="en-US" sz="2400" b="1" dirty="0">
                <a:solidFill>
                  <a:srgbClr val="000000"/>
                </a:solidFill>
                <a:effectLst/>
              </a:rPr>
              <a:t> </a:t>
            </a:r>
          </a:p>
          <a:p>
            <a:pPr marL="514350" indent="-514350">
              <a:buAutoNum type="arabicPeriod"/>
            </a:pPr>
            <a:endParaRPr lang="en-US" sz="3600" i="1" dirty="0">
              <a:solidFill>
                <a:srgbClr val="000000"/>
              </a:solidFill>
            </a:endParaRPr>
          </a:p>
          <a:p>
            <a:pPr marL="514350" indent="-514350">
              <a:buAutoNum type="arabicPeriod"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4A0BD5-9628-40D0-AA84-E83E5ECBAD1D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7393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fld id="{462F4C5E-4415-4950-82F3-BE50636473EF}" type="slidenum">
              <a:rPr lang="ru-RU" altLang="ru-RU" smtClean="0">
                <a:latin typeface="Arial" panose="020B0604020202020204" pitchFamily="34" charset="0"/>
              </a:rPr>
              <a:pPr eaLnBrk="1" hangingPunct="1">
                <a:defRPr/>
              </a:pPr>
              <a:t>50</a:t>
            </a:fld>
            <a:endParaRPr lang="ru-RU" altLang="ru-RU">
              <a:latin typeface="Arial" panose="020B0604020202020204" pitchFamily="34" charset="0"/>
            </a:endParaRP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506357"/>
              </p:ext>
            </p:extLst>
          </p:nvPr>
        </p:nvGraphicFramePr>
        <p:xfrm>
          <a:off x="323527" y="1556792"/>
          <a:ext cx="8720675" cy="1383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1" name="Уравнение" r:id="rId3" imgW="4635360" imgH="736560" progId="Equation.3">
                  <p:embed/>
                </p:oleObj>
              </mc:Choice>
              <mc:Fallback>
                <p:oleObj name="Уравнение" r:id="rId3" imgW="4635360" imgH="736560" progId="Equation.3">
                  <p:embed/>
                  <p:pic>
                    <p:nvPicPr>
                      <p:cNvPr id="0" name="Picture 4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7" y="1556792"/>
                        <a:ext cx="8720675" cy="13830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39750" y="703697"/>
            <a:ext cx="69951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</a:rPr>
              <a:t> (</a:t>
            </a:r>
            <a:r>
              <a:rPr lang="en-US" altLang="ru-RU" sz="1800" dirty="0" err="1">
                <a:solidFill>
                  <a:srgbClr val="000000"/>
                </a:solidFill>
              </a:rPr>
              <a:t>Kabanikhin</a:t>
            </a:r>
            <a:r>
              <a:rPr lang="en-US" altLang="ru-RU" sz="1800" dirty="0">
                <a:solidFill>
                  <a:srgbClr val="000000"/>
                </a:solidFill>
              </a:rPr>
              <a:t>, 1987; </a:t>
            </a:r>
            <a:r>
              <a:rPr lang="en-US" altLang="ru-RU" sz="1800" dirty="0" err="1">
                <a:solidFill>
                  <a:srgbClr val="000000"/>
                </a:solidFill>
              </a:rPr>
              <a:t>Kabanikhin</a:t>
            </a:r>
            <a:r>
              <a:rPr lang="en-US" altLang="ru-RU" sz="1800" dirty="0">
                <a:solidFill>
                  <a:srgbClr val="000000"/>
                </a:solidFill>
              </a:rPr>
              <a:t>, </a:t>
            </a:r>
            <a:r>
              <a:rPr lang="en-US" altLang="ru-RU" sz="1800" dirty="0" err="1">
                <a:solidFill>
                  <a:srgbClr val="000000"/>
                </a:solidFill>
              </a:rPr>
              <a:t>Satybaev</a:t>
            </a:r>
            <a:r>
              <a:rPr lang="en-US" altLang="ru-RU" sz="1800" dirty="0">
                <a:solidFill>
                  <a:srgbClr val="000000"/>
                </a:solidFill>
              </a:rPr>
              <a:t>, </a:t>
            </a:r>
            <a:r>
              <a:rPr lang="en-US" altLang="ru-RU" sz="1800" dirty="0" err="1">
                <a:solidFill>
                  <a:srgbClr val="000000"/>
                </a:solidFill>
              </a:rPr>
              <a:t>Shishlenin</a:t>
            </a:r>
            <a:r>
              <a:rPr lang="en-US" altLang="ru-RU" sz="1800" dirty="0">
                <a:solidFill>
                  <a:srgbClr val="000000"/>
                </a:solidFill>
              </a:rPr>
              <a:t>, 2004).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solidFill>
                <a:srgbClr val="000000"/>
              </a:solidFill>
              <a:sym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9" name="Text Box 5"/>
              <p:cNvSpPr txBox="1">
                <a:spLocks noChangeArrowheads="1"/>
              </p:cNvSpPr>
              <p:nvPr/>
            </p:nvSpPr>
            <p:spPr bwMode="auto">
              <a:xfrm>
                <a:off x="457200" y="3057496"/>
                <a:ext cx="820737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u-RU" sz="1800" dirty="0">
                    <a:solidFill>
                      <a:srgbClr val="000000"/>
                    </a:solidFill>
                  </a:rPr>
                  <a:t>Inverse problem: find </a:t>
                </a:r>
                <a14:m>
                  <m:oMath xmlns:m="http://schemas.openxmlformats.org/officeDocument/2006/math">
                    <m:r>
                      <a:rPr lang="en-US" altLang="ru-RU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altLang="ru-RU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ru-RU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altLang="ru-RU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ru-RU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altLang="ru-RU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ru-RU" sz="1800" dirty="0">
                    <a:solidFill>
                      <a:srgbClr val="000000"/>
                    </a:solidFill>
                  </a:rPr>
                  <a:t> using additional information at the plane</a:t>
                </a:r>
                <a:r>
                  <a:rPr lang="en-US" altLang="ru-RU" sz="1800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ru-RU" sz="1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altLang="ru-RU" sz="1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ru-RU" sz="1800" dirty="0">
                    <a:solidFill>
                      <a:srgbClr val="000000"/>
                    </a:solidFill>
                  </a:rPr>
                  <a:t> </a:t>
                </a:r>
                <a:endParaRPr lang="ru-RU" altLang="ru-RU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149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3057496"/>
                <a:ext cx="8207375" cy="369332"/>
              </a:xfrm>
              <a:prstGeom prst="rect">
                <a:avLst/>
              </a:prstGeom>
              <a:blipFill rotWithShape="0">
                <a:blip r:embed="rId5" cstate="print"/>
                <a:stretch>
                  <a:fillRect l="-594" t="-10000" b="-2666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15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321370"/>
              </p:ext>
            </p:extLst>
          </p:nvPr>
        </p:nvGraphicFramePr>
        <p:xfrm>
          <a:off x="547979" y="3547403"/>
          <a:ext cx="2511425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2" name="Уравнение" r:id="rId6" imgW="1511280" imgH="228600" progId="Equation.3">
                  <p:embed/>
                </p:oleObj>
              </mc:Choice>
              <mc:Fallback>
                <p:oleObj name="Уравнение" r:id="rId6" imgW="1511280" imgH="228600" progId="Equation.3">
                  <p:embed/>
                  <p:pic>
                    <p:nvPicPr>
                      <p:cNvPr id="0" name="Picture 4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979" y="3547403"/>
                        <a:ext cx="2511425" cy="382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42" name="Rectangle 10"/>
          <p:cNvSpPr>
            <a:spLocks noChangeArrowheads="1"/>
          </p:cNvSpPr>
          <p:nvPr/>
        </p:nvSpPr>
        <p:spPr bwMode="auto">
          <a:xfrm>
            <a:off x="539750" y="0"/>
            <a:ext cx="814705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M.G.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Krein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method in 3D</a:t>
            </a:r>
            <a:endParaRPr lang="ru-RU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11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993621"/>
              </p:ext>
            </p:extLst>
          </p:nvPr>
        </p:nvGraphicFramePr>
        <p:xfrm>
          <a:off x="5497803" y="3504547"/>
          <a:ext cx="3188997" cy="2363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3" name="Acrobat Document" r:id="rId8" imgW="9243000" imgH="10454760" progId="">
                  <p:embed/>
                </p:oleObj>
              </mc:Choice>
              <mc:Fallback>
                <p:oleObj name="Acrobat Document" r:id="rId8" imgW="9243000" imgH="10454760" progId="">
                  <p:embed/>
                  <p:pic>
                    <p:nvPicPr>
                      <p:cNvPr id="0" name="Picture 4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7803" y="3504547"/>
                        <a:ext cx="3188997" cy="23633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457200" y="4185317"/>
                <a:ext cx="483488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en-US" altLang="ru-RU" dirty="0">
                    <a:solidFill>
                      <a:srgbClr val="000000"/>
                    </a:solidFill>
                  </a:rPr>
                  <a:t>All functions are supposed to be </a:t>
                </a:r>
                <a14:m>
                  <m:oMath xmlns:m="http://schemas.openxmlformats.org/officeDocument/2006/math">
                    <m:r>
                      <a:rPr lang="en-US" altLang="ru-RU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ru-RU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ru-RU" dirty="0">
                    <a:solidFill>
                      <a:srgbClr val="000000"/>
                    </a:solidFill>
                  </a:rPr>
                  <a:t>-periodic with respect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ru-RU" dirty="0">
                    <a:solidFill>
                      <a:srgbClr val="0000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ru-RU" dirty="0">
                    <a:solidFill>
                      <a:srgbClr val="000000"/>
                    </a:solidFill>
                  </a:rPr>
                  <a:t>, i.e.</a:t>
                </a: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185317"/>
                <a:ext cx="4834880" cy="646331"/>
              </a:xfrm>
              <a:prstGeom prst="rect">
                <a:avLst/>
              </a:prstGeom>
              <a:blipFill rotWithShape="0">
                <a:blip r:embed="rId10" cstate="print"/>
                <a:stretch>
                  <a:fillRect l="-1009" t="-5660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443435"/>
              </p:ext>
            </p:extLst>
          </p:nvPr>
        </p:nvGraphicFramePr>
        <p:xfrm>
          <a:off x="476101" y="5086975"/>
          <a:ext cx="2808288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4" name="Уравнение" r:id="rId11" imgW="1688760" imgH="342720" progId="Equation.3">
                  <p:embed/>
                </p:oleObj>
              </mc:Choice>
              <mc:Fallback>
                <p:oleObj name="Уравнение" r:id="rId11" imgW="1688760" imgH="342720" progId="Equation.3">
                  <p:embed/>
                  <p:pic>
                    <p:nvPicPr>
                      <p:cNvPr id="0" name="Picture 4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101" y="5086975"/>
                        <a:ext cx="2808288" cy="57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878D56E-AB9F-4CEA-9CE7-AD4B10C1CCC8}"/>
              </a:ext>
            </a:extLst>
          </p:cNvPr>
          <p:cNvSpPr/>
          <p:nvPr/>
        </p:nvSpPr>
        <p:spPr>
          <a:xfrm>
            <a:off x="200549" y="5928778"/>
            <a:ext cx="8720675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ea typeface="TimesNewRomanPSMT-Regular"/>
                <a:cs typeface="Times New Roman" panose="02020603050405020304" pitchFamily="18" charset="0"/>
              </a:rPr>
              <a:t>S.I.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ea typeface="TimesNewRomanPSMT-Regular"/>
                <a:cs typeface="Times New Roman" panose="02020603050405020304" pitchFamily="18" charset="0"/>
              </a:rPr>
              <a:t>Kabanikhin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NewRomanPSMT-Regular"/>
                <a:cs typeface="Times New Roman" panose="02020603050405020304" pitchFamily="18" charset="0"/>
              </a:rPr>
              <a:t>.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ea typeface="TimesNewRomanPSMT-Regular"/>
                <a:cs typeface="Times New Roman" panose="02020603050405020304" pitchFamily="18" charset="0"/>
              </a:rPr>
              <a:t> On linear regularization of multidimensional inverse problems for hyperbolic equations.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ea typeface="TimesNewRomanPSMT-Regular"/>
                <a:cs typeface="Times New Roman" panose="02020603050405020304" pitchFamily="18" charset="0"/>
              </a:rPr>
              <a:t>Doklady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ea typeface="TimesNewRomanPSMT-Regular"/>
                <a:cs typeface="Times New Roman" panose="02020603050405020304" pitchFamily="18" charset="0"/>
              </a:rPr>
              <a:t> RAS. Vol. 309,  No. 4 (1989).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fld id="{DEE02529-1D36-4309-9D77-A6A436C5BA73}" type="slidenum">
              <a:rPr lang="ru-RU" altLang="ru-RU" smtClean="0">
                <a:latin typeface="Arial" panose="020B0604020202020204" pitchFamily="34" charset="0"/>
              </a:rPr>
              <a:pPr eaLnBrk="1" hangingPunct="1">
                <a:defRPr/>
              </a:pPr>
              <a:t>51</a:t>
            </a:fld>
            <a:endParaRPr lang="ru-RU" altLang="ru-RU">
              <a:latin typeface="Arial" panose="020B0604020202020204" pitchFamily="34" charset="0"/>
            </a:endParaRPr>
          </a:p>
        </p:txBody>
      </p:sp>
      <p:graphicFrame>
        <p:nvGraphicFramePr>
          <p:cNvPr id="819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392402"/>
              </p:ext>
            </p:extLst>
          </p:nvPr>
        </p:nvGraphicFramePr>
        <p:xfrm>
          <a:off x="893763" y="1114426"/>
          <a:ext cx="6726237" cy="136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8" name="Уравнение" r:id="rId3" imgW="3644640" imgH="736560" progId="Equation.3">
                  <p:embed/>
                </p:oleObj>
              </mc:Choice>
              <mc:Fallback>
                <p:oleObj name="Уравнение" r:id="rId3" imgW="3644640" imgH="736560" progId="Equation.3">
                  <p:embed/>
                  <p:pic>
                    <p:nvPicPr>
                      <p:cNvPr id="0" name="Picture 2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3763" y="1114426"/>
                        <a:ext cx="6726237" cy="1360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39750" y="2852738"/>
            <a:ext cx="71993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</a:rPr>
              <a:t>The solution of inverse problem can be obtained from the solution of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</a:rPr>
              <a:t>M.G. </a:t>
            </a:r>
            <a:r>
              <a:rPr lang="en-US" altLang="ru-RU" sz="1800" dirty="0" err="1">
                <a:solidFill>
                  <a:srgbClr val="000000"/>
                </a:solidFill>
              </a:rPr>
              <a:t>Krein</a:t>
            </a:r>
            <a:r>
              <a:rPr lang="en-US" altLang="ru-RU" sz="1800" dirty="0">
                <a:solidFill>
                  <a:srgbClr val="000000"/>
                </a:solidFill>
              </a:rPr>
              <a:t> equation by formula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317975"/>
              </p:ext>
            </p:extLst>
          </p:nvPr>
        </p:nvGraphicFramePr>
        <p:xfrm>
          <a:off x="1881188" y="3775076"/>
          <a:ext cx="51562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9" name="Уравнение" r:id="rId5" imgW="2882880" imgH="482400" progId="Equation.3">
                  <p:embed/>
                </p:oleObj>
              </mc:Choice>
              <mc:Fallback>
                <p:oleObj name="Уравнение" r:id="rId5" imgW="2882880" imgH="482400" progId="Equation.3">
                  <p:embed/>
                  <p:pic>
                    <p:nvPicPr>
                      <p:cNvPr id="0" name="Picture 2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1188" y="3775076"/>
                        <a:ext cx="515620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539750" y="5130453"/>
            <a:ext cx="7924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 err="1">
                <a:solidFill>
                  <a:srgbClr val="000000"/>
                </a:solidFill>
              </a:rPr>
              <a:t>Therefore</a:t>
            </a:r>
            <a:r>
              <a:rPr lang="ru-RU" altLang="ru-RU" sz="1800" dirty="0">
                <a:solidFill>
                  <a:srgbClr val="000000"/>
                </a:solidFill>
              </a:rPr>
              <a:t> </a:t>
            </a:r>
            <a:r>
              <a:rPr lang="ru-RU" altLang="ru-RU" sz="1800" dirty="0" err="1">
                <a:solidFill>
                  <a:srgbClr val="000000"/>
                </a:solidFill>
              </a:rPr>
              <a:t>in</a:t>
            </a:r>
            <a:r>
              <a:rPr lang="ru-RU" altLang="ru-RU" sz="1800" dirty="0">
                <a:solidFill>
                  <a:srgbClr val="000000"/>
                </a:solidFill>
              </a:rPr>
              <a:t> </a:t>
            </a:r>
            <a:r>
              <a:rPr lang="ru-RU" altLang="ru-RU" sz="1800" dirty="0" err="1">
                <a:solidFill>
                  <a:srgbClr val="000000"/>
                </a:solidFill>
              </a:rPr>
              <a:t>order</a:t>
            </a:r>
            <a:r>
              <a:rPr lang="ru-RU" altLang="ru-RU" sz="1800" dirty="0">
                <a:solidFill>
                  <a:srgbClr val="000000"/>
                </a:solidFill>
              </a:rPr>
              <a:t> </a:t>
            </a:r>
            <a:r>
              <a:rPr lang="ru-RU" altLang="ru-RU" sz="1800" dirty="0" err="1">
                <a:solidFill>
                  <a:srgbClr val="000000"/>
                </a:solidFill>
              </a:rPr>
              <a:t>to</a:t>
            </a:r>
            <a:r>
              <a:rPr lang="ru-RU" altLang="ru-RU" sz="1800" dirty="0">
                <a:solidFill>
                  <a:srgbClr val="000000"/>
                </a:solidFill>
              </a:rPr>
              <a:t> </a:t>
            </a:r>
            <a:r>
              <a:rPr lang="ru-RU" altLang="ru-RU" sz="1800" dirty="0" err="1">
                <a:solidFill>
                  <a:srgbClr val="000000"/>
                </a:solidFill>
              </a:rPr>
              <a:t>find</a:t>
            </a:r>
            <a:r>
              <a:rPr lang="ru-RU" altLang="ru-RU" sz="1800" dirty="0">
                <a:solidFill>
                  <a:srgbClr val="000000"/>
                </a:solidFill>
              </a:rPr>
              <a:t> </a:t>
            </a:r>
            <a:r>
              <a:rPr lang="ru-RU" altLang="ru-RU" sz="1800" dirty="0" err="1">
                <a:solidFill>
                  <a:srgbClr val="000000"/>
                </a:solidFill>
              </a:rPr>
              <a:t>solution</a:t>
            </a:r>
            <a:r>
              <a:rPr lang="en-US" altLang="ru-RU" sz="1800" dirty="0">
                <a:solidFill>
                  <a:srgbClr val="000000"/>
                </a:solidFill>
              </a:rPr>
              <a:t> </a:t>
            </a:r>
            <a:r>
              <a:rPr lang="en-US" altLang="ru-RU" sz="1800" i="1" dirty="0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(</a:t>
            </a:r>
            <a:r>
              <a:rPr lang="en-US" altLang="ru-RU" sz="1800" i="1" dirty="0" err="1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x,y</a:t>
            </a:r>
            <a:r>
              <a:rPr lang="en-US" altLang="ru-RU" sz="1800" i="1" dirty="0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ru-RU" altLang="ru-RU" sz="1800" dirty="0">
                <a:solidFill>
                  <a:srgbClr val="000000"/>
                </a:solidFill>
              </a:rPr>
              <a:t> </a:t>
            </a:r>
            <a:r>
              <a:rPr lang="ru-RU" altLang="ru-RU" sz="1800" dirty="0" err="1">
                <a:solidFill>
                  <a:srgbClr val="000000"/>
                </a:solidFill>
              </a:rPr>
              <a:t>in</a:t>
            </a:r>
            <a:r>
              <a:rPr lang="ru-RU" altLang="ru-RU" sz="1800" dirty="0">
                <a:solidFill>
                  <a:srgbClr val="000000"/>
                </a:solidFill>
              </a:rPr>
              <a:t> </a:t>
            </a:r>
            <a:r>
              <a:rPr lang="ru-RU" altLang="ru-RU" sz="1800" dirty="0" err="1">
                <a:solidFill>
                  <a:srgbClr val="000000"/>
                </a:solidFill>
              </a:rPr>
              <a:t>the</a:t>
            </a:r>
            <a:r>
              <a:rPr lang="ru-RU" altLang="ru-RU" sz="1800" dirty="0">
                <a:solidFill>
                  <a:srgbClr val="000000"/>
                </a:solidFill>
              </a:rPr>
              <a:t> </a:t>
            </a:r>
            <a:r>
              <a:rPr lang="ru-RU" altLang="ru-RU" sz="1800" dirty="0" err="1">
                <a:solidFill>
                  <a:srgbClr val="000000"/>
                </a:solidFill>
              </a:rPr>
              <a:t>depth</a:t>
            </a:r>
            <a:r>
              <a:rPr lang="en-US" altLang="ru-RU" sz="1800" dirty="0">
                <a:solidFill>
                  <a:srgbClr val="000000"/>
                </a:solidFill>
              </a:rPr>
              <a:t> </a:t>
            </a:r>
            <a:r>
              <a:rPr lang="en-US" altLang="ru-RU" sz="1800" i="1" dirty="0">
                <a:solidFill>
                  <a:srgbClr val="000000"/>
                </a:solidFill>
              </a:rPr>
              <a:t>x</a:t>
            </a:r>
            <a:r>
              <a:rPr lang="en-US" altLang="ru-RU" sz="1800" i="1" baseline="-25000" dirty="0">
                <a:solidFill>
                  <a:srgbClr val="000000"/>
                </a:solidFill>
              </a:rPr>
              <a:t>0  </a:t>
            </a:r>
            <a:r>
              <a:rPr lang="ru-RU" altLang="ru-RU" sz="1800" dirty="0" err="1">
                <a:solidFill>
                  <a:srgbClr val="000000"/>
                </a:solidFill>
              </a:rPr>
              <a:t>we</a:t>
            </a:r>
            <a:r>
              <a:rPr lang="ru-RU" altLang="ru-RU" sz="1800" dirty="0">
                <a:solidFill>
                  <a:srgbClr val="000000"/>
                </a:solidFill>
              </a:rPr>
              <a:t> </a:t>
            </a:r>
            <a:r>
              <a:rPr lang="ru-RU" altLang="ru-RU" sz="1800" dirty="0" err="1">
                <a:solidFill>
                  <a:srgbClr val="000000"/>
                </a:solidFill>
              </a:rPr>
              <a:t>can</a:t>
            </a:r>
            <a:r>
              <a:rPr lang="ru-RU" altLang="ru-RU" sz="1800" dirty="0">
                <a:solidFill>
                  <a:srgbClr val="000000"/>
                </a:solidFill>
              </a:rPr>
              <a:t> </a:t>
            </a:r>
            <a:r>
              <a:rPr lang="ru-RU" altLang="ru-RU" sz="1800" dirty="0" err="1">
                <a:solidFill>
                  <a:srgbClr val="000000"/>
                </a:solidFill>
              </a:rPr>
              <a:t>solve</a:t>
            </a:r>
            <a:endParaRPr lang="en-US" altLang="ru-RU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</a:rPr>
              <a:t> M.G. </a:t>
            </a:r>
            <a:r>
              <a:rPr lang="en-US" altLang="ru-RU" sz="1800" dirty="0" err="1">
                <a:solidFill>
                  <a:srgbClr val="000000"/>
                </a:solidFill>
              </a:rPr>
              <a:t>Krein</a:t>
            </a:r>
            <a:r>
              <a:rPr lang="en-US" altLang="ru-RU" sz="1800" dirty="0">
                <a:solidFill>
                  <a:srgbClr val="000000"/>
                </a:solidFill>
              </a:rPr>
              <a:t> equation </a:t>
            </a:r>
            <a:r>
              <a:rPr lang="ru-RU" altLang="ru-RU" sz="1800" dirty="0" err="1">
                <a:solidFill>
                  <a:srgbClr val="000000"/>
                </a:solidFill>
              </a:rPr>
              <a:t>with</a:t>
            </a:r>
            <a:r>
              <a:rPr lang="ru-RU" altLang="ru-RU" sz="1800" dirty="0">
                <a:solidFill>
                  <a:srgbClr val="000000"/>
                </a:solidFill>
              </a:rPr>
              <a:t> </a:t>
            </a:r>
            <a:r>
              <a:rPr lang="ru-RU" altLang="ru-RU" sz="1800" dirty="0" err="1">
                <a:solidFill>
                  <a:srgbClr val="000000"/>
                </a:solidFill>
              </a:rPr>
              <a:t>the</a:t>
            </a:r>
            <a:r>
              <a:rPr lang="ru-RU" altLang="ru-RU" sz="1800" dirty="0">
                <a:solidFill>
                  <a:srgbClr val="000000"/>
                </a:solidFill>
              </a:rPr>
              <a:t> </a:t>
            </a:r>
            <a:r>
              <a:rPr lang="ru-RU" altLang="ru-RU" sz="1800" dirty="0" err="1">
                <a:solidFill>
                  <a:srgbClr val="000000"/>
                </a:solidFill>
              </a:rPr>
              <a:t>fixed</a:t>
            </a:r>
            <a:r>
              <a:rPr lang="ru-RU" altLang="ru-RU" sz="1800" dirty="0">
                <a:solidFill>
                  <a:srgbClr val="000000"/>
                </a:solidFill>
              </a:rPr>
              <a:t> </a:t>
            </a:r>
            <a:r>
              <a:rPr lang="ru-RU" altLang="ru-RU" sz="1800" dirty="0" err="1">
                <a:solidFill>
                  <a:srgbClr val="000000"/>
                </a:solidFill>
              </a:rPr>
              <a:t>parameter</a:t>
            </a:r>
            <a:r>
              <a:rPr lang="en-US" altLang="ru-RU" sz="1800" dirty="0">
                <a:solidFill>
                  <a:srgbClr val="000000"/>
                </a:solidFill>
              </a:rPr>
              <a:t> </a:t>
            </a:r>
            <a:r>
              <a:rPr lang="ru-RU" altLang="ru-RU" sz="1800" i="1" dirty="0">
                <a:solidFill>
                  <a:srgbClr val="000000"/>
                </a:solidFill>
              </a:rPr>
              <a:t>x</a:t>
            </a:r>
            <a:r>
              <a:rPr lang="en-US" altLang="ru-RU" sz="1800" i="1" baseline="-25000" dirty="0">
                <a:solidFill>
                  <a:srgbClr val="000000"/>
                </a:solidFill>
              </a:rPr>
              <a:t>0</a:t>
            </a:r>
            <a:r>
              <a:rPr lang="ru-RU" altLang="ru-RU" sz="1800" i="1" dirty="0">
                <a:solidFill>
                  <a:srgbClr val="000000"/>
                </a:solidFill>
              </a:rPr>
              <a:t> </a:t>
            </a:r>
            <a:endParaRPr lang="en-US" altLang="ru-RU" sz="1800" i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 err="1">
                <a:solidFill>
                  <a:srgbClr val="000000"/>
                </a:solidFill>
              </a:rPr>
              <a:t>and</a:t>
            </a:r>
            <a:r>
              <a:rPr lang="ru-RU" altLang="ru-RU" sz="1800" dirty="0">
                <a:solidFill>
                  <a:srgbClr val="000000"/>
                </a:solidFill>
              </a:rPr>
              <a:t> </a:t>
            </a:r>
            <a:r>
              <a:rPr lang="ru-RU" altLang="ru-RU" sz="1800" dirty="0" err="1">
                <a:solidFill>
                  <a:srgbClr val="000000"/>
                </a:solidFill>
              </a:rPr>
              <a:t>then</a:t>
            </a:r>
            <a:r>
              <a:rPr lang="ru-RU" altLang="ru-RU" sz="1800" dirty="0">
                <a:solidFill>
                  <a:srgbClr val="000000"/>
                </a:solidFill>
              </a:rPr>
              <a:t> </a:t>
            </a:r>
            <a:r>
              <a:rPr lang="ru-RU" altLang="ru-RU" sz="1800" dirty="0" err="1">
                <a:solidFill>
                  <a:srgbClr val="000000"/>
                </a:solidFill>
              </a:rPr>
              <a:t>calculate</a:t>
            </a:r>
            <a:r>
              <a:rPr lang="ru-RU" altLang="ru-RU" sz="1800" dirty="0">
                <a:solidFill>
                  <a:srgbClr val="000000"/>
                </a:solidFill>
              </a:rPr>
              <a:t> </a:t>
            </a:r>
            <a:r>
              <a:rPr lang="en-US" altLang="ru-RU" sz="1800" i="1" dirty="0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(x</a:t>
            </a:r>
            <a:r>
              <a:rPr lang="en-US" altLang="ru-RU" sz="1800" i="1" baseline="-25000" dirty="0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 </a:t>
            </a:r>
            <a:r>
              <a:rPr lang="en-US" altLang="ru-RU" sz="1800" i="1" dirty="0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,y)</a:t>
            </a:r>
            <a:r>
              <a:rPr lang="ru-RU" altLang="ru-RU" sz="1800" dirty="0">
                <a:solidFill>
                  <a:srgbClr val="000000"/>
                </a:solidFill>
              </a:rPr>
              <a:t> </a:t>
            </a:r>
            <a:r>
              <a:rPr lang="en-US" altLang="ru-RU" sz="1800" dirty="0">
                <a:solidFill>
                  <a:srgbClr val="000000"/>
                </a:solidFill>
              </a:rPr>
              <a:t>.</a:t>
            </a:r>
            <a:endParaRPr lang="ru-RU" altLang="ru-RU" sz="1800" i="1" dirty="0">
              <a:solidFill>
                <a:srgbClr val="000000"/>
              </a:solidFill>
            </a:endParaRPr>
          </a:p>
        </p:txBody>
      </p:sp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611188" y="692150"/>
            <a:ext cx="769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The 3D analog of M.G. </a:t>
            </a:r>
            <a:r>
              <a:rPr lang="en-US" altLang="ru-RU" sz="1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Krein</a:t>
            </a:r>
            <a:r>
              <a:rPr lang="en-US" altLang="ru-RU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equation</a:t>
            </a:r>
            <a:endParaRPr lang="ru-RU" altLang="ru-RU" sz="1800" b="1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290" name="Rectangle 10"/>
          <p:cNvSpPr>
            <a:spLocks noChangeArrowheads="1"/>
          </p:cNvSpPr>
          <p:nvPr/>
        </p:nvSpPr>
        <p:spPr bwMode="auto">
          <a:xfrm>
            <a:off x="539750" y="0"/>
            <a:ext cx="814705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M.G.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Krein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method in 3D</a:t>
            </a:r>
            <a:endParaRPr lang="ru-RU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A057D3-9C4F-4B01-9A3F-562C2539B7F2}" type="slidenum">
              <a:rPr lang="ru-RU" altLang="ru-RU"/>
              <a:pPr>
                <a:defRPr/>
              </a:pPr>
              <a:t>52</a:t>
            </a:fld>
            <a:endParaRPr lang="ru-RU" altLang="ru-RU"/>
          </a:p>
        </p:txBody>
      </p:sp>
      <p:sp>
        <p:nvSpPr>
          <p:cNvPr id="4" name="TextBox 3"/>
          <p:cNvSpPr txBox="1"/>
          <p:nvPr/>
        </p:nvSpPr>
        <p:spPr>
          <a:xfrm>
            <a:off x="611188" y="404813"/>
            <a:ext cx="587814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N-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approximation of M.G.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Krein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equation in vector form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11188" y="899963"/>
                <a:ext cx="7837530" cy="8179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|≤</m:t>
                          </m:r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  <m:sup/>
                        <m:e>
                          <m:nary>
                            <m:naryPr>
                              <m:limLoc m:val="undOvr"/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p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𝑑𝑠</m:t>
                              </m:r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acc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=1,2.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ru-RU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188" y="899963"/>
                <a:ext cx="7837530" cy="817981"/>
              </a:xfrm>
              <a:prstGeom prst="rect">
                <a:avLst/>
              </a:prstGeom>
              <a:blipFill rotWithShape="0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611188" y="1979129"/>
                <a:ext cx="5987408" cy="1321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l-GR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</m:d>
                              </m:sup>
                            </m:s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sSup>
                              <m:sSupPr>
                                <m:ctrlPr>
                                  <a:rPr lang="el-GR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sSup>
                              <m:sSupPr>
                                <m:ctrlPr>
                                  <a:rPr lang="el-GR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, </a:t>
                </a:r>
              </a:p>
              <a:p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l-GR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sSup>
                              <m:sSupPr>
                                <m:ctrlPr>
                                  <a:rPr lang="el-GR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sSup>
                              <m:sSupPr>
                                <m:ctrlPr>
                                  <a:rPr lang="el-GR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 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limLoc m:val="undOvr"/>
                        <m:ctrlPr>
                          <a:rPr lang="en-US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m:rPr>
                            <m:brk m:alnAt="24"/>
                          </m:rP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p>
                      <m:e>
                        <m:f>
                          <m:fPr>
                            <m:ctrlPr>
                              <a:rPr lang="en-US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(0,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e>
                    </m:nary>
                  </m:oMath>
                </a14:m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. </a:t>
                </a:r>
                <a:endParaRPr lang="ru-RU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188" y="1979129"/>
                <a:ext cx="5987408" cy="1321131"/>
              </a:xfrm>
              <a:prstGeom prst="rect">
                <a:avLst/>
              </a:prstGeom>
              <a:blipFill rotWithShape="0">
                <a:blip r:embed="rId3" cstate="print"/>
                <a:stretch>
                  <a:fillRect l="-8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763688" y="4653136"/>
                <a:ext cx="23516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ru-RU" i="1" smtClean="0">
                          <a:latin typeface="Cambria Math" panose="02040503050406030204" pitchFamily="18" charset="0"/>
                        </a:rPr>
                        <a:t>Место для уравнения.</a:t>
                      </a:fl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4653136"/>
                <a:ext cx="2351606" cy="276999"/>
              </a:xfrm>
              <a:prstGeom prst="rect">
                <a:avLst/>
              </a:prstGeom>
              <a:blipFill rotWithShape="0">
                <a:blip r:embed="rId4" cstate="print"/>
                <a:stretch>
                  <a:fillRect l="-1813" r="-2073" b="-282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828657" y="3561445"/>
                <a:ext cx="5826659" cy="20957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b="0" i="1" smtClean="0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b="0" i="1" smtClean="0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+1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e>
                                </m:m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b="0" i="1" smtClean="0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+1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b="0" i="1" smtClean="0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+1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+1)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e>
                                </m:mr>
                              </m:m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m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+1)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+1)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b="0" i="1" smtClean="0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en-US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  </m:t>
                                    </m:r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b="0" i="1" smtClean="0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+1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b="0" i="1" smtClean="0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 </m:t>
                                    </m:r>
                                    <m: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 …</m:t>
                                    </m:r>
                                  </m:e>
                                </m:m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en-US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  </m:t>
                                    </m:r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b="0" i="1" smtClean="0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+1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  </m:t>
                                    </m:r>
                                    <m: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mr>
                              </m:m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b="0" i="1" smtClean="0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  </m:t>
                                    </m:r>
                                    <m: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</m:t>
                                    </m:r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b="0" i="1" smtClean="0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 </m:t>
                                    </m:r>
                                    <m: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  </m:t>
                                    </m:r>
                                    <m: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mr>
                              </m:m>
                            </m:e>
                          </m:eqAr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657" y="3561445"/>
                <a:ext cx="5826659" cy="2095767"/>
              </a:xfrm>
              <a:prstGeom prst="rect">
                <a:avLst/>
              </a:prstGeom>
              <a:blipFill rotWithShape="0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1FBCD1-96C4-4B5A-9786-BBE3DEAD395F}" type="slidenum">
              <a:rPr lang="ru-RU" altLang="ru-RU" smtClean="0"/>
              <a:pPr>
                <a:defRPr/>
              </a:pPr>
              <a:t>53</a:t>
            </a:fld>
            <a:endParaRPr lang="ru-RU" alt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/>
        </p:nvGraphicFramePr>
        <p:xfrm>
          <a:off x="1187624" y="381000"/>
          <a:ext cx="344056" cy="311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3" name="Формула" r:id="rId3" imgW="3048000" imgH="4267200" progId="Equation.3">
                  <p:embed/>
                </p:oleObj>
              </mc:Choice>
              <mc:Fallback>
                <p:oleObj name="Формула" r:id="rId3" imgW="3048000" imgH="4267200" progId="Equation.3">
                  <p:embed/>
                  <p:pic>
                    <p:nvPicPr>
                      <p:cNvPr id="0" name="Picture 2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381000"/>
                        <a:ext cx="344056" cy="3116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11560" y="328588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Let </a:t>
            </a:r>
            <a:r>
              <a:rPr lang="ru-RU" dirty="0">
                <a:solidFill>
                  <a:srgbClr val="000000"/>
                </a:solidFill>
              </a:rPr>
              <a:t>       </a:t>
            </a:r>
            <a:r>
              <a:rPr lang="en-US" dirty="0">
                <a:solidFill>
                  <a:srgbClr val="000000"/>
                </a:solidFill>
              </a:rPr>
              <a:t> be the mesh size.</a:t>
            </a:r>
            <a:endParaRPr lang="ru-RU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After discretization of Gelfand-Levitan-</a:t>
            </a:r>
            <a:r>
              <a:rPr lang="en-US" dirty="0" err="1">
                <a:solidFill>
                  <a:srgbClr val="000000"/>
                </a:solidFill>
              </a:rPr>
              <a:t>Krein</a:t>
            </a:r>
            <a:r>
              <a:rPr lang="en-US" dirty="0">
                <a:solidFill>
                  <a:srgbClr val="000000"/>
                </a:solidFill>
              </a:rPr>
              <a:t> equation we obtain the following system</a:t>
            </a:r>
            <a:endParaRPr lang="ru-RU" dirty="0">
              <a:solidFill>
                <a:srgbClr val="000000"/>
              </a:solidFill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611560" y="1556792"/>
          <a:ext cx="1563688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4" name="Формула" r:id="rId5" imgW="21945600" imgH="4876800" progId="Equation.3">
                  <p:embed/>
                </p:oleObj>
              </mc:Choice>
              <mc:Fallback>
                <p:oleObj name="Формула" r:id="rId5" imgW="21945600" imgH="4876800" progId="Equation.3">
                  <p:embed/>
                  <p:pic>
                    <p:nvPicPr>
                      <p:cNvPr id="0" name="Picture 2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556792"/>
                        <a:ext cx="1563688" cy="346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2" name="Object 4"/>
          <p:cNvGraphicFramePr>
            <a:graphicFrameLocks noChangeAspect="1"/>
          </p:cNvGraphicFramePr>
          <p:nvPr/>
        </p:nvGraphicFramePr>
        <p:xfrm>
          <a:off x="539552" y="2276872"/>
          <a:ext cx="5929313" cy="155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5" name="Формула" r:id="rId7" imgW="83210400" imgH="21945600" progId="Equation.3">
                  <p:embed/>
                </p:oleObj>
              </mc:Choice>
              <mc:Fallback>
                <p:oleObj name="Формула" r:id="rId7" imgW="83210400" imgH="21945600" progId="Equation.3">
                  <p:embed/>
                  <p:pic>
                    <p:nvPicPr>
                      <p:cNvPr id="0" name="Picture 2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2276872"/>
                        <a:ext cx="5929313" cy="1557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51520" y="4005064"/>
            <a:ext cx="84249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Therefore the matrix 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    has the dimension</a:t>
            </a:r>
          </a:p>
          <a:p>
            <a:r>
              <a:rPr lang="en-US" dirty="0">
                <a:solidFill>
                  <a:srgbClr val="000000"/>
                </a:solidFill>
              </a:rPr>
              <a:t> where n is the mesh size, N is the number of Fourier coefficients.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In 2D in the domain </a:t>
            </a:r>
            <a:r>
              <a:rPr lang="ru-RU" dirty="0">
                <a:solidFill>
                  <a:srgbClr val="000000"/>
                </a:solidFill>
              </a:rPr>
              <a:t>3 х 3 км</a:t>
            </a:r>
            <a:r>
              <a:rPr lang="ru-RU" baseline="30000" dirty="0">
                <a:solidFill>
                  <a:srgbClr val="000000"/>
                </a:solidFill>
              </a:rPr>
              <a:t>2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with h=</a:t>
            </a:r>
            <a:r>
              <a:rPr lang="ru-RU" dirty="0">
                <a:solidFill>
                  <a:srgbClr val="000000"/>
                </a:solidFill>
              </a:rPr>
              <a:t>5м </a:t>
            </a:r>
            <a:r>
              <a:rPr lang="en-US" dirty="0">
                <a:solidFill>
                  <a:srgbClr val="000000"/>
                </a:solidFill>
              </a:rPr>
              <a:t>and number of Fourier coefficients is equal to 5</a:t>
            </a:r>
            <a:r>
              <a:rPr lang="ru-RU" dirty="0">
                <a:solidFill>
                  <a:srgbClr val="000000"/>
                </a:solidFill>
              </a:rPr>
              <a:t>0 </a:t>
            </a:r>
            <a:r>
              <a:rPr lang="en-US" dirty="0">
                <a:solidFill>
                  <a:srgbClr val="000000"/>
                </a:solidFill>
              </a:rPr>
              <a:t>matrix has a dimension 120</a:t>
            </a:r>
            <a:r>
              <a:rPr lang="ru-RU" dirty="0">
                <a:solidFill>
                  <a:srgbClr val="000000"/>
                </a:solidFill>
              </a:rPr>
              <a:t>000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  <a:r>
              <a:rPr lang="ru-RU" dirty="0">
                <a:solidFill>
                  <a:srgbClr val="000000"/>
                </a:solidFill>
              </a:rPr>
              <a:t>.</a:t>
            </a:r>
            <a:br>
              <a:rPr lang="ru-RU" dirty="0">
                <a:solidFill>
                  <a:srgbClr val="000000"/>
                </a:solidFill>
              </a:rPr>
            </a:br>
            <a:endParaRPr lang="ru-RU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For the cube </a:t>
            </a:r>
            <a:r>
              <a:rPr lang="ru-RU" dirty="0">
                <a:solidFill>
                  <a:srgbClr val="000000"/>
                </a:solidFill>
              </a:rPr>
              <a:t>3 х 3 ч 3 км</a:t>
            </a:r>
            <a:r>
              <a:rPr lang="ru-RU" baseline="30000" dirty="0">
                <a:solidFill>
                  <a:srgbClr val="000000"/>
                </a:solidFill>
              </a:rPr>
              <a:t>3</a:t>
            </a:r>
            <a:r>
              <a:rPr lang="ru-RU" dirty="0">
                <a:solidFill>
                  <a:srgbClr val="000000"/>
                </a:solidFill>
              </a:rPr>
              <a:t> – </a:t>
            </a:r>
            <a:r>
              <a:rPr lang="en-US" dirty="0">
                <a:solidFill>
                  <a:srgbClr val="000000"/>
                </a:solidFill>
              </a:rPr>
              <a:t>matrix has the dimension </a:t>
            </a:r>
            <a:r>
              <a:rPr lang="ru-RU" dirty="0">
                <a:solidFill>
                  <a:srgbClr val="000000"/>
                </a:solidFill>
              </a:rPr>
              <a:t>12000000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  <a:r>
              <a:rPr lang="ru-RU" dirty="0">
                <a:solidFill>
                  <a:srgbClr val="000000"/>
                </a:solidFill>
              </a:rPr>
              <a:t>. </a:t>
            </a:r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636164"/>
              </p:ext>
            </p:extLst>
          </p:nvPr>
        </p:nvGraphicFramePr>
        <p:xfrm>
          <a:off x="4919229" y="4036789"/>
          <a:ext cx="1414265" cy="342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6" name="Формула" r:id="rId9" imgW="20116800" imgH="4876800" progId="Equation.3">
                  <p:embed/>
                </p:oleObj>
              </mc:Choice>
              <mc:Fallback>
                <p:oleObj name="Формула" r:id="rId9" imgW="20116800" imgH="4876800" progId="Equation.3">
                  <p:embed/>
                  <p:pic>
                    <p:nvPicPr>
                      <p:cNvPr id="0" name="Picture 2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229" y="4036789"/>
                        <a:ext cx="1414265" cy="342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4567583"/>
              </p:ext>
            </p:extLst>
          </p:nvPr>
        </p:nvGraphicFramePr>
        <p:xfrm>
          <a:off x="2496716" y="4022252"/>
          <a:ext cx="288032" cy="312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7" name="Формула" r:id="rId11" imgW="3657600" imgH="3962400" progId="Equation.3">
                  <p:embed/>
                </p:oleObj>
              </mc:Choice>
              <mc:Fallback>
                <p:oleObj name="Формула" r:id="rId11" imgW="3657600" imgH="3962400" progId="Equation.3">
                  <p:embed/>
                  <p:pic>
                    <p:nvPicPr>
                      <p:cNvPr id="0" name="Picture 2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6716" y="4022252"/>
                        <a:ext cx="288032" cy="3129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29721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626" y="260648"/>
            <a:ext cx="8191822" cy="52732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Fast inversion of block-Toeplitz matrix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638" y="1556792"/>
            <a:ext cx="7975798" cy="172819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use the fast inversion of the block-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toeplitz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matrix proposed by V.V.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Voevodin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E.E.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Tyrtyshnikov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The algorithm is based on the recursive Levinson-Durbin method.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549873A-C38E-4A2C-B0CD-5218F7A404E6}"/>
              </a:ext>
            </a:extLst>
          </p:cNvPr>
          <p:cNvSpPr/>
          <p:nvPr/>
        </p:nvSpPr>
        <p:spPr>
          <a:xfrm>
            <a:off x="404081" y="4581128"/>
            <a:ext cx="833583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660033"/>
              </a:buClr>
              <a:buNone/>
              <a:defRPr/>
            </a:pPr>
            <a:r>
              <a:rPr lang="en-US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Voevodin</a:t>
            </a:r>
            <a:r>
              <a:rPr lang="ru-RU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Tyrtyshnikov</a:t>
            </a:r>
            <a:r>
              <a:rPr lang="ru-RU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 processes with </a:t>
            </a:r>
            <a:r>
              <a:rPr lang="en-US" dirty="0" err="1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Toeplix</a:t>
            </a:r>
            <a:r>
              <a:rPr lang="en-US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matrices</a:t>
            </a:r>
            <a:r>
              <a:rPr lang="ru-RU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Moscow</a:t>
            </a:r>
            <a:r>
              <a:rPr lang="ru-RU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1987</a:t>
            </a:r>
            <a:r>
              <a:rPr lang="en-US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8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660033"/>
              </a:buClr>
              <a:buNone/>
              <a:defRPr/>
            </a:pPr>
            <a:r>
              <a:rPr lang="en-US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S.I. </a:t>
            </a:r>
            <a:r>
              <a:rPr lang="en-US" dirty="0" err="1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Kabanikhin</a:t>
            </a:r>
            <a:r>
              <a:rPr lang="en-US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N.S. Novikov, I.V. </a:t>
            </a:r>
            <a:r>
              <a:rPr lang="en-US" dirty="0" err="1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Oseledets</a:t>
            </a:r>
            <a:r>
              <a:rPr lang="en-US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and M.A. Shishlenin. Fast Toeplitz linear system inversion for solving two-dimensional acoustic inverse problem. Journal of Inverse and Ill-Posed Problems, 2015. Vol. 23, No. 6.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1059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1B4E7-7321-48DC-BAF7-D0D205B94923}" type="slidenum">
              <a:rPr lang="ru-RU" smtClean="0"/>
              <a:pPr/>
              <a:t>55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82029" y="235686"/>
            <a:ext cx="87578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Stochastic algorithm for singular decomposition </a:t>
            </a:r>
          </a:p>
          <a:p>
            <a:pPr algn="ctr"/>
            <a:r>
              <a:rPr lang="en-US" sz="2400" b="1" dirty="0">
                <a:latin typeface="+mj-lt"/>
              </a:rPr>
              <a:t>for matrices of large dimension</a:t>
            </a:r>
            <a:endParaRPr lang="ru-RU" sz="2400" b="1" dirty="0">
              <a:latin typeface="+mj-lt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4EC3A70-7540-4EE7-9DE4-1F425ACB1B0C}"/>
              </a:ext>
            </a:extLst>
          </p:cNvPr>
          <p:cNvSpPr/>
          <p:nvPr/>
        </p:nvSpPr>
        <p:spPr>
          <a:xfrm>
            <a:off x="390405" y="5774685"/>
            <a:ext cx="866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K.K. </a:t>
            </a:r>
            <a:r>
              <a:rPr lang="ru-RU" sz="1600" dirty="0" err="1">
                <a:solidFill>
                  <a:srgbClr val="C00000"/>
                </a:solidFill>
              </a:rPr>
              <a:t>Sabelfeld</a:t>
            </a:r>
            <a:r>
              <a:rPr lang="ru-RU" sz="1600" dirty="0">
                <a:solidFill>
                  <a:srgbClr val="C00000"/>
                </a:solidFill>
              </a:rPr>
              <a:t>, N.S. </a:t>
            </a:r>
            <a:r>
              <a:rPr lang="ru-RU" sz="1600" dirty="0" err="1">
                <a:solidFill>
                  <a:srgbClr val="C00000"/>
                </a:solidFill>
              </a:rPr>
              <a:t>Mozartova</a:t>
            </a:r>
            <a:r>
              <a:rPr lang="ru-RU" sz="1600" dirty="0">
                <a:solidFill>
                  <a:srgbClr val="C00000"/>
                </a:solidFill>
              </a:rPr>
              <a:t>. </a:t>
            </a:r>
            <a:r>
              <a:rPr lang="ru-RU" sz="1600" dirty="0" err="1">
                <a:solidFill>
                  <a:srgbClr val="C00000"/>
                </a:solidFill>
              </a:rPr>
              <a:t>Sparsified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Randomization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algorithms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for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low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rank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approximations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and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applications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to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integral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equations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and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inhomogeneous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random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field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simulation</a:t>
            </a:r>
            <a:r>
              <a:rPr lang="ru-RU" sz="1600" dirty="0">
                <a:solidFill>
                  <a:srgbClr val="C00000"/>
                </a:solidFill>
              </a:rPr>
              <a:t>. </a:t>
            </a:r>
            <a:r>
              <a:rPr lang="ru-RU" sz="1600" dirty="0" err="1">
                <a:solidFill>
                  <a:srgbClr val="C00000"/>
                </a:solidFill>
              </a:rPr>
              <a:t>Mathematics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and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Computers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in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Simulation</a:t>
            </a:r>
            <a:r>
              <a:rPr lang="ru-RU" sz="1600" dirty="0">
                <a:solidFill>
                  <a:srgbClr val="C00000"/>
                </a:solidFill>
              </a:rPr>
              <a:t> 82(2), (2011)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1D43F387-A4EC-46AB-9271-205EB84E15F6}"/>
                  </a:ext>
                </a:extLst>
              </p:cNvPr>
              <p:cNvSpPr/>
              <p:nvPr/>
            </p:nvSpPr>
            <p:spPr>
              <a:xfrm>
                <a:off x="390405" y="1340768"/>
                <a:ext cx="8312968" cy="29291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/>
                  <a:t>Let </a:t>
                </a:r>
                <a:r>
                  <a:rPr lang="ru-RU" dirty="0" err="1"/>
                  <a:t>the</a:t>
                </a:r>
                <a:r>
                  <a:rPr lang="ru-RU" dirty="0"/>
                  <a:t> </a:t>
                </a:r>
                <a:r>
                  <a:rPr lang="ru-RU" dirty="0" err="1"/>
                  <a:t>matrix</a:t>
                </a:r>
                <a:r>
                  <a:rPr lang="ru-RU" dirty="0"/>
                  <a:t> A </a:t>
                </a:r>
                <a:r>
                  <a:rPr lang="ru-RU" dirty="0" err="1"/>
                  <a:t>have</a:t>
                </a:r>
                <a:r>
                  <a:rPr lang="ru-RU" dirty="0"/>
                  <a:t> a </a:t>
                </a:r>
                <a:r>
                  <a:rPr lang="ru-RU" dirty="0" err="1"/>
                  <a:t>sufficiently</a:t>
                </a:r>
                <a:r>
                  <a:rPr lang="ru-RU" dirty="0"/>
                  <a:t> </a:t>
                </a:r>
                <a:r>
                  <a:rPr lang="ru-RU" dirty="0" err="1"/>
                  <a:t>large</a:t>
                </a:r>
                <a:r>
                  <a:rPr lang="ru-RU" dirty="0"/>
                  <a:t> </a:t>
                </a:r>
                <a:r>
                  <a:rPr lang="ru-RU" dirty="0" err="1"/>
                  <a:t>dimension</a:t>
                </a:r>
                <a:r>
                  <a:rPr lang="ru-RU" dirty="0"/>
                  <a:t>, </a:t>
                </a:r>
                <a:r>
                  <a:rPr lang="ru-RU" dirty="0" err="1"/>
                  <a:t>and</a:t>
                </a:r>
                <a:r>
                  <a:rPr lang="ru-RU" dirty="0"/>
                  <a:t> </a:t>
                </a:r>
                <a:r>
                  <a:rPr lang="ru-RU" dirty="0" err="1"/>
                  <a:t>we</a:t>
                </a:r>
                <a:r>
                  <a:rPr lang="ru-RU" dirty="0"/>
                  <a:t> </a:t>
                </a:r>
                <a:r>
                  <a:rPr lang="en-US" dirty="0"/>
                  <a:t>are going to </a:t>
                </a:r>
                <a:r>
                  <a:rPr lang="ru-RU" dirty="0" err="1"/>
                  <a:t>construct</a:t>
                </a:r>
                <a:r>
                  <a:rPr lang="ru-RU" dirty="0"/>
                  <a:t> a </a:t>
                </a:r>
                <a:r>
                  <a:rPr lang="ru-RU" dirty="0" err="1"/>
                  <a:t>randomized</a:t>
                </a:r>
                <a:r>
                  <a:rPr lang="ru-RU" dirty="0"/>
                  <a:t> </a:t>
                </a:r>
                <a:r>
                  <a:rPr lang="ru-RU" dirty="0" err="1"/>
                  <a:t>approximation</a:t>
                </a:r>
                <a:r>
                  <a:rPr lang="ru-RU" dirty="0"/>
                  <a:t> </a:t>
                </a:r>
                <a:r>
                  <a:rPr lang="ru-RU" dirty="0" err="1"/>
                  <a:t>for</a:t>
                </a:r>
                <a:r>
                  <a:rPr lang="ru-RU" dirty="0"/>
                  <a:t> </a:t>
                </a:r>
                <a:r>
                  <a:rPr lang="ru-RU" dirty="0" err="1"/>
                  <a:t>the</a:t>
                </a:r>
                <a:r>
                  <a:rPr lang="ru-RU" dirty="0"/>
                  <a:t> </a:t>
                </a:r>
                <a:r>
                  <a:rPr lang="ru-RU" dirty="0" err="1"/>
                  <a:t>first</a:t>
                </a:r>
                <a:r>
                  <a:rPr lang="ru-RU" dirty="0"/>
                  <a:t> k </a:t>
                </a:r>
                <a:r>
                  <a:rPr lang="ru-RU" dirty="0" err="1"/>
                  <a:t>singular</a:t>
                </a:r>
                <a:r>
                  <a:rPr lang="ru-RU" dirty="0"/>
                  <a:t> </a:t>
                </a:r>
                <a:r>
                  <a:rPr lang="ru-RU" dirty="0" err="1"/>
                  <a:t>values</a:t>
                </a:r>
                <a:r>
                  <a:rPr lang="ru-RU" dirty="0"/>
                  <a:t> </a:t>
                </a:r>
                <a:r>
                  <a:rPr lang="ru-RU" dirty="0" err="1"/>
                  <a:t>and</a:t>
                </a:r>
                <a:r>
                  <a:rPr lang="ru-RU" dirty="0"/>
                  <a:t> </a:t>
                </a:r>
                <a:r>
                  <a:rPr lang="ru-RU" dirty="0" err="1"/>
                  <a:t>the</a:t>
                </a:r>
                <a:r>
                  <a:rPr lang="ru-RU" dirty="0"/>
                  <a:t> </a:t>
                </a:r>
                <a:r>
                  <a:rPr lang="ru-RU" dirty="0" err="1"/>
                  <a:t>corresponding</a:t>
                </a:r>
                <a:r>
                  <a:rPr lang="ru-RU" dirty="0"/>
                  <a:t> </a:t>
                </a:r>
                <a:r>
                  <a:rPr lang="ru-RU" dirty="0" err="1"/>
                  <a:t>right</a:t>
                </a:r>
                <a:r>
                  <a:rPr lang="ru-RU" dirty="0"/>
                  <a:t> </a:t>
                </a:r>
                <a:r>
                  <a:rPr lang="ru-RU" dirty="0" err="1"/>
                  <a:t>singular</a:t>
                </a:r>
                <a:r>
                  <a:rPr lang="ru-RU" dirty="0"/>
                  <a:t> </a:t>
                </a:r>
                <a:r>
                  <a:rPr lang="ru-RU" dirty="0" err="1"/>
                  <a:t>vectors</a:t>
                </a:r>
                <a:r>
                  <a:rPr lang="ru-RU" dirty="0"/>
                  <a:t>.</a:t>
                </a:r>
              </a:p>
              <a:p>
                <a:endParaRPr lang="ru-RU" dirty="0"/>
              </a:p>
              <a:p>
                <a:r>
                  <a:rPr lang="ru-RU" dirty="0" err="1"/>
                  <a:t>The</a:t>
                </a:r>
                <a:r>
                  <a:rPr lang="ru-RU" dirty="0"/>
                  <a:t> </a:t>
                </a:r>
                <a:r>
                  <a:rPr lang="ru-RU" dirty="0" err="1"/>
                  <a:t>idea</a:t>
                </a:r>
                <a:r>
                  <a:rPr lang="ru-RU" dirty="0"/>
                  <a:t> </a:t>
                </a:r>
                <a:r>
                  <a:rPr lang="ru-RU" dirty="0" err="1"/>
                  <a:t>is</a:t>
                </a:r>
                <a:r>
                  <a:rPr lang="ru-RU" dirty="0"/>
                  <a:t> </a:t>
                </a:r>
                <a:r>
                  <a:rPr lang="ru-RU" dirty="0" err="1"/>
                  <a:t>to</a:t>
                </a:r>
                <a:r>
                  <a:rPr lang="ru-RU" dirty="0"/>
                  <a:t> </a:t>
                </a:r>
                <a:r>
                  <a:rPr lang="ru-RU" dirty="0" err="1"/>
                  <a:t>choose</a:t>
                </a:r>
                <a:r>
                  <a:rPr lang="ru-RU" dirty="0"/>
                  <a:t> a </a:t>
                </a:r>
                <a:r>
                  <a:rPr lang="ru-RU" dirty="0" err="1"/>
                  <a:t>random</a:t>
                </a:r>
                <a:r>
                  <a:rPr lang="ru-RU" dirty="0"/>
                  <a:t> </a:t>
                </a:r>
                <a:r>
                  <a:rPr lang="ru-RU" dirty="0" err="1"/>
                  <a:t>submatrix</a:t>
                </a:r>
                <a:r>
                  <a:rPr lang="ru-RU" dirty="0"/>
                  <a:t> </a:t>
                </a:r>
                <a:r>
                  <a:rPr lang="ru-RU" dirty="0" err="1"/>
                  <a:t>of</a:t>
                </a:r>
                <a:r>
                  <a:rPr lang="ru-RU" dirty="0"/>
                  <a:t> </a:t>
                </a:r>
                <a:r>
                  <a:rPr lang="ru-RU" dirty="0" err="1"/>
                  <a:t>the</a:t>
                </a:r>
                <a:r>
                  <a:rPr lang="ru-RU" dirty="0"/>
                  <a:t> </a:t>
                </a:r>
                <a:r>
                  <a:rPr lang="ru-RU" dirty="0" err="1"/>
                  <a:t>matrix</a:t>
                </a:r>
                <a:r>
                  <a:rPr lang="ru-RU" dirty="0"/>
                  <a:t> A </a:t>
                </a:r>
                <a:r>
                  <a:rPr lang="ru-RU" dirty="0" err="1"/>
                  <a:t>by</a:t>
                </a:r>
                <a:r>
                  <a:rPr lang="ru-RU" dirty="0"/>
                  <a:t> </a:t>
                </a:r>
                <a:r>
                  <a:rPr lang="ru-RU" dirty="0" err="1"/>
                  <a:t>randomly</a:t>
                </a:r>
                <a:r>
                  <a:rPr lang="ru-RU" dirty="0"/>
                  <a:t> </a:t>
                </a:r>
                <a:r>
                  <a:rPr lang="ru-RU" dirty="0" err="1"/>
                  <a:t>choosing</a:t>
                </a:r>
                <a:r>
                  <a:rPr lang="ru-RU" dirty="0"/>
                  <a:t> </a:t>
                </a:r>
                <a:r>
                  <a:rPr lang="ru-RU" dirty="0" err="1"/>
                  <a:t>the</a:t>
                </a:r>
                <a:r>
                  <a:rPr lang="ru-RU" dirty="0"/>
                  <a:t> s </a:t>
                </a:r>
                <a:r>
                  <a:rPr lang="ru-RU" dirty="0" err="1"/>
                  <a:t>rows</a:t>
                </a:r>
                <a:r>
                  <a:rPr lang="ru-RU" dirty="0"/>
                  <a:t> </a:t>
                </a:r>
                <a:r>
                  <a:rPr lang="ru-RU" dirty="0" err="1"/>
                  <a:t>of</a:t>
                </a:r>
                <a:r>
                  <a:rPr lang="ru-RU" dirty="0"/>
                  <a:t> </a:t>
                </a:r>
                <a:r>
                  <a:rPr lang="ru-RU" dirty="0" err="1"/>
                  <a:t>the</a:t>
                </a:r>
                <a:r>
                  <a:rPr lang="ru-RU" dirty="0"/>
                  <a:t> </a:t>
                </a:r>
                <a:r>
                  <a:rPr lang="ru-RU" dirty="0" err="1"/>
                  <a:t>matrix</a:t>
                </a:r>
                <a:r>
                  <a:rPr lang="ru-RU" dirty="0"/>
                  <a:t> </a:t>
                </a:r>
                <a:r>
                  <a:rPr lang="ru-RU" i="1" dirty="0"/>
                  <a:t>A</a:t>
                </a:r>
                <a:r>
                  <a:rPr lang="ru-RU" dirty="0"/>
                  <a:t>, </a:t>
                </a:r>
                <a:r>
                  <a:rPr lang="ru-RU" dirty="0" err="1"/>
                  <a:t>forming</a:t>
                </a:r>
                <a:r>
                  <a:rPr lang="ru-RU" dirty="0"/>
                  <a:t> </a:t>
                </a:r>
                <a:r>
                  <a:rPr lang="ru-RU" dirty="0" err="1"/>
                  <a:t>the</a:t>
                </a:r>
                <a:r>
                  <a:rPr lang="ru-RU" dirty="0"/>
                  <a:t> </a:t>
                </a:r>
                <a:r>
                  <a:rPr lang="ru-RU" i="1" dirty="0"/>
                  <a:t>s x s </a:t>
                </a:r>
                <a:r>
                  <a:rPr lang="ru-RU" dirty="0" err="1"/>
                  <a:t>matrix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ru-RU" dirty="0"/>
                  <a:t>, </a:t>
                </a:r>
                <a:r>
                  <a:rPr lang="ru-RU" dirty="0" err="1"/>
                  <a:t>and</a:t>
                </a:r>
                <a:r>
                  <a:rPr lang="ru-RU" dirty="0"/>
                  <a:t> </a:t>
                </a:r>
                <a:r>
                  <a:rPr lang="ru-RU" dirty="0" err="1"/>
                  <a:t>calculating</a:t>
                </a:r>
                <a:r>
                  <a:rPr lang="ru-RU" dirty="0"/>
                  <a:t> </a:t>
                </a:r>
                <a:r>
                  <a:rPr lang="ru-RU" dirty="0" err="1"/>
                  <a:t>its</a:t>
                </a:r>
                <a:r>
                  <a:rPr lang="ru-RU" dirty="0"/>
                  <a:t> </a:t>
                </a:r>
                <a:r>
                  <a:rPr lang="ru-RU" dirty="0" err="1"/>
                  <a:t>right</a:t>
                </a:r>
                <a:r>
                  <a:rPr lang="ru-RU" dirty="0"/>
                  <a:t> </a:t>
                </a:r>
                <a:r>
                  <a:rPr lang="ru-RU" dirty="0" err="1"/>
                  <a:t>singular</a:t>
                </a:r>
                <a:r>
                  <a:rPr lang="ru-RU" dirty="0"/>
                  <a:t> </a:t>
                </a:r>
                <a:r>
                  <a:rPr lang="ru-RU" dirty="0" err="1"/>
                  <a:t>vectors</a:t>
                </a:r>
                <a:r>
                  <a:rPr lang="ru-RU" dirty="0"/>
                  <a:t>.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It was proved (Johnson-</a:t>
                </a:r>
                <a:r>
                  <a:rPr lang="en-US" dirty="0" err="1"/>
                  <a:t>Linderstrauss</a:t>
                </a:r>
                <a:r>
                  <a:rPr lang="en-US"/>
                  <a:t>) </a:t>
                </a:r>
                <a:r>
                  <a:rPr lang="en-US" dirty="0"/>
                  <a:t>that the </a:t>
                </a:r>
                <a:r>
                  <a:rPr lang="ru-RU" dirty="0" err="1"/>
                  <a:t>randomized</a:t>
                </a:r>
                <a:r>
                  <a:rPr lang="ru-RU" dirty="0"/>
                  <a:t> </a:t>
                </a:r>
                <a:r>
                  <a:rPr lang="ru-RU" dirty="0" err="1"/>
                  <a:t>approximation</a:t>
                </a:r>
                <a:r>
                  <a:rPr lang="ru-RU" dirty="0"/>
                  <a:t> </a:t>
                </a:r>
                <a:r>
                  <a:rPr lang="en-US" dirty="0"/>
                  <a:t>has the same properties as the initial large matrix.</a:t>
                </a:r>
                <a:endParaRPr lang="ru-RU" dirty="0"/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1D43F387-A4EC-46AB-9271-205EB84E15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405" y="1340768"/>
                <a:ext cx="8312968" cy="2929135"/>
              </a:xfrm>
              <a:prstGeom prst="rect">
                <a:avLst/>
              </a:prstGeom>
              <a:blipFill>
                <a:blip r:embed="rId2" cstate="print"/>
                <a:stretch>
                  <a:fillRect l="-587" t="-1250" r="-587" b="-2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97601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53F36AA-ACD9-4079-878B-D32085194286}"/>
              </a:ext>
            </a:extLst>
          </p:cNvPr>
          <p:cNvSpPr/>
          <p:nvPr/>
        </p:nvSpPr>
        <p:spPr>
          <a:xfrm>
            <a:off x="193074" y="116632"/>
            <a:ext cx="87578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Stochastic algorithm for singular decomposition </a:t>
            </a:r>
          </a:p>
          <a:p>
            <a:pPr algn="ctr"/>
            <a:r>
              <a:rPr lang="en-US" sz="2400" b="1" dirty="0">
                <a:latin typeface="+mj-lt"/>
              </a:rPr>
              <a:t>for matrices of large dimension</a:t>
            </a:r>
            <a:endParaRPr lang="ru-RU" sz="2400" b="1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4F38F3C3-FBDC-4A9A-AFFC-8BEA0A5DCF18}"/>
                  </a:ext>
                </a:extLst>
              </p:cNvPr>
              <p:cNvSpPr/>
              <p:nvPr/>
            </p:nvSpPr>
            <p:spPr>
              <a:xfrm>
                <a:off x="395536" y="1140152"/>
                <a:ext cx="8208912" cy="57207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Algorithm</a:t>
                </a:r>
              </a:p>
              <a:p>
                <a:endParaRPr lang="en-US" dirty="0">
                  <a:latin typeface="+mn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1.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We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choose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an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integer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i="1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s</a:t>
                </a:r>
                <a:r>
                  <a:rPr lang="en-US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r>
                  <a:rPr lang="en-US" i="1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s &gt; k </a:t>
                </a:r>
                <a:r>
                  <a:rPr lang="en-US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and </a:t>
                </a:r>
                <a:r>
                  <a:rPr lang="ru-RU" i="1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s</a:t>
                </a:r>
                <a:r>
                  <a:rPr lang="en-US" i="1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&lt;&lt; m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r>
                  <a:rPr lang="en-US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endParaRPr lang="en-US" dirty="0">
                  <a:latin typeface="+mn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2.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For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j = 1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to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s,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execute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the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loop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:endParaRPr lang="en-US" dirty="0">
                  <a:latin typeface="+mn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dirty="0">
                  <a:latin typeface="+mn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Let us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select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a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random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row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j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but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the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distribution</a:t>
                </a:r>
                <a:r>
                  <a:rPr lang="en-US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𝑝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and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include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the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string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)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𝑠𝑝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𝑗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in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the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matrix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i="1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S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of</a:t>
                </a:r>
                <a:r>
                  <a:rPr lang="en-US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the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dimension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i="1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s</a:t>
                </a:r>
                <a:r>
                  <a:rPr lang="ru-RU" i="1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x n</a:t>
                </a:r>
                <a:r>
                  <a:rPr lang="en-US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ru-RU" dirty="0">
                  <a:latin typeface="+mn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dirty="0">
                  <a:latin typeface="+mn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3.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We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construct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the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matrix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and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its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SVD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decomposition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endParaRPr lang="en-US" dirty="0">
                  <a:latin typeface="+mn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𝑆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+mn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dirty="0">
                  <a:latin typeface="+mn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4.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We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compute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/|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for j = 1, ..., k.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We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form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the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matrix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from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the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column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where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, ...,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are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approximations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for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the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first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i="1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k</a:t>
                </a:r>
                <a:r>
                  <a:rPr lang="en-US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of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the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singular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values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of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the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matrix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i="1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endParaRPr lang="en-US" dirty="0">
                  <a:latin typeface="+mn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dirty="0">
                  <a:latin typeface="+mn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Thus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we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obtain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the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k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r>
                  <a:rPr lang="en-US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rank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approximation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of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the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matrix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A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in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the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form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ru-RU" dirty="0"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Прямоугольник 3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4F38F3C3-FBDC-4A9A-AFFC-8BEA0A5DCF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140152"/>
                <a:ext cx="8208912" cy="5720733"/>
              </a:xfrm>
              <a:prstGeom prst="rect">
                <a:avLst/>
              </a:prstGeom>
              <a:blipFill>
                <a:blip r:embed="rId2" cstate="print"/>
                <a:stretch>
                  <a:fillRect l="-669" t="-533" b="-8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94300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8640" y="1816661"/>
            <a:ext cx="74253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/>
              <a:t>К.К. </a:t>
            </a:r>
            <a:r>
              <a:rPr lang="ru-RU" sz="2100" dirty="0" err="1"/>
              <a:t>Сабельфельд</a:t>
            </a:r>
            <a:r>
              <a:rPr lang="ru-RU" sz="2100" dirty="0"/>
              <a:t>, Н. </a:t>
            </a:r>
            <a:r>
              <a:rPr lang="ru-RU" sz="2100" dirty="0" err="1"/>
              <a:t>Моцартова</a:t>
            </a:r>
            <a:endParaRPr lang="ru-RU" sz="21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1B4E7-7321-48DC-BAF7-D0D205B94923}" type="slidenum">
              <a:rPr lang="ru-RU" smtClean="0"/>
              <a:pPr/>
              <a:t>57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66817" y="304604"/>
            <a:ext cx="87578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Stochastic algorithm for singular decomposition </a:t>
            </a:r>
          </a:p>
          <a:p>
            <a:pPr algn="ctr"/>
            <a:r>
              <a:rPr lang="en-US" sz="2400" b="1" dirty="0"/>
              <a:t>for matrices of large dimension</a:t>
            </a:r>
            <a:endParaRPr lang="ru-RU" sz="2400" b="1" dirty="0"/>
          </a:p>
        </p:txBody>
      </p:sp>
      <p:pic>
        <p:nvPicPr>
          <p:cNvPr id="6" name="Р Идея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442" y="2469153"/>
            <a:ext cx="8458226" cy="174230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0" name="Теорема"/>
          <p:cNvSpPr/>
          <p:nvPr/>
        </p:nvSpPr>
        <p:spPr>
          <a:xfrm>
            <a:off x="345987" y="4433763"/>
            <a:ext cx="1516792" cy="3964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9" rIns="68578" bIns="34289" anchor="ctr"/>
          <a:lstStyle/>
          <a:p>
            <a:pPr algn="ctr">
              <a:defRPr/>
            </a:pPr>
            <a:r>
              <a:rPr lang="ru-RU" sz="2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Теорема</a:t>
            </a:r>
          </a:p>
        </p:txBody>
      </p:sp>
      <p:sp>
        <p:nvSpPr>
          <p:cNvPr id="12" name="Алгоритм"/>
          <p:cNvSpPr/>
          <p:nvPr/>
        </p:nvSpPr>
        <p:spPr>
          <a:xfrm>
            <a:off x="345987" y="4984674"/>
            <a:ext cx="1516792" cy="3964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9" rIns="68578" bIns="34289" anchor="ctr"/>
          <a:lstStyle/>
          <a:p>
            <a:pPr algn="ctr">
              <a:defRPr/>
            </a:pPr>
            <a:r>
              <a:rPr lang="ru-RU" sz="2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Алгоритм</a:t>
            </a:r>
          </a:p>
        </p:txBody>
      </p:sp>
      <p:pic>
        <p:nvPicPr>
          <p:cNvPr id="13" name="Р Теорема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62780" y="1928527"/>
            <a:ext cx="7246460" cy="396983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4" name="Р Алгоритм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62781" y="1938029"/>
            <a:ext cx="7246459" cy="396032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4431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fld id="{88EA2F5B-9275-4337-9B8B-213169D2CD0F}" type="slidenum">
              <a:rPr lang="ru-RU" altLang="ru-RU" smtClean="0">
                <a:latin typeface="Arial" panose="020B0604020202020204" pitchFamily="34" charset="0"/>
              </a:rPr>
              <a:pPr eaLnBrk="1" hangingPunct="1">
                <a:defRPr/>
              </a:pPr>
              <a:t>58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539750" y="0"/>
            <a:ext cx="814705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Numerical results, GLK, 2% error</a:t>
            </a:r>
            <a:endParaRPr lang="ru-RU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436" name="Text Box 1"/>
          <p:cNvSpPr txBox="1">
            <a:spLocks noChangeArrowheads="1"/>
          </p:cNvSpPr>
          <p:nvPr/>
        </p:nvSpPr>
        <p:spPr bwMode="auto">
          <a:xfrm>
            <a:off x="714375" y="3500438"/>
            <a:ext cx="73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>
                <a:solidFill>
                  <a:srgbClr val="000000"/>
                </a:solidFill>
              </a:rPr>
              <a:t>Exact</a:t>
            </a:r>
            <a:endParaRPr lang="ru-RU" altLang="ru-RU" sz="1800">
              <a:solidFill>
                <a:srgbClr val="000000"/>
              </a:solidFill>
            </a:endParaRPr>
          </a:p>
        </p:txBody>
      </p:sp>
      <p:pic>
        <p:nvPicPr>
          <p:cNvPr id="18437" name="Picture 12" descr="D:\Work\Calc\2dGLK\_Data\Turkey\sol_ex_new.e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214438"/>
            <a:ext cx="2476500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1"/>
          <p:cNvSpPr txBox="1">
            <a:spLocks noChangeArrowheads="1"/>
          </p:cNvSpPr>
          <p:nvPr/>
        </p:nvSpPr>
        <p:spPr bwMode="auto">
          <a:xfrm>
            <a:off x="4000500" y="3571875"/>
            <a:ext cx="1274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>
                <a:solidFill>
                  <a:srgbClr val="000000"/>
                </a:solidFill>
              </a:rPr>
              <a:t>Sources=1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8439" name="Text Box 1"/>
          <p:cNvSpPr txBox="1">
            <a:spLocks noChangeArrowheads="1"/>
          </p:cNvSpPr>
          <p:nvPr/>
        </p:nvSpPr>
        <p:spPr bwMode="auto">
          <a:xfrm>
            <a:off x="7072313" y="3500438"/>
            <a:ext cx="1274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>
                <a:solidFill>
                  <a:srgbClr val="000000"/>
                </a:solidFill>
              </a:rPr>
              <a:t>Sources=6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8440" name="Text Box 1"/>
          <p:cNvSpPr txBox="1">
            <a:spLocks noChangeArrowheads="1"/>
          </p:cNvSpPr>
          <p:nvPr/>
        </p:nvSpPr>
        <p:spPr bwMode="auto">
          <a:xfrm>
            <a:off x="857250" y="6215063"/>
            <a:ext cx="1400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>
                <a:solidFill>
                  <a:srgbClr val="000000"/>
                </a:solidFill>
              </a:rPr>
              <a:t>Sources=11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8441" name="Text Box 1"/>
          <p:cNvSpPr txBox="1">
            <a:spLocks noChangeArrowheads="1"/>
          </p:cNvSpPr>
          <p:nvPr/>
        </p:nvSpPr>
        <p:spPr bwMode="auto">
          <a:xfrm>
            <a:off x="4000500" y="6286500"/>
            <a:ext cx="1400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>
                <a:solidFill>
                  <a:srgbClr val="000000"/>
                </a:solidFill>
              </a:rPr>
              <a:t>Sources=16</a:t>
            </a:r>
            <a:endParaRPr lang="ru-RU" altLang="ru-RU" sz="1800">
              <a:solidFill>
                <a:srgbClr val="000000"/>
              </a:solidFill>
            </a:endParaRPr>
          </a:p>
        </p:txBody>
      </p:sp>
      <p:pic>
        <p:nvPicPr>
          <p:cNvPr id="18442" name="Picture 2" descr="D:\Work\Calc\2dGLK\_Data\Turkey\2_sol_ex_new_0.e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214438"/>
            <a:ext cx="2476500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3" descr="D:\Work\Calc\2dGLK\_Data\Turkey\2_sol_ex_new_5.ep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1214438"/>
            <a:ext cx="2476500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4" descr="D:\Work\Calc\2dGLK\_Data\Turkey\2_sol_ex_new_10.ep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929063"/>
            <a:ext cx="2476500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5" descr="D:\Work\Calc\2dGLK\_Data\Turkey\2_sol_ex_new_15.ep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071938"/>
            <a:ext cx="2476500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6" descr="D:\Work\Calc\2dGLK\_Data\Turkey\2_sol_ex_new_20.ep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4071938"/>
            <a:ext cx="2476500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7" name="Text Box 1"/>
          <p:cNvSpPr txBox="1">
            <a:spLocks noChangeArrowheads="1"/>
          </p:cNvSpPr>
          <p:nvPr/>
        </p:nvSpPr>
        <p:spPr bwMode="auto">
          <a:xfrm>
            <a:off x="7000875" y="6215063"/>
            <a:ext cx="1400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>
                <a:solidFill>
                  <a:srgbClr val="000000"/>
                </a:solidFill>
              </a:rPr>
              <a:t>Sources=21</a:t>
            </a:r>
            <a:endParaRPr lang="ru-RU" altLang="ru-RU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fld id="{AEB84159-7C6F-4F5D-8C36-AC9CEEF813E1}" type="slidenum">
              <a:rPr lang="ru-RU" altLang="ru-RU" smtClean="0">
                <a:latin typeface="Arial" panose="020B0604020202020204" pitchFamily="34" charset="0"/>
              </a:rPr>
              <a:pPr eaLnBrk="1" hangingPunct="1">
                <a:defRPr/>
              </a:pPr>
              <a:t>59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539750" y="0"/>
            <a:ext cx="814705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Numerical results, GLK</a:t>
            </a:r>
            <a:endParaRPr lang="ru-RU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9460" name="Text Box 1"/>
          <p:cNvSpPr txBox="1">
            <a:spLocks noChangeArrowheads="1"/>
          </p:cNvSpPr>
          <p:nvPr/>
        </p:nvSpPr>
        <p:spPr bwMode="auto">
          <a:xfrm>
            <a:off x="1285875" y="3500438"/>
            <a:ext cx="73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>
                <a:solidFill>
                  <a:srgbClr val="000000"/>
                </a:solidFill>
              </a:rPr>
              <a:t>Exact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9461" name="Text Box 1"/>
          <p:cNvSpPr txBox="1">
            <a:spLocks noChangeArrowheads="1"/>
          </p:cNvSpPr>
          <p:nvPr/>
        </p:nvSpPr>
        <p:spPr bwMode="auto">
          <a:xfrm>
            <a:off x="6786563" y="3429000"/>
            <a:ext cx="1274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>
                <a:solidFill>
                  <a:srgbClr val="000000"/>
                </a:solidFill>
              </a:rPr>
              <a:t>Sources=1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9462" name="Text Box 1"/>
          <p:cNvSpPr txBox="1">
            <a:spLocks noChangeArrowheads="1"/>
          </p:cNvSpPr>
          <p:nvPr/>
        </p:nvSpPr>
        <p:spPr bwMode="auto">
          <a:xfrm>
            <a:off x="857250" y="6286500"/>
            <a:ext cx="1274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>
                <a:solidFill>
                  <a:srgbClr val="000000"/>
                </a:solidFill>
              </a:rPr>
              <a:t>Sources=6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9463" name="Text Box 1"/>
          <p:cNvSpPr txBox="1">
            <a:spLocks noChangeArrowheads="1"/>
          </p:cNvSpPr>
          <p:nvPr/>
        </p:nvSpPr>
        <p:spPr bwMode="auto">
          <a:xfrm>
            <a:off x="3929063" y="6286500"/>
            <a:ext cx="1400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>
                <a:solidFill>
                  <a:srgbClr val="000000"/>
                </a:solidFill>
              </a:rPr>
              <a:t>Sources=11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9464" name="Text Box 1"/>
          <p:cNvSpPr txBox="1">
            <a:spLocks noChangeArrowheads="1"/>
          </p:cNvSpPr>
          <p:nvPr/>
        </p:nvSpPr>
        <p:spPr bwMode="auto">
          <a:xfrm>
            <a:off x="6858000" y="6215063"/>
            <a:ext cx="1400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>
                <a:solidFill>
                  <a:srgbClr val="000000"/>
                </a:solidFill>
              </a:rPr>
              <a:t>Sources=21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9465" name="Text Box 1"/>
          <p:cNvSpPr txBox="1">
            <a:spLocks noChangeArrowheads="1"/>
          </p:cNvSpPr>
          <p:nvPr/>
        </p:nvSpPr>
        <p:spPr bwMode="auto">
          <a:xfrm>
            <a:off x="3929063" y="3500438"/>
            <a:ext cx="1274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>
                <a:solidFill>
                  <a:srgbClr val="000000"/>
                </a:solidFill>
              </a:rPr>
              <a:t>Exact</a:t>
            </a:r>
            <a:endParaRPr lang="ru-RU" altLang="ru-RU" sz="1800">
              <a:solidFill>
                <a:srgbClr val="000000"/>
              </a:solidFill>
            </a:endParaRPr>
          </a:p>
        </p:txBody>
      </p:sp>
      <p:pic>
        <p:nvPicPr>
          <p:cNvPr id="19466" name="Picture 2" descr="D:\Work\Calc\2dGLK\_Data\Turkey\sol_sm_ex.e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071563"/>
            <a:ext cx="2476500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3" descr="D:\Work\Calc\2dGLK\_Data\Turkey\sol_sm_ex_new_0.e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1143000"/>
            <a:ext cx="24765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4" descr="D:\Work\Calc\2dGLK\_Data\Turkey\sol_sm_ex_new.ep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1143000"/>
            <a:ext cx="24765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5" descr="D:\Work\Calc\2dGLK\_Data\Turkey\sol_sm_ex_new_10.ep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4000500"/>
            <a:ext cx="24765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6" descr="D:\Work\Calc\2dGLK\_Data\Turkey\sol_sm_ex_new_5.ep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000500"/>
            <a:ext cx="24765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7" descr="D:\Work\Calc\2dGLK\_Data\Turkey\sol_sm_ex_new_20.ep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000500"/>
            <a:ext cx="24765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10345" y="332656"/>
          <a:ext cx="8958620" cy="6208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1" name="Документ" r:id="rId3" imgW="10287921" imgH="7128907" progId="Word.Document.12">
                  <p:embed/>
                </p:oleObj>
              </mc:Choice>
              <mc:Fallback>
                <p:oleObj name="Документ" r:id="rId3" imgW="10287921" imgH="7128907" progId="Word.Document.12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45" y="332656"/>
                        <a:ext cx="8958620" cy="6208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54265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fld id="{95A95A89-9E03-43DF-8400-895A28C78345}" type="slidenum">
              <a:rPr lang="ru-RU" altLang="ru-RU" smtClean="0">
                <a:latin typeface="Arial" panose="020B0604020202020204" pitchFamily="34" charset="0"/>
              </a:rPr>
              <a:pPr eaLnBrk="1" hangingPunct="1">
                <a:defRPr/>
              </a:pPr>
              <a:t>60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539750" y="0"/>
            <a:ext cx="814705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Numerical results, GLK, 2%</a:t>
            </a:r>
            <a:endParaRPr lang="ru-RU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0484" name="Text Box 1"/>
          <p:cNvSpPr txBox="1">
            <a:spLocks noChangeArrowheads="1"/>
          </p:cNvSpPr>
          <p:nvPr/>
        </p:nvSpPr>
        <p:spPr bwMode="auto">
          <a:xfrm>
            <a:off x="1285875" y="3500438"/>
            <a:ext cx="73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>
                <a:solidFill>
                  <a:srgbClr val="000000"/>
                </a:solidFill>
              </a:rPr>
              <a:t>Exact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0485" name="Text Box 1"/>
          <p:cNvSpPr txBox="1">
            <a:spLocks noChangeArrowheads="1"/>
          </p:cNvSpPr>
          <p:nvPr/>
        </p:nvSpPr>
        <p:spPr bwMode="auto">
          <a:xfrm>
            <a:off x="4071938" y="3571875"/>
            <a:ext cx="1274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>
                <a:solidFill>
                  <a:srgbClr val="000000"/>
                </a:solidFill>
              </a:rPr>
              <a:t>Sources=1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0486" name="Text Box 1"/>
          <p:cNvSpPr txBox="1">
            <a:spLocks noChangeArrowheads="1"/>
          </p:cNvSpPr>
          <p:nvPr/>
        </p:nvSpPr>
        <p:spPr bwMode="auto">
          <a:xfrm>
            <a:off x="7072313" y="3571875"/>
            <a:ext cx="1274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>
                <a:solidFill>
                  <a:srgbClr val="000000"/>
                </a:solidFill>
              </a:rPr>
              <a:t>Sources=6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0487" name="Text Box 1"/>
          <p:cNvSpPr txBox="1">
            <a:spLocks noChangeArrowheads="1"/>
          </p:cNvSpPr>
          <p:nvPr/>
        </p:nvSpPr>
        <p:spPr bwMode="auto">
          <a:xfrm>
            <a:off x="1000125" y="6286500"/>
            <a:ext cx="1400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>
                <a:solidFill>
                  <a:srgbClr val="000000"/>
                </a:solidFill>
              </a:rPr>
              <a:t>Sources=11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0488" name="Text Box 1"/>
          <p:cNvSpPr txBox="1">
            <a:spLocks noChangeArrowheads="1"/>
          </p:cNvSpPr>
          <p:nvPr/>
        </p:nvSpPr>
        <p:spPr bwMode="auto">
          <a:xfrm>
            <a:off x="4000500" y="6286500"/>
            <a:ext cx="1400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>
                <a:solidFill>
                  <a:srgbClr val="000000"/>
                </a:solidFill>
              </a:rPr>
              <a:t>Sources=16</a:t>
            </a:r>
            <a:endParaRPr lang="ru-RU" altLang="ru-RU" sz="1800">
              <a:solidFill>
                <a:srgbClr val="000000"/>
              </a:solidFill>
            </a:endParaRPr>
          </a:p>
        </p:txBody>
      </p:sp>
      <p:pic>
        <p:nvPicPr>
          <p:cNvPr id="20489" name="Picture 4" descr="D:\Work\Calc\2dGLK\_Data\Turkey\sol_sm_ex_new.e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143000"/>
            <a:ext cx="24765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2" descr="D:\Work\Calc\2dGLK\_Data\Turkey\sol_sm_5_ex_new_0.e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43000"/>
            <a:ext cx="24765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3" descr="D:\Work\Calc\2dGLK\_Data\Turkey\sol_sm_5_ex_new_5.ep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143000"/>
            <a:ext cx="24765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4" descr="D:\Work\Calc\2dGLK\_Data\Turkey\sol_sm_5_ex_new_10.ep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000500"/>
            <a:ext cx="24765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5" descr="D:\Work\Calc\2dGLK\_Data\Turkey\sol_sm_5_ex_new_15.ep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000500"/>
            <a:ext cx="24765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6" descr="D:\Work\Calc\2dGLK\_Data\Turkey\sol_sm_5_ex_new_20.ep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000500"/>
            <a:ext cx="24765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5" name="Text Box 1"/>
          <p:cNvSpPr txBox="1">
            <a:spLocks noChangeArrowheads="1"/>
          </p:cNvSpPr>
          <p:nvPr/>
        </p:nvSpPr>
        <p:spPr bwMode="auto">
          <a:xfrm>
            <a:off x="6858000" y="6286500"/>
            <a:ext cx="1400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>
                <a:solidFill>
                  <a:srgbClr val="000000"/>
                </a:solidFill>
              </a:rPr>
              <a:t>Sources=21</a:t>
            </a:r>
            <a:endParaRPr lang="ru-RU" altLang="ru-RU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fld id="{95A95A89-9E03-43DF-8400-895A28C78345}" type="slidenum">
              <a:rPr lang="ru-RU" altLang="ru-RU" smtClean="0">
                <a:latin typeface="Arial" panose="020B0604020202020204" pitchFamily="34" charset="0"/>
              </a:rPr>
              <a:pPr eaLnBrk="1" hangingPunct="1">
                <a:defRPr/>
              </a:pPr>
              <a:t>61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539750" y="0"/>
            <a:ext cx="814705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Numerical results, GLK</a:t>
            </a:r>
            <a:endParaRPr lang="ru-RU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0484" name="Text Box 1"/>
          <p:cNvSpPr txBox="1">
            <a:spLocks noChangeArrowheads="1"/>
          </p:cNvSpPr>
          <p:nvPr/>
        </p:nvSpPr>
        <p:spPr bwMode="auto">
          <a:xfrm>
            <a:off x="1318295" y="3707185"/>
            <a:ext cx="73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</a:rPr>
              <a:t>Exact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20485" name="Text Box 1"/>
          <p:cNvSpPr txBox="1">
            <a:spLocks noChangeArrowheads="1"/>
          </p:cNvSpPr>
          <p:nvPr/>
        </p:nvSpPr>
        <p:spPr bwMode="auto">
          <a:xfrm>
            <a:off x="4071938" y="3717032"/>
            <a:ext cx="1274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</a:rPr>
              <a:t>Sources=1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20486" name="Text Box 1"/>
          <p:cNvSpPr txBox="1">
            <a:spLocks noChangeArrowheads="1"/>
          </p:cNvSpPr>
          <p:nvPr/>
        </p:nvSpPr>
        <p:spPr bwMode="auto">
          <a:xfrm>
            <a:off x="7072313" y="3707184"/>
            <a:ext cx="12740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</a:rPr>
              <a:t>Sources=7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20487" name="Text Box 1"/>
          <p:cNvSpPr txBox="1">
            <a:spLocks noChangeArrowheads="1"/>
          </p:cNvSpPr>
          <p:nvPr/>
        </p:nvSpPr>
        <p:spPr bwMode="auto">
          <a:xfrm>
            <a:off x="3995936" y="6371480"/>
            <a:ext cx="1400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</a:rPr>
              <a:t>Sources=11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pic>
        <p:nvPicPr>
          <p:cNvPr id="20489" name="Picture 4" descr="D:\Work\Calc\2dGLK\_Data\Turkey\sol_sm_ex_new.eps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7544" y="1556791"/>
            <a:ext cx="2428856" cy="216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2" descr="D:\Work\Calc\2dGLK\_Data\Turkey\sol_sm_5_ex_new_0.eps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429423" y="1515169"/>
            <a:ext cx="2475654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3" descr="D:\Work\Calc\2dGLK\_Data\Turkey\sol_sm_5_ex_new_5.eps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344818" y="1515169"/>
            <a:ext cx="2475654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4" descr="D:\Work\Calc\2dGLK\_Data\Turkey\sol_sm_5_ex_new_10.eps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419872" y="4179465"/>
            <a:ext cx="2475654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51520" y="54868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Test problem</a:t>
            </a:r>
            <a:r>
              <a:rPr lang="ru-RU" dirty="0">
                <a:solidFill>
                  <a:srgbClr val="000000"/>
                </a:solidFill>
              </a:rPr>
              <a:t>: </a:t>
            </a:r>
            <a:r>
              <a:rPr lang="en-US" dirty="0">
                <a:solidFill>
                  <a:srgbClr val="000000"/>
                </a:solidFill>
              </a:rPr>
              <a:t>to determine inclusion in a 2d medium</a:t>
            </a:r>
          </a:p>
          <a:p>
            <a:r>
              <a:rPr lang="en-US" dirty="0">
                <a:solidFill>
                  <a:srgbClr val="000000"/>
                </a:solidFill>
              </a:rPr>
              <a:t>Constant wave speed: 2.5 km/s. Maximal depth 2.5 km, travel time coordinates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1196752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Test 1: Smooth medium + inclusion</a:t>
            </a:r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fld id="{95A95A89-9E03-43DF-8400-895A28C78345}" type="slidenum">
              <a:rPr lang="ru-RU" altLang="ru-RU" smtClean="0">
                <a:latin typeface="Arial" panose="020B0604020202020204" pitchFamily="34" charset="0"/>
              </a:rPr>
              <a:pPr eaLnBrk="1" hangingPunct="1">
                <a:defRPr/>
              </a:pPr>
              <a:t>62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539750" y="0"/>
            <a:ext cx="814705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Numerical results, GLK</a:t>
            </a:r>
            <a:endParaRPr lang="ru-RU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0484" name="Text Box 1"/>
          <p:cNvSpPr txBox="1">
            <a:spLocks noChangeArrowheads="1"/>
          </p:cNvSpPr>
          <p:nvPr/>
        </p:nvSpPr>
        <p:spPr bwMode="auto">
          <a:xfrm>
            <a:off x="1246287" y="3356992"/>
            <a:ext cx="73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</a:rPr>
              <a:t>Exact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20485" name="Text Box 1"/>
          <p:cNvSpPr txBox="1">
            <a:spLocks noChangeArrowheads="1"/>
          </p:cNvSpPr>
          <p:nvPr/>
        </p:nvSpPr>
        <p:spPr bwMode="auto">
          <a:xfrm>
            <a:off x="3945310" y="3284984"/>
            <a:ext cx="1274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</a:rPr>
              <a:t>Sources=1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20486" name="Text Box 1"/>
          <p:cNvSpPr txBox="1">
            <a:spLocks noChangeArrowheads="1"/>
          </p:cNvSpPr>
          <p:nvPr/>
        </p:nvSpPr>
        <p:spPr bwMode="auto">
          <a:xfrm>
            <a:off x="6825630" y="3284984"/>
            <a:ext cx="12740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</a:rPr>
              <a:t>Sources=5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20487" name="Text Box 1"/>
          <p:cNvSpPr txBox="1">
            <a:spLocks noChangeArrowheads="1"/>
          </p:cNvSpPr>
          <p:nvPr/>
        </p:nvSpPr>
        <p:spPr bwMode="auto">
          <a:xfrm>
            <a:off x="971600" y="6237312"/>
            <a:ext cx="12740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</a:rPr>
              <a:t>Sources=7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20488" name="Text Box 1"/>
          <p:cNvSpPr txBox="1">
            <a:spLocks noChangeArrowheads="1"/>
          </p:cNvSpPr>
          <p:nvPr/>
        </p:nvSpPr>
        <p:spPr bwMode="auto">
          <a:xfrm>
            <a:off x="3851920" y="6237312"/>
            <a:ext cx="1400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</a:rPr>
              <a:t>Sources=11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pic>
        <p:nvPicPr>
          <p:cNvPr id="20489" name="Picture 4" descr="D:\Work\Calc\2dGLK\_Data\Turkey\sol_sm_ex_new.eps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68674" y="1052736"/>
            <a:ext cx="2547142" cy="226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2" descr="D:\Work\Calc\2dGLK\_Data\Turkey\sol_sm_5_ex_new_0.eps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75856" y="1052736"/>
            <a:ext cx="2520280" cy="224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3" descr="D:\Work\Calc\2dGLK\_Data\Turkey\sol_sm_5_ex_new_5.eps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128794" y="1052736"/>
            <a:ext cx="2547662" cy="226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4" descr="D:\Work\Calc\2dGLK\_Data\Turkey\sol_sm_5_ex_new_10.eps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51520" y="3789040"/>
            <a:ext cx="267174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5" descr="D:\Work\Calc\2dGLK\_Data\Turkey\sol_sm_5_ex_new_15.eps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203848" y="3789040"/>
            <a:ext cx="267174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6" descr="D:\Work\Calc\2dGLK\_Data\Turkey\sol_sm_5_ex_new_20.eps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156175" y="3789040"/>
            <a:ext cx="2671741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5" name="Text Box 1"/>
          <p:cNvSpPr txBox="1">
            <a:spLocks noChangeArrowheads="1"/>
          </p:cNvSpPr>
          <p:nvPr/>
        </p:nvSpPr>
        <p:spPr bwMode="auto">
          <a:xfrm>
            <a:off x="6804248" y="6237312"/>
            <a:ext cx="1400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</a:rPr>
              <a:t>Sources=15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54868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Test 2: Horizontally-layered structure + inclusion</a:t>
            </a:r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fld id="{95A95A89-9E03-43DF-8400-895A28C78345}" type="slidenum">
              <a:rPr lang="ru-RU" altLang="ru-RU" smtClean="0">
                <a:latin typeface="Arial" panose="020B0604020202020204" pitchFamily="34" charset="0"/>
              </a:rPr>
              <a:pPr eaLnBrk="1" hangingPunct="1">
                <a:defRPr/>
              </a:pPr>
              <a:t>63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539750" y="0"/>
            <a:ext cx="814705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Numerical results, GLK</a:t>
            </a:r>
            <a:endParaRPr lang="ru-RU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0484" name="Text Box 1"/>
          <p:cNvSpPr txBox="1">
            <a:spLocks noChangeArrowheads="1"/>
          </p:cNvSpPr>
          <p:nvPr/>
        </p:nvSpPr>
        <p:spPr bwMode="auto">
          <a:xfrm>
            <a:off x="1246287" y="3356992"/>
            <a:ext cx="73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</a:rPr>
              <a:t>Exact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20485" name="Text Box 1"/>
          <p:cNvSpPr txBox="1">
            <a:spLocks noChangeArrowheads="1"/>
          </p:cNvSpPr>
          <p:nvPr/>
        </p:nvSpPr>
        <p:spPr bwMode="auto">
          <a:xfrm>
            <a:off x="3945310" y="3284984"/>
            <a:ext cx="1274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</a:rPr>
              <a:t>Sources=1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20486" name="Text Box 1"/>
          <p:cNvSpPr txBox="1">
            <a:spLocks noChangeArrowheads="1"/>
          </p:cNvSpPr>
          <p:nvPr/>
        </p:nvSpPr>
        <p:spPr bwMode="auto">
          <a:xfrm>
            <a:off x="6825630" y="3284984"/>
            <a:ext cx="12740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</a:rPr>
              <a:t>Sources=5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20487" name="Text Box 1"/>
          <p:cNvSpPr txBox="1">
            <a:spLocks noChangeArrowheads="1"/>
          </p:cNvSpPr>
          <p:nvPr/>
        </p:nvSpPr>
        <p:spPr bwMode="auto">
          <a:xfrm>
            <a:off x="971600" y="6237312"/>
            <a:ext cx="12740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</a:rPr>
              <a:t>Sources=7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20488" name="Text Box 1"/>
          <p:cNvSpPr txBox="1">
            <a:spLocks noChangeArrowheads="1"/>
          </p:cNvSpPr>
          <p:nvPr/>
        </p:nvSpPr>
        <p:spPr bwMode="auto">
          <a:xfrm>
            <a:off x="3851920" y="6237312"/>
            <a:ext cx="1400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</a:rPr>
              <a:t>Sources=11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pic>
        <p:nvPicPr>
          <p:cNvPr id="20489" name="Picture 4" descr="D:\Work\Calc\2dGLK\_Data\Turkey\sol_sm_ex_new.eps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68675" y="1052736"/>
            <a:ext cx="2547140" cy="226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2" descr="D:\Work\Calc\2dGLK\_Data\Turkey\sol_sm_5_ex_new_0.eps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75856" y="1052736"/>
            <a:ext cx="2520280" cy="224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3" descr="D:\Work\Calc\2dGLK\_Data\Turkey\sol_sm_5_ex_new_5.eps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128794" y="1052736"/>
            <a:ext cx="2547661" cy="226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4" descr="D:\Work\Calc\2dGLK\_Data\Turkey\sol_sm_5_ex_new_10.eps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51520" y="3789040"/>
            <a:ext cx="2671741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5" descr="D:\Work\Calc\2dGLK\_Data\Turkey\sol_sm_5_ex_new_15.eps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203848" y="3789040"/>
            <a:ext cx="2671741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6" descr="D:\Work\Calc\2dGLK\_Data\Turkey\sol_sm_5_ex_new_20.eps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156175" y="3789040"/>
            <a:ext cx="2671741" cy="23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5" name="Text Box 1"/>
          <p:cNvSpPr txBox="1">
            <a:spLocks noChangeArrowheads="1"/>
          </p:cNvSpPr>
          <p:nvPr/>
        </p:nvSpPr>
        <p:spPr bwMode="auto">
          <a:xfrm>
            <a:off x="6804248" y="6237312"/>
            <a:ext cx="1400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</a:rPr>
              <a:t>Sources=15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54868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Test 3: Complex layered structure + 2 inclusions</a:t>
            </a:r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fld id="{95A95A89-9E03-43DF-8400-895A28C78345}" type="slidenum">
              <a:rPr lang="ru-RU" altLang="ru-RU" smtClean="0">
                <a:latin typeface="Arial" panose="020B0604020202020204" pitchFamily="34" charset="0"/>
              </a:rPr>
              <a:pPr eaLnBrk="1" hangingPunct="1">
                <a:defRPr/>
              </a:pPr>
              <a:t>64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539750" y="0"/>
            <a:ext cx="814705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Numerical results, GLK</a:t>
            </a:r>
            <a:endParaRPr lang="ru-RU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0484" name="Text Box 1"/>
          <p:cNvSpPr txBox="1">
            <a:spLocks noChangeArrowheads="1"/>
          </p:cNvSpPr>
          <p:nvPr/>
        </p:nvSpPr>
        <p:spPr bwMode="auto">
          <a:xfrm>
            <a:off x="1894359" y="3356992"/>
            <a:ext cx="73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</a:rPr>
              <a:t>Exact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20486" name="Text Box 1"/>
          <p:cNvSpPr txBox="1">
            <a:spLocks noChangeArrowheads="1"/>
          </p:cNvSpPr>
          <p:nvPr/>
        </p:nvSpPr>
        <p:spPr bwMode="auto">
          <a:xfrm>
            <a:off x="5364088" y="3347700"/>
            <a:ext cx="12740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</a:rPr>
              <a:t>Sources=7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20488" name="Text Box 1"/>
          <p:cNvSpPr txBox="1">
            <a:spLocks noChangeArrowheads="1"/>
          </p:cNvSpPr>
          <p:nvPr/>
        </p:nvSpPr>
        <p:spPr bwMode="auto">
          <a:xfrm>
            <a:off x="1659192" y="6300028"/>
            <a:ext cx="1400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</a:rPr>
              <a:t>Sources=11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pic>
        <p:nvPicPr>
          <p:cNvPr id="20489" name="Picture 4" descr="D:\Work\Calc\2dGLK\_Data\Turkey\sol_sm_ex_new.eps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71600" y="908720"/>
            <a:ext cx="2808312" cy="249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4" descr="D:\Work\Calc\2dGLK\_Data\Turkey\sol_sm_5_ex_new_10.eps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27984" y="908720"/>
            <a:ext cx="2808312" cy="249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5" descr="D:\Work\Calc\2dGLK\_Data\Turkey\sol_sm_5_ex_new_15.eps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99592" y="3717032"/>
            <a:ext cx="2880320" cy="25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6" descr="D:\Work\Calc\2dGLK\_Data\Turkey\sol_sm_5_ex_new_20.eps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348532" y="3717032"/>
            <a:ext cx="2887764" cy="256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5" name="Text Box 1"/>
          <p:cNvSpPr txBox="1">
            <a:spLocks noChangeArrowheads="1"/>
          </p:cNvSpPr>
          <p:nvPr/>
        </p:nvSpPr>
        <p:spPr bwMode="auto">
          <a:xfrm>
            <a:off x="5148064" y="6237312"/>
            <a:ext cx="1400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</a:rPr>
              <a:t>Sources=15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54868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Test 4: Complex layered structure + 2 inclusions + 5% noise</a:t>
            </a:r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fld id="{291032FC-DBB9-42E5-84B2-73875BB610FA}" type="slidenum">
              <a:rPr lang="ru-RU" altLang="ru-RU" smtClean="0">
                <a:latin typeface="Arial" panose="020B0604020202020204" pitchFamily="34" charset="0"/>
              </a:rPr>
              <a:pPr eaLnBrk="1" hangingPunct="1">
                <a:defRPr/>
              </a:pPr>
              <a:t>65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87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68538" y="2708275"/>
            <a:ext cx="5183782" cy="4333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000000"/>
              </a:buClr>
              <a:buFont typeface="Wingdings" panose="05000000000000000000" pitchFamily="2" charset="2"/>
              <a:buNone/>
              <a:defRPr/>
            </a:pP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436488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46526" y="476672"/>
          <a:ext cx="9170501" cy="619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" name="Документ" r:id="rId3" imgW="10103643" imgH="6822936" progId="Word.Document.12">
                  <p:embed/>
                </p:oleObj>
              </mc:Choice>
              <mc:Fallback>
                <p:oleObj name="Документ" r:id="rId3" imgW="10103643" imgH="6822936" progId="Word.Document.12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526" y="476672"/>
                        <a:ext cx="9170501" cy="6192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91054A4-CDBE-4E6E-8C75-8A03D8B3A9D8}"/>
              </a:ext>
            </a:extLst>
          </p:cNvPr>
          <p:cNvSpPr/>
          <p:nvPr/>
        </p:nvSpPr>
        <p:spPr>
          <a:xfrm>
            <a:off x="4100076" y="3290501"/>
            <a:ext cx="9438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tuberculosis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67577B8-45DC-44CB-B880-62482F4E579C}"/>
              </a:ext>
            </a:extLst>
          </p:cNvPr>
          <p:cNvSpPr/>
          <p:nvPr/>
        </p:nvSpPr>
        <p:spPr>
          <a:xfrm>
            <a:off x="4100076" y="3290501"/>
            <a:ext cx="9438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tuberculosis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20330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A2865-A0F5-4626-B567-2B628F7FB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Content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2457E9-EDA4-460A-BA0C-839BEB399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  <a:effectLst/>
              </a:rPr>
              <a:t>Inverse and Ill-Posed Problems.</a:t>
            </a:r>
          </a:p>
          <a:p>
            <a:pPr marL="514350" indent="-514350">
              <a:buAutoNum type="arabicPeriod"/>
            </a:pPr>
            <a:r>
              <a:rPr lang="en-US" dirty="0" err="1">
                <a:solidFill>
                  <a:srgbClr val="FF0000"/>
                </a:solidFill>
                <a:effectLst/>
              </a:rPr>
              <a:t>Thermoacoustics</a:t>
            </a:r>
            <a:r>
              <a:rPr lang="en-US" dirty="0">
                <a:solidFill>
                  <a:srgbClr val="FF0000"/>
                </a:solidFill>
                <a:effectLst/>
              </a:rPr>
              <a:t>. 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  <a:effectLst/>
              </a:rPr>
              <a:t>HIV and  tuberculosis.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  <a:effectLst/>
              </a:rPr>
              <a:t>Geophysics.</a:t>
            </a:r>
          </a:p>
          <a:p>
            <a:pPr marL="514350" indent="-514350">
              <a:buAutoNum type="arabicPeriod"/>
            </a:pPr>
            <a:endParaRPr lang="en-US" dirty="0">
              <a:solidFill>
                <a:schemeClr val="bg1"/>
              </a:solidFill>
              <a:effectLst/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chemeClr val="bg1"/>
              </a:solidFill>
              <a:effectLst/>
            </a:endParaRPr>
          </a:p>
          <a:p>
            <a:pPr marL="514350" indent="-514350">
              <a:buAutoNum type="arabicPeriod"/>
            </a:pPr>
            <a:endParaRPr lang="ru-RU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63DC23-6113-4344-BB0B-0462BEFE7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4A0BD5-9628-40D0-AA84-E83E5ECBAD1D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129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нгу\Кабанихин С.И\Conference\ОНЗ-11\Presentation\tsunami_wav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Physics: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thermoacoustic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problem</a:t>
            </a:r>
            <a:endParaRPr lang="ru-RU" sz="3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539552" y="3789040"/>
          <a:ext cx="6423025" cy="216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" name="Equation" r:id="rId5" imgW="2908080" imgH="977760" progId="Equation.DSMT4">
                  <p:embed/>
                </p:oleObj>
              </mc:Choice>
              <mc:Fallback>
                <p:oleObj name="Equation" r:id="rId5" imgW="2908080" imgH="977760" progId="Equation.DSMT4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9552" y="3789040"/>
                        <a:ext cx="6423025" cy="2160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0576"/>
            <a:ext cx="4968552" cy="266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3968" y="4606677"/>
            <a:ext cx="466754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Thermoacoustic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problem is important in cancer detecting because the study of diseased tissue revealed that the mass fraction of water in them is significantly higher than in healthy tissues [1]. If the healthy tissue water content is about 65%, in infected it reaches 80%.</a:t>
            </a: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508104" y="966283"/>
                <a:ext cx="3443409" cy="303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Times New Roman" pitchFamily="18" charset="0"/>
                      </a:rPr>
                      <m:t>𝑐</m:t>
                    </m:r>
                  </m:oMath>
                </a14:m>
                <a:r>
                  <a:rPr kumimoji="0" lang="en-US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– velocity of propagation of acoustic pressure waves;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ru-RU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Times New Roman" pitchFamily="18" charset="0"/>
                      </a:rPr>
                      <m:t>𝛼</m:t>
                    </m:r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Times New Roman" pitchFamily="18" charset="0"/>
                      </a:rPr>
                      <m:t>(</m:t>
                    </m:r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Times New Roman" pitchFamily="18" charset="0"/>
                      </a:rPr>
                      <m:t>𝑥</m:t>
                    </m:r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Times New Roman" pitchFamily="18" charset="0"/>
                      </a:rPr>
                      <m:t>,</m:t>
                    </m:r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Times New Roman" pitchFamily="18" charset="0"/>
                      </a:rPr>
                      <m:t>𝑦</m:t>
                    </m:r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kumimoji="0" lang="en-US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– coefficient of absorption of electromagnetic radiation;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ru-RU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Times New Roman" pitchFamily="18" charset="0"/>
                      </a:rPr>
                      <m:t>𝛽</m:t>
                    </m:r>
                  </m:oMath>
                </a14:m>
                <a:r>
                  <a:rPr kumimoji="0" lang="en-US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– coefficient of thermal expansion;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ru-RU" sz="19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kumimoji="0" lang="en-US" sz="19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itchFamily="18" charset="0"/>
                          </a:rPr>
                          <m:t>𝑐</m:t>
                        </m:r>
                      </m:e>
                      <m:sub>
                        <m:r>
                          <a:rPr kumimoji="0" lang="en-US" sz="19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kumimoji="0" lang="en-US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- specific heat at constant pressure.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The work frequency is 434 </a:t>
                </a:r>
                <a:r>
                  <a:rPr kumimoji="0" lang="en-US" sz="1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MHz.</a:t>
                </a:r>
                <a:endParaRPr kumimoji="0" lang="ru-RU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966283"/>
                <a:ext cx="3443409" cy="3038781"/>
              </a:xfrm>
              <a:prstGeom prst="rect">
                <a:avLst/>
              </a:prstGeom>
              <a:blipFill rotWithShape="1">
                <a:blip r:embed="rId8"/>
                <a:stretch>
                  <a:fillRect l="-1773" t="-1004" r="-355" b="-26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61846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14882</TotalTime>
  <Words>4309</Words>
  <Application>Microsoft Office PowerPoint</Application>
  <PresentationFormat>Экран (4:3)</PresentationFormat>
  <Paragraphs>562</Paragraphs>
  <Slides>65</Slides>
  <Notes>4</Notes>
  <HiddenSlides>5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5</vt:i4>
      </vt:variant>
      <vt:variant>
        <vt:lpstr>Заголовки слайдов</vt:lpstr>
      </vt:variant>
      <vt:variant>
        <vt:i4>65</vt:i4>
      </vt:variant>
    </vt:vector>
  </HeadingPairs>
  <TitlesOfParts>
    <vt:vector size="86" baseType="lpstr">
      <vt:lpstr>Arial</vt:lpstr>
      <vt:lpstr>Calibri</vt:lpstr>
      <vt:lpstr>Calibri Light</vt:lpstr>
      <vt:lpstr>Cambria Math</vt:lpstr>
      <vt:lpstr>Courier New</vt:lpstr>
      <vt:lpstr>Tahoma</vt:lpstr>
      <vt:lpstr>Times New Roman</vt:lpstr>
      <vt:lpstr>Verdana</vt:lpstr>
      <vt:lpstr>Wingdings</vt:lpstr>
      <vt:lpstr>Текстура</vt:lpstr>
      <vt:lpstr>Тема Office</vt:lpstr>
      <vt:lpstr>1_Текстура</vt:lpstr>
      <vt:lpstr>1_Office Theme</vt:lpstr>
      <vt:lpstr>1_Оформление по умолчанию</vt:lpstr>
      <vt:lpstr>1_Тема Office</vt:lpstr>
      <vt:lpstr>2_Тема Office</vt:lpstr>
      <vt:lpstr>Документ</vt:lpstr>
      <vt:lpstr>Equation</vt:lpstr>
      <vt:lpstr>Формула</vt:lpstr>
      <vt:lpstr>Уравнение</vt:lpstr>
      <vt:lpstr>Acrobat Document</vt:lpstr>
      <vt:lpstr>Презентация PowerPoint</vt:lpstr>
      <vt:lpstr>Content</vt:lpstr>
      <vt:lpstr>Content</vt:lpstr>
      <vt:lpstr>Презентация PowerPoint</vt:lpstr>
      <vt:lpstr>Definitions</vt:lpstr>
      <vt:lpstr>Презентация PowerPoint</vt:lpstr>
      <vt:lpstr>Презентация PowerPoint</vt:lpstr>
      <vt:lpstr>Content</vt:lpstr>
      <vt:lpstr>Physics: thermoacoustic problem</vt:lpstr>
      <vt:lpstr>Expression for misfit function J(q)</vt:lpstr>
      <vt:lpstr>Method of Landweber iteration (MLI) and conjugate gradient method (CGM)</vt:lpstr>
      <vt:lpstr>Gradients J_i′(q) of the functionals J_i (q), i=1,2,3, c=1 </vt:lpstr>
      <vt:lpstr>Gradient J′q of the functional J(q)</vt:lpstr>
      <vt:lpstr>The first numerical experiment (thermoacoustic problem)</vt:lpstr>
      <vt:lpstr>Method of Landweber iteration. Inverse problem 1 (one measurement at x=0). Five hundred iterations.</vt:lpstr>
      <vt:lpstr>Content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Content</vt:lpstr>
      <vt:lpstr>Презентация PowerPoint</vt:lpstr>
      <vt:lpstr>Презентация PowerPoint</vt:lpstr>
      <vt:lpstr>Seismogram example</vt:lpstr>
      <vt:lpstr>Wave field snapshots</vt:lpstr>
      <vt:lpstr>Numerical solution of the 2D direct problem</vt:lpstr>
      <vt:lpstr>Презентация PowerPoint</vt:lpstr>
      <vt:lpstr>Презентация PowerPoint</vt:lpstr>
      <vt:lpstr>Презентация PowerPoint</vt:lpstr>
      <vt:lpstr>Презентация PowerPoint</vt:lpstr>
      <vt:lpstr>Fast inversion of block-Toeplitz matrix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Numerical methods for solving inverse acoustic problem</dc:title>
  <dc:creator>Shishlenin</dc:creator>
  <cp:lastModifiedBy>Segey Kabanikhin</cp:lastModifiedBy>
  <cp:revision>371</cp:revision>
  <cp:lastPrinted>2015-08-19T02:50:09Z</cp:lastPrinted>
  <dcterms:created xsi:type="dcterms:W3CDTF">2004-05-29T02:55:09Z</dcterms:created>
  <dcterms:modified xsi:type="dcterms:W3CDTF">2019-08-29T02:53:24Z</dcterms:modified>
</cp:coreProperties>
</file>