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42" r:id="rId2"/>
    <p:sldId id="385" r:id="rId3"/>
    <p:sldId id="330" r:id="rId4"/>
    <p:sldId id="326" r:id="rId5"/>
    <p:sldId id="294" r:id="rId6"/>
    <p:sldId id="310" r:id="rId7"/>
    <p:sldId id="311" r:id="rId8"/>
    <p:sldId id="335" r:id="rId9"/>
    <p:sldId id="369" r:id="rId10"/>
    <p:sldId id="358" r:id="rId11"/>
    <p:sldId id="375" r:id="rId12"/>
    <p:sldId id="374" r:id="rId13"/>
    <p:sldId id="373" r:id="rId14"/>
    <p:sldId id="372" r:id="rId15"/>
    <p:sldId id="371" r:id="rId16"/>
    <p:sldId id="370" r:id="rId17"/>
    <p:sldId id="349" r:id="rId18"/>
    <p:sldId id="350" r:id="rId19"/>
    <p:sldId id="305" r:id="rId20"/>
    <p:sldId id="306" r:id="rId21"/>
    <p:sldId id="360" r:id="rId22"/>
    <p:sldId id="376" r:id="rId23"/>
    <p:sldId id="391" r:id="rId24"/>
    <p:sldId id="389" r:id="rId25"/>
    <p:sldId id="388" r:id="rId26"/>
    <p:sldId id="367" r:id="rId27"/>
    <p:sldId id="366" r:id="rId28"/>
    <p:sldId id="351" r:id="rId29"/>
    <p:sldId id="352" r:id="rId30"/>
    <p:sldId id="331" r:id="rId31"/>
    <p:sldId id="332" r:id="rId32"/>
    <p:sldId id="377" r:id="rId33"/>
    <p:sldId id="33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B68"/>
    <a:srgbClr val="5B8EB9"/>
    <a:srgbClr val="6666FF"/>
    <a:srgbClr val="C4DBF0"/>
    <a:srgbClr val="9AA6A4"/>
    <a:srgbClr val="F7FAFB"/>
    <a:srgbClr val="3C6C8C"/>
    <a:srgbClr val="ECF6FB"/>
    <a:srgbClr val="797F81"/>
    <a:srgbClr val="C0C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9668" autoAdjust="0"/>
  </p:normalViewPr>
  <p:slideViewPr>
    <p:cSldViewPr snapToGrid="0">
      <p:cViewPr>
        <p:scale>
          <a:sx n="74" d="100"/>
          <a:sy n="74" d="100"/>
        </p:scale>
        <p:origin x="-54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AB321-2089-48BA-BE6D-EFCB3F712F1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3E4B8-717B-4654-A96D-C33E3B54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37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E4B8-717B-4654-A96D-C33E3B54FA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29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E4B8-717B-4654-A96D-C33E3B54FAE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00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E4B8-717B-4654-A96D-C33E3B54FAE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00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E4B8-717B-4654-A96D-C33E3B54FAE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00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E4B8-717B-4654-A96D-C33E3B54FAE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00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60C0C-347E-4D4D-8BC2-C625B422185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874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60C0C-347E-4D4D-8BC2-C625B4221850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627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60C0C-347E-4D4D-8BC2-C625B4221850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627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60C0C-347E-4D4D-8BC2-C625B422185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59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60C0C-347E-4D4D-8BC2-C625B422185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5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60C0C-347E-4D4D-8BC2-C625B42218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1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60C0C-347E-4D4D-8BC2-C625B42218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9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60C0C-347E-4D4D-8BC2-C625B42218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9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60C0C-347E-4D4D-8BC2-C625B422185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98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60C0C-347E-4D4D-8BC2-C625B422185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98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E4B8-717B-4654-A96D-C33E3B54FAE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0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E4B8-717B-4654-A96D-C33E3B54FAE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0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E4B8-717B-4654-A96D-C33E3B54FAE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0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FDE-5DB4-40E4-8DC1-C11E9BB0757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9EBB-0C51-4734-90C3-9FB7C33A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9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FDE-5DB4-40E4-8DC1-C11E9BB0757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9EBB-0C51-4734-90C3-9FB7C33A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FDE-5DB4-40E4-8DC1-C11E9BB0757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9EBB-0C51-4734-90C3-9FB7C33A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2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FDE-5DB4-40E4-8DC1-C11E9BB0757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9EBB-0C51-4734-90C3-9FB7C33A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FDE-5DB4-40E4-8DC1-C11E9BB0757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9EBB-0C51-4734-90C3-9FB7C33A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08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FDE-5DB4-40E4-8DC1-C11E9BB0757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9EBB-0C51-4734-90C3-9FB7C33A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1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FDE-5DB4-40E4-8DC1-C11E9BB0757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9EBB-0C51-4734-90C3-9FB7C33A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6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FDE-5DB4-40E4-8DC1-C11E9BB0757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9EBB-0C51-4734-90C3-9FB7C33A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1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FDE-5DB4-40E4-8DC1-C11E9BB0757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9EBB-0C51-4734-90C3-9FB7C33A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5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FDE-5DB4-40E4-8DC1-C11E9BB0757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9EBB-0C51-4734-90C3-9FB7C33A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1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8FDE-5DB4-40E4-8DC1-C11E9BB0757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9EBB-0C51-4734-90C3-9FB7C33A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1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C8FDE-5DB4-40E4-8DC1-C11E9BB0757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49EBB-0C51-4734-90C3-9FB7C33A1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6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9.png"/><Relationship Id="rId17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15" Type="http://schemas.openxmlformats.org/officeDocument/2006/relationships/image" Target="../media/image16.pn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11" Type="http://schemas.openxmlformats.org/officeDocument/2006/relationships/image" Target="../media/image30.wmf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2.png"/><Relationship Id="rId9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6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5.png"/><Relationship Id="rId2" Type="http://schemas.openxmlformats.org/officeDocument/2006/relationships/image" Target="../media/image44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4.png"/><Relationship Id="rId5" Type="http://schemas.openxmlformats.org/officeDocument/2006/relationships/image" Target="../media/image47.png"/><Relationship Id="rId1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6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5.png"/><Relationship Id="rId17" Type="http://schemas.openxmlformats.org/officeDocument/2006/relationships/image" Target="../media/image43.png"/><Relationship Id="rId2" Type="http://schemas.openxmlformats.org/officeDocument/2006/relationships/image" Target="../media/image44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4.png"/><Relationship Id="rId5" Type="http://schemas.openxmlformats.org/officeDocument/2006/relationships/image" Target="../media/image47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0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1.png"/><Relationship Id="rId3" Type="http://schemas.openxmlformats.org/officeDocument/2006/relationships/image" Target="../media/image62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6.png"/><Relationship Id="rId5" Type="http://schemas.openxmlformats.org/officeDocument/2006/relationships/image" Target="../media/image67.png"/><Relationship Id="rId10" Type="http://schemas.openxmlformats.org/officeDocument/2006/relationships/image" Target="../media/image75.png"/><Relationship Id="rId4" Type="http://schemas.openxmlformats.org/officeDocument/2006/relationships/image" Target="../media/image66.png"/><Relationship Id="rId9" Type="http://schemas.openxmlformats.org/officeDocument/2006/relationships/image" Target="../media/image74.png"/><Relationship Id="rId1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81.png"/><Relationship Id="rId7" Type="http://schemas.openxmlformats.org/officeDocument/2006/relationships/image" Target="../media/image86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75.png"/><Relationship Id="rId5" Type="http://schemas.openxmlformats.org/officeDocument/2006/relationships/image" Target="../media/image84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73.png"/><Relationship Id="rId1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0.png"/><Relationship Id="rId3" Type="http://schemas.openxmlformats.org/officeDocument/2006/relationships/image" Target="../media/image45.png"/><Relationship Id="rId7" Type="http://schemas.openxmlformats.org/officeDocument/2006/relationships/image" Target="../media/image92.png"/><Relationship Id="rId12" Type="http://schemas.openxmlformats.org/officeDocument/2006/relationships/image" Target="../media/image5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551.png"/><Relationship Id="rId5" Type="http://schemas.openxmlformats.org/officeDocument/2006/relationships/image" Target="../media/image49.png"/><Relationship Id="rId15" Type="http://schemas.openxmlformats.org/officeDocument/2006/relationships/image" Target="../media/image95.png"/><Relationship Id="rId10" Type="http://schemas.openxmlformats.org/officeDocument/2006/relationships/image" Target="../media/image540.png"/><Relationship Id="rId4" Type="http://schemas.openxmlformats.org/officeDocument/2006/relationships/image" Target="../media/image90.png"/><Relationship Id="rId9" Type="http://schemas.openxmlformats.org/officeDocument/2006/relationships/image" Target="../media/image530.png"/><Relationship Id="rId14" Type="http://schemas.openxmlformats.org/officeDocument/2006/relationships/image" Target="../media/image580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0.png"/><Relationship Id="rId3" Type="http://schemas.openxmlformats.org/officeDocument/2006/relationships/image" Target="../media/image45.png"/><Relationship Id="rId7" Type="http://schemas.openxmlformats.org/officeDocument/2006/relationships/image" Target="../media/image92.png"/><Relationship Id="rId12" Type="http://schemas.openxmlformats.org/officeDocument/2006/relationships/image" Target="../media/image560.png"/><Relationship Id="rId2" Type="http://schemas.openxmlformats.org/officeDocument/2006/relationships/image" Target="../media/image50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551.png"/><Relationship Id="rId5" Type="http://schemas.openxmlformats.org/officeDocument/2006/relationships/image" Target="../media/image49.png"/><Relationship Id="rId15" Type="http://schemas.openxmlformats.org/officeDocument/2006/relationships/image" Target="../media/image96.png"/><Relationship Id="rId10" Type="http://schemas.openxmlformats.org/officeDocument/2006/relationships/image" Target="../media/image540.png"/><Relationship Id="rId4" Type="http://schemas.openxmlformats.org/officeDocument/2006/relationships/image" Target="../media/image90.png"/><Relationship Id="rId9" Type="http://schemas.openxmlformats.org/officeDocument/2006/relationships/image" Target="../media/image530.png"/><Relationship Id="rId14" Type="http://schemas.openxmlformats.org/officeDocument/2006/relationships/image" Target="../media/image5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884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54" y="0"/>
            <a:ext cx="283884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9912" y="321972"/>
            <a:ext cx="7118060" cy="92727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n-lt"/>
              </a:rPr>
              <a:t>XIII International Asian School-seminar 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“</a:t>
            </a:r>
            <a:r>
              <a:rPr lang="en-US" sz="2400" b="1" dirty="0">
                <a:latin typeface="+mn-lt"/>
              </a:rPr>
              <a:t>Problems of complex </a:t>
            </a:r>
            <a:r>
              <a:rPr lang="en-US" sz="2400" b="1" dirty="0" smtClean="0">
                <a:latin typeface="+mn-lt"/>
              </a:rPr>
              <a:t>system’s</a:t>
            </a:r>
            <a:r>
              <a:rPr lang="ru-RU" sz="2400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optimization</a:t>
            </a:r>
            <a:r>
              <a:rPr lang="en-US" sz="2400" b="1" dirty="0">
                <a:latin typeface="+mn-lt"/>
              </a:rPr>
              <a:t>”</a:t>
            </a:r>
            <a:r>
              <a:rPr lang="ru-RU" sz="2200" b="1" u="sng" dirty="0">
                <a:latin typeface="+mn-lt"/>
              </a:rPr>
              <a:t/>
            </a:r>
            <a:br>
              <a:rPr lang="ru-RU" sz="2200" b="1" u="sng" dirty="0">
                <a:latin typeface="+mn-lt"/>
              </a:rPr>
            </a:br>
            <a:endParaRPr lang="ru-RU" sz="22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8919" y="1081824"/>
            <a:ext cx="6800045" cy="5402687"/>
          </a:xfrm>
        </p:spPr>
        <p:txBody>
          <a:bodyPr>
            <a:noAutofit/>
          </a:bodyPr>
          <a:lstStyle/>
          <a:p>
            <a:endParaRPr lang="en-US" sz="2200" b="1" dirty="0"/>
          </a:p>
          <a:p>
            <a:r>
              <a:rPr lang="en-US" sz="2200" b="1" dirty="0" err="1" smtClean="0"/>
              <a:t>Yermolenko</a:t>
            </a:r>
            <a:r>
              <a:rPr lang="en-US" sz="2200" b="1" dirty="0" smtClean="0"/>
              <a:t> </a:t>
            </a:r>
            <a:r>
              <a:rPr lang="en-US" sz="2200" b="1" dirty="0" smtClean="0"/>
              <a:t>D.V</a:t>
            </a:r>
            <a:r>
              <a:rPr lang="en-US" sz="2200" b="1" dirty="0" smtClean="0"/>
              <a:t>.,</a:t>
            </a:r>
          </a:p>
          <a:p>
            <a:r>
              <a:rPr lang="en-US" sz="2200" dirty="0" err="1"/>
              <a:t>Kabanikhin</a:t>
            </a:r>
            <a:r>
              <a:rPr lang="en-US" sz="2200" dirty="0"/>
              <a:t> S. </a:t>
            </a:r>
            <a:r>
              <a:rPr lang="en-US" sz="2200" dirty="0" smtClean="0"/>
              <a:t>I., </a:t>
            </a:r>
            <a:r>
              <a:rPr lang="en-US" sz="2200" dirty="0" err="1"/>
              <a:t>Krivorotko</a:t>
            </a:r>
            <a:r>
              <a:rPr lang="en-US" sz="2200" dirty="0"/>
              <a:t> O. I.</a:t>
            </a:r>
            <a:endParaRPr lang="ru-RU" sz="2200" dirty="0"/>
          </a:p>
          <a:p>
            <a:endParaRPr lang="en-US" sz="2200" b="1" dirty="0" smtClean="0"/>
          </a:p>
          <a:p>
            <a:r>
              <a:rPr lang="en-US" sz="2000" b="1" dirty="0"/>
              <a:t>NUMERICAL METHODS FOR SOLVING OPTIMIZATION PROBLEMS FOR THE MATHEMATICAL MODEL OF HIV DYNAMICS</a:t>
            </a:r>
            <a:endParaRPr lang="en-US" sz="2200" dirty="0"/>
          </a:p>
          <a:p>
            <a:endParaRPr lang="en-US" sz="2200" b="1" u="sng" dirty="0"/>
          </a:p>
          <a:p>
            <a:endParaRPr lang="en-US" sz="2200" b="1" u="sng" dirty="0"/>
          </a:p>
          <a:p>
            <a:endParaRPr lang="en-US" sz="1600" dirty="0"/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/>
          </a:p>
          <a:p>
            <a:r>
              <a:rPr lang="en-US" sz="1800" dirty="0" smtClean="0">
                <a:solidFill>
                  <a:schemeClr val="tx1"/>
                </a:solidFill>
              </a:rPr>
              <a:t>Novosibirsk</a:t>
            </a:r>
            <a:r>
              <a:rPr lang="ru-RU" sz="1800" dirty="0" smtClean="0">
                <a:solidFill>
                  <a:schemeClr val="tx1"/>
                </a:solidFill>
              </a:rPr>
              <a:t>, 2017</a:t>
            </a:r>
          </a:p>
        </p:txBody>
      </p:sp>
      <p:pic>
        <p:nvPicPr>
          <p:cNvPr id="6" name="Picture 2" descr="H:\KSI\Conference\2015\15-ОНЗ\Логотипы_фоны\Эмблема ИВМиМ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35" y="4169739"/>
            <a:ext cx="1742634" cy="14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56" y="4169739"/>
            <a:ext cx="2574086" cy="116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780" y="129511"/>
            <a:ext cx="11015730" cy="49006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</a:t>
            </a:r>
            <a:r>
              <a:rPr lang="en-US" sz="2800" b="1" dirty="0"/>
              <a:t>stability of the inverse </a:t>
            </a:r>
            <a:r>
              <a:rPr lang="en-US" sz="2800" b="1" dirty="0" smtClean="0"/>
              <a:t>problem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85611" y="708340"/>
                <a:ext cx="10908406" cy="5872765"/>
              </a:xfrm>
              <a:solidFill>
                <a:schemeClr val="bg1">
                  <a:lumMod val="95000"/>
                  <a:alpha val="0"/>
                </a:schemeClr>
              </a:solidFill>
              <a:ln w="22225">
                <a:solidFill>
                  <a:schemeClr val="accent1">
                    <a:alpha val="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 smtClean="0"/>
                  <a:t>Using the linearization and discretization algorithm, one can obtain a linearized inverse problem:</a:t>
                </a:r>
              </a:p>
              <a:p>
                <a:pPr marL="0" indent="0">
                  <a:buNone/>
                </a:pPr>
                <a:endParaRPr lang="en-US" sz="18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/>
                        </a:rPr>
                        <m:t>                                                      </m:t>
                      </m:r>
                      <m:r>
                        <a:rPr lang="en-US" sz="1800" b="1" i="1">
                          <a:latin typeface="Cambria Math"/>
                        </a:rPr>
                        <m:t>𝑨𝒒</m:t>
                      </m:r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latin typeface="Cambria Math"/>
                        </a:rPr>
                        <m:t>𝚽</m:t>
                      </m:r>
                      <m:r>
                        <a:rPr lang="en-US" sz="1800" b="1" i="1" smtClean="0">
                          <a:latin typeface="Cambria Math"/>
                        </a:rPr>
                        <m:t>                                              </m:t>
                      </m:r>
                      <m:r>
                        <a:rPr lang="en-US" sz="1800" b="1" i="1"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/>
                            </a:rPr>
                            <m:t>𝒒</m:t>
                          </m:r>
                          <m:r>
                            <a:rPr lang="en-US" sz="1800" b="1" i="1">
                              <a:latin typeface="Cambria Math"/>
                            </a:rPr>
                            <m:t>+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𝜹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latin typeface="Cambria Math"/>
                        </a:rPr>
                        <m:t>𝚽</m:t>
                      </m:r>
                      <m:r>
                        <a:rPr lang="en-US" sz="1800" b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𝜹</m:t>
                      </m:r>
                      <m:r>
                        <a:rPr lang="en-US" sz="1800" b="1" i="1">
                          <a:latin typeface="Cambria Math"/>
                        </a:rPr>
                        <m:t>𝚽</m:t>
                      </m:r>
                      <m:r>
                        <a:rPr lang="en-US" sz="1800" b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 smtClean="0"/>
                  <a:t>where </a:t>
                </a:r>
                <a:r>
                  <a:rPr lang="ru-RU" sz="1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𝒒</m:t>
                    </m:r>
                  </m:oMath>
                </a14:m>
                <a:r>
                  <a:rPr lang="en-US" sz="1800" b="1" dirty="0" smtClean="0"/>
                  <a:t> – vector of model parameters</a:t>
                </a:r>
                <a:r>
                  <a:rPr lang="ru-RU" sz="1800" b="1" dirty="0" smtClean="0"/>
                  <a:t>, </a:t>
                </a:r>
                <a14:m>
                  <m:oMath xmlns:m="http://schemas.openxmlformats.org/officeDocument/2006/math">
                    <m:r>
                      <a:rPr lang="ru-RU" sz="1800" b="1" i="0" smtClean="0">
                        <a:latin typeface="Cambria Math"/>
                      </a:rPr>
                      <m:t>𝚽</m:t>
                    </m:r>
                  </m:oMath>
                </a14:m>
                <a:r>
                  <a:rPr lang="en-US" sz="1800" b="1" dirty="0" smtClean="0"/>
                  <a:t> – additional information,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1800" b="1" dirty="0" smtClean="0"/>
                  <a:t> – linearized matrix of inverse problem</a:t>
                </a:r>
                <a:r>
                  <a:rPr lang="ru-RU" sz="1800" b="1" dirty="0" smtClean="0"/>
                  <a:t>.</a:t>
                </a: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We </a:t>
                </a:r>
                <a:r>
                  <a:rPr lang="en-US" sz="1800" b="1" dirty="0"/>
                  <a:t>have an estimate for the relative error of the </a:t>
                </a:r>
                <a:r>
                  <a:rPr lang="en-US" sz="1800" b="1" dirty="0" smtClean="0"/>
                  <a:t>solution: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𝜹</m:t>
                            </m:r>
                            <m:r>
                              <a:rPr lang="en-US" sz="1800" b="1" i="1" smtClean="0">
                                <a:latin typeface="Cambria Math"/>
                              </a:rPr>
                              <m:t>𝒒</m:t>
                            </m:r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𝒒</m:t>
                            </m:r>
                          </m:e>
                        </m:d>
                      </m:den>
                    </m:f>
                    <m:r>
                      <a:rPr lang="en-US" sz="1800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800" b="1" i="1" smtClean="0">
                        <a:latin typeface="Cambria Math"/>
                        <a:ea typeface="Cambria Math"/>
                      </a:rPr>
                      <m:t>𝑪𝒐𝒏𝒅</m:t>
                    </m:r>
                    <m:d>
                      <m:dPr>
                        <m:ctrlPr>
                          <a:rPr lang="en-US" sz="1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</m:d>
                    <m:f>
                      <m:fPr>
                        <m:ctrlPr>
                          <a:rPr lang="en-US" sz="1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  <m:t>𝜹</m:t>
                            </m:r>
                            <m:r>
                              <a:rPr lang="en-US" sz="1800" b="1" i="0" smtClean="0">
                                <a:latin typeface="Cambria Math"/>
                                <a:ea typeface="Cambria Math"/>
                              </a:rPr>
                              <m:t>𝚽</m:t>
                            </m:r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0" smtClean="0">
                                <a:latin typeface="Cambria Math"/>
                                <a:ea typeface="Cambria Math"/>
                              </a:rPr>
                              <m:t>𝚽</m:t>
                            </m:r>
                          </m:e>
                        </m:d>
                      </m:den>
                    </m:f>
                    <m:r>
                      <a:rPr lang="en-US" sz="1800" b="1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1800" b="1" i="1" smtClean="0">
                        <a:latin typeface="Cambria Math"/>
                        <a:ea typeface="Cambria Math"/>
                      </a:rPr>
                      <m:t>𝑪𝒐𝒏𝒅</m:t>
                    </m:r>
                    <m:d>
                      <m:dPr>
                        <m:ctrlPr>
                          <a:rPr lang="en-US" sz="1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</m:d>
                    <m:r>
                      <a:rPr lang="en-US" sz="18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  <m:t>𝒎𝒂𝒙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  <m:t>𝒎𝒊𝒏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18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𝒆𝒙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b="1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𝒆𝒙</m:t>
                                </m:r>
                              </m:sup>
                            </m:sSubSup>
                            <m:r>
                              <a:rPr lang="en-US" sz="1800" b="1" i="1" smtClean="0">
                                <a:latin typeface="Cambria Math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sz="1800" b="1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𝒆𝒙</m:t>
                                </m:r>
                              </m:sup>
                            </m:sSubSup>
                            <m:r>
                              <a:rPr lang="en-US" sz="1800" b="1" i="1" smtClean="0">
                                <a:latin typeface="Cambria Math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sz="1800" b="1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𝒆𝒙</m:t>
                                </m:r>
                              </m:sup>
                            </m:sSubSup>
                            <m:r>
                              <a:rPr lang="en-US" sz="1800" b="1" i="1" smtClean="0">
                                <a:latin typeface="Cambria Math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sz="1800" b="1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𝒆𝒙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1800" b="1" i="1" smtClean="0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sz="1800" b="1" i="1" smtClean="0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18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1800" b="1" i="1" smtClean="0">
                        <a:latin typeface="Cambria Math"/>
                      </a:rPr>
                      <m:t>, </m:t>
                    </m:r>
                    <m:r>
                      <a:rPr lang="en-US" sz="1800" b="1" i="1" smtClean="0">
                        <a:latin typeface="Cambria Math"/>
                      </a:rPr>
                      <m:t>𝟑𝟏</m:t>
                    </m:r>
                    <m:r>
                      <a:rPr lang="en-US" sz="1800" b="1" i="1" smtClean="0">
                        <a:latin typeface="Cambria Math"/>
                      </a:rPr>
                      <m:t>.</m:t>
                    </m:r>
                    <m:r>
                      <a:rPr lang="en-US" sz="1800" b="1" i="1" smtClean="0">
                        <a:latin typeface="Cambria Math"/>
                      </a:rPr>
                      <m:t>𝟗𝟖</m:t>
                    </m:r>
                    <m:r>
                      <a:rPr lang="en-US" sz="1800" b="1" i="1" smtClean="0">
                        <a:latin typeface="Cambria Math"/>
                      </a:rPr>
                      <m:t>, </m:t>
                    </m:r>
                    <m:r>
                      <a:rPr lang="en-US" sz="1800" b="1" i="1" smtClean="0">
                        <a:latin typeface="Cambria Math"/>
                      </a:rPr>
                      <m:t>𝟖</m:t>
                    </m:r>
                    <m:r>
                      <a:rPr lang="en-US" sz="1800" b="1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1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en-US" sz="1800" b="1" i="1" smtClean="0">
                        <a:latin typeface="Cambria Math"/>
                      </a:rPr>
                      <m:t>, </m:t>
                    </m:r>
                    <m:r>
                      <a:rPr lang="en-US" sz="1800" b="1" i="1" smtClean="0">
                        <a:latin typeface="Cambria Math"/>
                      </a:rPr>
                      <m:t>𝟖</m:t>
                    </m:r>
                    <m:r>
                      <a:rPr lang="en-US" sz="1800" b="1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1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1800" b="1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1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1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1" dirty="0" smtClean="0"/>
                  <a:t>;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𝟎</m:t>
                                </m:r>
                              </m:sup>
                            </m:sSubSup>
                            <m:r>
                              <a:rPr lang="en-US" sz="18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>
                                    <a:latin typeface="Cambria Math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𝟎</m:t>
                                </m:r>
                              </m:sup>
                            </m:sSubSup>
                            <m:r>
                              <a:rPr lang="en-US" sz="1800" b="1" i="1">
                                <a:latin typeface="Cambria Math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𝟎</m:t>
                                </m:r>
                              </m:sup>
                            </m:sSubSup>
                            <m:r>
                              <a:rPr lang="en-US" sz="1800" b="1" i="1">
                                <a:latin typeface="Cambria Math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sz="1800" b="1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sz="18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𝟎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1800" b="1" i="1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sz="1800" b="1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1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1800" b="1" i="1" smtClean="0">
                            <a:latin typeface="Cambria Math"/>
                          </a:rPr>
                          <m:t>⋅</m:t>
                        </m:r>
                        <m:r>
                          <a:rPr lang="en-US" sz="18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18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1800" b="1" i="1">
                        <a:latin typeface="Cambria Math"/>
                      </a:rPr>
                      <m:t>, </m:t>
                    </m:r>
                    <m:r>
                      <a:rPr lang="en-US" sz="1800" b="1" i="1" smtClean="0">
                        <a:latin typeface="Cambria Math"/>
                      </a:rPr>
                      <m:t>𝟒𝟎</m:t>
                    </m:r>
                    <m:r>
                      <a:rPr lang="en-US" sz="1800" b="1" i="1" smtClean="0">
                        <a:latin typeface="Cambria Math"/>
                      </a:rPr>
                      <m:t>,  </m:t>
                    </m:r>
                    <m:r>
                      <a:rPr lang="en-US" sz="1800" b="1" i="1" smtClean="0">
                        <a:latin typeface="Cambria Math"/>
                      </a:rPr>
                      <m:t>𝟔</m:t>
                    </m:r>
                    <m:r>
                      <a:rPr lang="en-US" sz="1800" b="1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1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1800" b="1" i="1"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en-US" sz="1800" b="1" i="1">
                        <a:latin typeface="Cambria Math"/>
                      </a:rPr>
                      <m:t>, </m:t>
                    </m:r>
                    <m:r>
                      <a:rPr lang="en-US" sz="1800" b="1" i="1" smtClean="0">
                        <a:latin typeface="Cambria Math"/>
                      </a:rPr>
                      <m:t>𝟑</m:t>
                    </m:r>
                    <m:r>
                      <a:rPr lang="en-US" sz="1800" b="1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1800" b="1" i="1"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1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1" dirty="0"/>
                  <a:t>; </a:t>
                </a:r>
              </a:p>
              <a:p>
                <a:pPr marL="0" indent="0">
                  <a:buNone/>
                </a:pPr>
                <a:endParaRPr lang="en-US" sz="1800" b="1" dirty="0" smtClean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endParaRPr lang="en-US" sz="1800" b="1" dirty="0" smtClean="0"/>
              </a:p>
              <a:p>
                <a:pPr marL="0" indent="0">
                  <a:buNone/>
                </a:pPr>
                <a:endParaRPr lang="en-US" sz="1800" b="1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85611" y="708340"/>
                <a:ext cx="10908406" cy="5872765"/>
              </a:xfrm>
              <a:blipFill rotWithShape="1">
                <a:blip r:embed="rId14"/>
                <a:stretch>
                  <a:fillRect l="-390" t="-723"/>
                </a:stretch>
              </a:blipFill>
              <a:ln w="22225">
                <a:solidFill>
                  <a:schemeClr val="accent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/>
              <a:t>5</a:t>
            </a:r>
            <a:endParaRPr lang="ru-RU" sz="36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939047" y="1287887"/>
            <a:ext cx="1171977" cy="33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0" y="3515932"/>
            <a:ext cx="4398139" cy="2949262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765229"/>
                  </p:ext>
                </p:extLst>
              </p:nvPr>
            </p:nvGraphicFramePr>
            <p:xfrm>
              <a:off x="6426557" y="3812146"/>
              <a:ext cx="4082603" cy="1814634"/>
            </p:xfrm>
            <a:graphic>
              <a:graphicData uri="http://schemas.openxmlformats.org/drawingml/2006/table">
                <a:tbl>
                  <a:tblPr/>
                  <a:tblGrid>
                    <a:gridCol w="777639"/>
                    <a:gridCol w="3304964"/>
                  </a:tblGrid>
                  <a:tr h="35288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/>
                                    <a:ea typeface="Cambria Math"/>
                                  </a:rPr>
                                  <m:t>≈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9.9⋅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48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295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/>
                                    <a:ea typeface="Cambria Math"/>
                                  </a:rPr>
                                  <m:t>≈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5.1⋅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48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295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/>
                                    <a:ea typeface="Cambria Math"/>
                                  </a:rPr>
                                  <m:t>≈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3.3⋅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48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295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/>
                                    <a:ea typeface="Cambria Math"/>
                                  </a:rPr>
                                  <m:t>≈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7.5⋅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46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765229"/>
                  </p:ext>
                </p:extLst>
              </p:nvPr>
            </p:nvGraphicFramePr>
            <p:xfrm>
              <a:off x="6426557" y="3812146"/>
              <a:ext cx="4082603" cy="1814634"/>
            </p:xfrm>
            <a:graphic>
              <a:graphicData uri="http://schemas.openxmlformats.org/drawingml/2006/table">
                <a:tbl>
                  <a:tblPr/>
                  <a:tblGrid>
                    <a:gridCol w="777639"/>
                    <a:gridCol w="3304964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r="-423438" b="-3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23616" b="-398333"/>
                          </a:stretch>
                        </a:blipFill>
                      </a:tcPr>
                    </a:tc>
                  </a:tr>
                  <a:tr h="4829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t="-75949" r="-423438" b="-2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23616" t="-75949" b="-202532"/>
                          </a:stretch>
                        </a:blipFill>
                      </a:tcPr>
                    </a:tc>
                  </a:tr>
                  <a:tr h="4829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t="-173750" r="-42343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23616" t="-173750" b="-100000"/>
                          </a:stretch>
                        </a:blipFill>
                      </a:tcPr>
                    </a:tc>
                  </a:tr>
                  <a:tr h="4829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blipFill rotWithShape="1">
                          <a:blip r:embed="rId17"/>
                          <a:stretch>
                            <a:fillRect t="-277215" r="-423438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23616" t="-277215" b="-126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85645" y="5827447"/>
                <a:ext cx="5164428" cy="538865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𝑪𝒐𝒏𝒅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𝟑𝟐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dirty="0" smtClean="0">
                    <a:solidFill>
                      <a:srgbClr val="FF0000"/>
                    </a:solidFill>
                  </a:rPr>
                  <a:t> 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645" y="5827447"/>
                <a:ext cx="5164428" cy="5388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3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426" y="41122"/>
            <a:ext cx="11836327" cy="54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none" dirty="0" smtClean="0">
                <a:cs typeface="Arial" panose="020B0604020202020204" pitchFamily="34" charset="0"/>
              </a:rPr>
              <a:t>Genetic algorithm for solving an optimization problem </a:t>
            </a:r>
            <a:r>
              <a:rPr lang="en-US" sz="2800" b="1" i="1" cap="none" dirty="0" smtClean="0">
                <a:cs typeface="Arial" panose="020B0604020202020204" pitchFamily="34" charset="0"/>
              </a:rPr>
              <a:t>min J(q)</a:t>
            </a:r>
            <a:endParaRPr lang="en-US" sz="2800" b="1" i="1" cap="none" dirty="0">
              <a:cs typeface="Arial" panose="020B0604020202020204" pitchFamily="34" charset="0"/>
            </a:endParaRPr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/>
              <a:t>6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64695" y="794373"/>
                <a:ext cx="4627391" cy="815223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CHOOSING THE INITIAL POPULATION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en-US" sz="1500" dirty="0"/>
                  <a:t>C</a:t>
                </a:r>
                <a:r>
                  <a:rPr lang="en-US" sz="1500" dirty="0" smtClean="0"/>
                  <a:t>hoose </a:t>
                </a:r>
                <a:r>
                  <a:rPr lang="en-US" sz="1500" dirty="0"/>
                  <a:t>arbitrary values of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500" i="1" dirty="0"/>
                  <a:t> </a:t>
                </a:r>
                <a:r>
                  <a:rPr lang="en-US" sz="1500" dirty="0"/>
                  <a:t>vectors of </a:t>
                </a:r>
                <a:r>
                  <a:rPr lang="en-US" sz="1500" dirty="0" smtClean="0"/>
                  <a:t>parameters</a:t>
                </a:r>
                <a:r>
                  <a:rPr lang="en-US" sz="15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500" dirty="0" smtClean="0"/>
                  <a:t>. </a:t>
                </a:r>
              </a:p>
              <a:p>
                <a:r>
                  <a:rPr lang="en-US" sz="1500" dirty="0" smtClean="0"/>
                  <a:t>For </a:t>
                </a:r>
                <a:r>
                  <a:rPr lang="en-US" sz="1500" dirty="0"/>
                  <a:t>each</a:t>
                </a:r>
                <a:r>
                  <a:rPr lang="en-US" sz="15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5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500" dirty="0"/>
                  <a:t> </a:t>
                </a:r>
                <a:r>
                  <a:rPr lang="en-US" sz="1500" dirty="0" smtClean="0"/>
                  <a:t>we </a:t>
                </a:r>
                <a:r>
                  <a:rPr lang="en-US" sz="1500" dirty="0"/>
                  <a:t>count </a:t>
                </a:r>
                <a:r>
                  <a:rPr lang="en-US" sz="1500" dirty="0" smtClean="0"/>
                  <a:t>the misfit function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𝐽</m:t>
                    </m:r>
                    <m:r>
                      <a:rPr lang="en-US" sz="15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5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b="0" i="1" dirty="0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15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500" i="1" dirty="0"/>
                  <a:t>.</a:t>
                </a:r>
                <a:endParaRPr lang="ru-RU" sz="1500" i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95" y="794373"/>
                <a:ext cx="4627391" cy="815223"/>
              </a:xfrm>
              <a:prstGeom prst="rect">
                <a:avLst/>
              </a:prstGeom>
              <a:blipFill rotWithShape="1">
                <a:blip r:embed="rId3"/>
                <a:stretch>
                  <a:fillRect b="-428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5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426" y="41122"/>
            <a:ext cx="11836327" cy="54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none" dirty="0" smtClean="0">
                <a:cs typeface="Arial" panose="020B0604020202020204" pitchFamily="34" charset="0"/>
              </a:rPr>
              <a:t>Genetic algorithm for solving an optimization problem </a:t>
            </a:r>
            <a:r>
              <a:rPr lang="en-US" sz="2800" b="1" i="1" cap="none" dirty="0" smtClean="0">
                <a:cs typeface="Arial" panose="020B0604020202020204" pitchFamily="34" charset="0"/>
              </a:rPr>
              <a:t>min J(q)</a:t>
            </a:r>
            <a:endParaRPr lang="en-US" sz="2800" b="1" i="1" cap="none" dirty="0">
              <a:cs typeface="Arial" panose="020B0604020202020204" pitchFamily="34" charset="0"/>
            </a:endParaRPr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/>
              <a:t>6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695" y="794373"/>
                <a:ext cx="4627391" cy="815223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CHOOSING THE INITIAL POPULATION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en-US" sz="1500" dirty="0"/>
                  <a:t>C</a:t>
                </a:r>
                <a:r>
                  <a:rPr lang="en-US" sz="1500" dirty="0" smtClean="0"/>
                  <a:t>hoose </a:t>
                </a:r>
                <a:r>
                  <a:rPr lang="en-US" sz="1500" dirty="0"/>
                  <a:t>arbitrary 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00" i="0" dirty="0" smtClean="0">
                        <a:latin typeface="Cambria Math"/>
                      </a:rPr>
                      <m:t>N</m:t>
                    </m:r>
                  </m:oMath>
                </a14:m>
                <a:r>
                  <a:rPr lang="en-US" sz="1500" dirty="0"/>
                  <a:t> vectors of </a:t>
                </a:r>
                <a:r>
                  <a:rPr lang="en-US" sz="1500" dirty="0" smtClean="0"/>
                  <a:t>parameters</a:t>
                </a:r>
                <a:r>
                  <a:rPr lang="en-US" sz="15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500" dirty="0" smtClean="0"/>
                  <a:t>. </a:t>
                </a:r>
              </a:p>
              <a:p>
                <a:r>
                  <a:rPr lang="en-US" sz="1500" dirty="0" smtClean="0"/>
                  <a:t>For </a:t>
                </a:r>
                <a:r>
                  <a:rPr lang="en-US" sz="1500" dirty="0"/>
                  <a:t>each</a:t>
                </a:r>
                <a:r>
                  <a:rPr lang="en-US" sz="15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5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500" dirty="0"/>
                  <a:t> </a:t>
                </a:r>
                <a:r>
                  <a:rPr lang="en-US" sz="1500" dirty="0" smtClean="0"/>
                  <a:t>we </a:t>
                </a:r>
                <a:r>
                  <a:rPr lang="en-US" sz="1500" dirty="0"/>
                  <a:t>count </a:t>
                </a:r>
                <a:r>
                  <a:rPr lang="en-US" sz="1500" dirty="0" smtClean="0"/>
                  <a:t>the misfit function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𝐽</m:t>
                    </m:r>
                    <m:r>
                      <a:rPr lang="en-US" sz="15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5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b="0" i="1" dirty="0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15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500" i="1" dirty="0"/>
                  <a:t>.</a:t>
                </a:r>
                <a:endParaRPr lang="ru-RU" sz="150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95" y="794373"/>
                <a:ext cx="4627391" cy="815223"/>
              </a:xfrm>
              <a:prstGeom prst="rect">
                <a:avLst/>
              </a:prstGeom>
              <a:blipFill rotWithShape="1">
                <a:blip r:embed="rId3"/>
                <a:stretch>
                  <a:fillRect b="-428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05317" y="1966981"/>
                <a:ext cx="5235658" cy="140173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2.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SELECTION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1500" dirty="0"/>
                  <a:t>C</a:t>
                </a:r>
                <a:r>
                  <a:rPr lang="en-US" sz="1500" dirty="0" smtClean="0"/>
                  <a:t>hoose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500" dirty="0"/>
                  <a:t> pairs of </a:t>
                </a:r>
                <a:r>
                  <a:rPr lang="en-US" sz="1500" dirty="0" smtClean="0"/>
                  <a:t>parents. The probability that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500" i="1" dirty="0"/>
                  <a:t>-</a:t>
                </a:r>
                <a:r>
                  <a:rPr lang="en-US" sz="1500" dirty="0" err="1"/>
                  <a:t>th</a:t>
                </a:r>
                <a:r>
                  <a:rPr lang="en-US" sz="1500" dirty="0"/>
                  <a:t> member of the population fall into a pair can be calculated </a:t>
                </a:r>
                <a:r>
                  <a:rPr lang="en-US" sz="1500" dirty="0" smtClean="0"/>
                  <a:t>as follows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𝑷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/>
                            </a:rPr>
                            <m:t>𝒊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/>
                            </a:rPr>
                            <m:t>𝑱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1" i="1" smtClean="0">
                                  <a:latin typeface="Cambria Math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600" b="1" i="1" smtClean="0">
                                  <a:latin typeface="Cambria Math"/>
                                </a:rPr>
                                <m:t>𝑵</m:t>
                              </m:r>
                            </m:sup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𝑱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𝒋</m:t>
                                  </m:r>
                                </m:sup>
                              </m:sSup>
                              <m:r>
                                <a:rPr lang="en-US" sz="16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16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600" b="1" i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7" y="1966981"/>
                <a:ext cx="5235658" cy="1401730"/>
              </a:xfrm>
              <a:prstGeom prst="rect">
                <a:avLst/>
              </a:prstGeom>
              <a:blipFill rotWithShape="1">
                <a:blip r:embed="rId4"/>
                <a:stretch>
                  <a:fillRect l="-11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Стрелка вниз 22"/>
          <p:cNvSpPr/>
          <p:nvPr/>
        </p:nvSpPr>
        <p:spPr>
          <a:xfrm>
            <a:off x="2683239" y="1609596"/>
            <a:ext cx="464695" cy="354116"/>
          </a:xfrm>
          <a:prstGeom prst="down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426" y="41122"/>
            <a:ext cx="11836327" cy="54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none" dirty="0" smtClean="0">
                <a:cs typeface="Arial" panose="020B0604020202020204" pitchFamily="34" charset="0"/>
              </a:rPr>
              <a:t>Genetic algorithm for solving an optimization problem </a:t>
            </a:r>
            <a:r>
              <a:rPr lang="en-US" sz="2800" b="1" i="1" cap="none" dirty="0" smtClean="0">
                <a:cs typeface="Arial" panose="020B0604020202020204" pitchFamily="34" charset="0"/>
              </a:rPr>
              <a:t>min J(q)</a:t>
            </a:r>
            <a:endParaRPr lang="en-US" sz="2800" b="1" i="1" cap="none" dirty="0">
              <a:cs typeface="Arial" panose="020B0604020202020204" pitchFamily="34" charset="0"/>
            </a:endParaRPr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/>
              <a:t>6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64695" y="794373"/>
                <a:ext cx="4627391" cy="815223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CHOOSING THE INITIAL POPULATION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en-US" sz="1500" dirty="0"/>
                  <a:t>C</a:t>
                </a:r>
                <a:r>
                  <a:rPr lang="en-US" sz="1500" dirty="0" smtClean="0"/>
                  <a:t>hoose </a:t>
                </a:r>
                <a:r>
                  <a:rPr lang="en-US" sz="1500" dirty="0"/>
                  <a:t>arbitrary values of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500" dirty="0"/>
                  <a:t> vectors of </a:t>
                </a:r>
                <a:r>
                  <a:rPr lang="en-US" sz="1500" dirty="0" smtClean="0"/>
                  <a:t>parameters</a:t>
                </a:r>
                <a:r>
                  <a:rPr lang="en-US" sz="15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500" dirty="0" smtClean="0"/>
                  <a:t>. </a:t>
                </a:r>
              </a:p>
              <a:p>
                <a:r>
                  <a:rPr lang="en-US" sz="1500" dirty="0" smtClean="0"/>
                  <a:t>For </a:t>
                </a:r>
                <a:r>
                  <a:rPr lang="en-US" sz="1500" dirty="0"/>
                  <a:t>each</a:t>
                </a:r>
                <a:r>
                  <a:rPr lang="en-US" sz="15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5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500" dirty="0"/>
                  <a:t> </a:t>
                </a:r>
                <a:r>
                  <a:rPr lang="en-US" sz="1500" dirty="0" smtClean="0"/>
                  <a:t>we </a:t>
                </a:r>
                <a:r>
                  <a:rPr lang="en-US" sz="1500" dirty="0"/>
                  <a:t>count </a:t>
                </a:r>
                <a:r>
                  <a:rPr lang="en-US" sz="1500" dirty="0" smtClean="0"/>
                  <a:t>the misfit function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𝐽</m:t>
                    </m:r>
                    <m:r>
                      <a:rPr lang="en-US" sz="15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5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b="0" i="1" dirty="0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15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500" i="1" dirty="0"/>
                  <a:t>.</a:t>
                </a:r>
                <a:endParaRPr lang="ru-RU" sz="1500" i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95" y="794373"/>
                <a:ext cx="4627391" cy="815223"/>
              </a:xfrm>
              <a:prstGeom prst="rect">
                <a:avLst/>
              </a:prstGeom>
              <a:blipFill rotWithShape="1">
                <a:blip r:embed="rId3"/>
                <a:stretch>
                  <a:fillRect b="-428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05317" y="1966981"/>
                <a:ext cx="5235658" cy="140173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2.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SELECTION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1500" dirty="0"/>
                  <a:t>C</a:t>
                </a:r>
                <a:r>
                  <a:rPr lang="en-US" sz="1500" dirty="0" smtClean="0"/>
                  <a:t>hoose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500" dirty="0"/>
                  <a:t> pairs of </a:t>
                </a:r>
                <a:r>
                  <a:rPr lang="en-US" sz="1500" dirty="0" smtClean="0"/>
                  <a:t>parents. The probability that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500" i="1" dirty="0"/>
                  <a:t>-</a:t>
                </a:r>
                <a:r>
                  <a:rPr lang="en-US" sz="1500" dirty="0" err="1"/>
                  <a:t>th</a:t>
                </a:r>
                <a:r>
                  <a:rPr lang="en-US" sz="1500" dirty="0"/>
                  <a:t> member of the population fall into a pair can be calculated </a:t>
                </a:r>
                <a:r>
                  <a:rPr lang="en-US" sz="1500" dirty="0" smtClean="0"/>
                  <a:t>as follows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𝑷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/>
                            </a:rPr>
                            <m:t>𝒊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/>
                            </a:rPr>
                            <m:t>𝑱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1" i="1" smtClean="0">
                                  <a:latin typeface="Cambria Math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600" b="1" i="1" smtClean="0">
                                  <a:latin typeface="Cambria Math"/>
                                </a:rPr>
                                <m:t>𝑵</m:t>
                              </m:r>
                            </m:sup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𝑱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𝒋</m:t>
                                  </m:r>
                                </m:sup>
                              </m:sSup>
                              <m:r>
                                <a:rPr lang="en-US" sz="16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16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600" b="1" i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7" y="1966981"/>
                <a:ext cx="5235658" cy="1401730"/>
              </a:xfrm>
              <a:prstGeom prst="rect">
                <a:avLst/>
              </a:prstGeom>
              <a:blipFill rotWithShape="1">
                <a:blip r:embed="rId4"/>
                <a:stretch>
                  <a:fillRect l="-11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26616" y="3855006"/>
                <a:ext cx="5009326" cy="274113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3.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CROSSING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sz="1600" b="1" dirty="0" smtClean="0"/>
                  <a:t> </a:t>
                </a:r>
                <a:endParaRPr lang="en-US" sz="1600" b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500" b="1" dirty="0" smtClean="0"/>
                  <a:t> </a:t>
                </a:r>
                <a:r>
                  <a:rPr lang="en-US" sz="1500" dirty="0" smtClean="0"/>
                  <a:t>is</a:t>
                </a:r>
                <a:r>
                  <a:rPr lang="en-US" sz="1500" b="1" dirty="0" smtClean="0"/>
                  <a:t> </a:t>
                </a:r>
                <a:r>
                  <a:rPr lang="en-US" sz="1500" dirty="0" smtClean="0"/>
                  <a:t>random integer number from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[1,</m:t>
                    </m:r>
                    <m:r>
                      <a:rPr lang="en-US" sz="1500" b="0" i="1" dirty="0" smtClean="0">
                        <a:latin typeface="Cambria Math"/>
                      </a:rPr>
                      <m:t>𝐾</m:t>
                    </m:r>
                    <m:r>
                      <a:rPr lang="en-US" sz="150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500" i="1" dirty="0" smtClean="0"/>
                  <a:t>, </a:t>
                </a:r>
                <a:endParaRPr lang="en-US" sz="15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500" dirty="0" smtClean="0"/>
                  <a:t> is </a:t>
                </a:r>
                <a:r>
                  <a:rPr lang="en-US" sz="1500" dirty="0"/>
                  <a:t>a </a:t>
                </a:r>
                <a:r>
                  <a:rPr lang="en-US" sz="1500" dirty="0" smtClean="0"/>
                  <a:t>random integer (1 or 2).</a:t>
                </a:r>
              </a:p>
              <a:p>
                <a:pPr algn="ctr"/>
                <a:endParaRPr lang="en-US" sz="15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b="1" i="1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sz="1600" b="1" i="1" dirty="0" smtClean="0"/>
                  <a:t>+</a:t>
                </a:r>
                <a:r>
                  <a:rPr lang="en-US" sz="1600" i="1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</m:e>
                    </m:d>
                  </m:oMath>
                </a14:m>
                <a:endParaRPr lang="en-US" sz="1600" b="1" i="1" dirty="0" smtClean="0">
                  <a:solidFill>
                    <a:schemeClr val="accent5"/>
                  </a:solidFill>
                  <a:latin typeface="Cambria Math"/>
                </a:endParaRPr>
              </a:p>
              <a:p>
                <a:endParaRPr lang="en-US" sz="1500" b="1" i="1" dirty="0" smtClean="0">
                  <a:solidFill>
                    <a:schemeClr val="accent5"/>
                  </a:solidFill>
                  <a:latin typeface="Cambria Math"/>
                </a:endParaRPr>
              </a:p>
              <a:p>
                <a:r>
                  <a:rPr lang="en-US" sz="1500" b="1" i="1" dirty="0">
                    <a:solidFill>
                      <a:schemeClr val="accent5"/>
                    </a:solidFill>
                    <a:latin typeface="Cambria Math"/>
                  </a:rPr>
                  <a:t> </a:t>
                </a:r>
                <a:r>
                  <a:rPr lang="en-US" sz="1500" b="1" i="1" dirty="0" smtClean="0">
                    <a:solidFill>
                      <a:schemeClr val="accent5"/>
                    </a:solidFill>
                    <a:latin typeface="Cambria Math"/>
                  </a:rPr>
                  <a:t>     </a:t>
                </a:r>
                <a:r>
                  <a:rPr lang="en-US" sz="1500" b="1" i="1" dirty="0" smtClean="0">
                    <a:solidFill>
                      <a:schemeClr val="tx1"/>
                    </a:solidFill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𝑸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500" b="1" i="1" dirty="0" smtClean="0">
                    <a:solidFill>
                      <a:schemeClr val="tx1"/>
                    </a:solidFill>
                    <a:latin typeface="Cambria Math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𝑸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en-US" sz="15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endParaRPr lang="en-US" sz="1500" b="1" i="1" dirty="0" smtClean="0">
                  <a:solidFill>
                    <a:srgbClr val="6666FF"/>
                  </a:solidFill>
                  <a:latin typeface="Cambria Math"/>
                </a:endParaRPr>
              </a:p>
              <a:p>
                <a:endParaRPr lang="en-US" sz="1500" b="1" i="1" dirty="0">
                  <a:solidFill>
                    <a:srgbClr val="6666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b="1" i="1" dirty="0" smtClean="0">
                    <a:solidFill>
                      <a:schemeClr val="accent5"/>
                    </a:solidFill>
                    <a:latin typeface="Cambria Math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500" dirty="0"/>
                  <a:t> </a:t>
                </a:r>
                <a:endParaRPr lang="en-US" sz="1500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US" sz="1500" b="1" i="1" dirty="0" smtClean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16" y="3855006"/>
                <a:ext cx="5009326" cy="27411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 flipH="1">
            <a:off x="1304146" y="5143305"/>
            <a:ext cx="1379092" cy="792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31279" y="5143305"/>
            <a:ext cx="1289771" cy="79165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2683239" y="1609596"/>
            <a:ext cx="464695" cy="354116"/>
          </a:xfrm>
          <a:prstGeom prst="down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683238" y="3368711"/>
            <a:ext cx="464695" cy="458849"/>
          </a:xfrm>
          <a:prstGeom prst="down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426" y="41122"/>
            <a:ext cx="11836327" cy="54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none" dirty="0" smtClean="0">
                <a:cs typeface="Arial" panose="020B0604020202020204" pitchFamily="34" charset="0"/>
              </a:rPr>
              <a:t>Genetic algorithm for solving an optimization problem </a:t>
            </a:r>
            <a:r>
              <a:rPr lang="en-US" sz="2800" b="1" i="1" cap="none" dirty="0" smtClean="0">
                <a:cs typeface="Arial" panose="020B0604020202020204" pitchFamily="34" charset="0"/>
              </a:rPr>
              <a:t>min J(q)</a:t>
            </a:r>
            <a:endParaRPr lang="en-US" sz="2800" b="1" i="1" cap="none" dirty="0">
              <a:cs typeface="Arial" panose="020B0604020202020204" pitchFamily="34" charset="0"/>
            </a:endParaRPr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/>
              <a:t>6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64695" y="794373"/>
                <a:ext cx="4627391" cy="815223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CHOOSING THE INITIAL POPULATION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en-US" sz="1500" dirty="0"/>
                  <a:t>C</a:t>
                </a:r>
                <a:r>
                  <a:rPr lang="en-US" sz="1500" dirty="0" smtClean="0"/>
                  <a:t>hoose </a:t>
                </a:r>
                <a:r>
                  <a:rPr lang="en-US" sz="1500" dirty="0"/>
                  <a:t>arbitrary values of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500" dirty="0"/>
                  <a:t> vectors of </a:t>
                </a:r>
                <a:r>
                  <a:rPr lang="en-US" sz="1500" dirty="0" smtClean="0"/>
                  <a:t>parameters</a:t>
                </a:r>
                <a:r>
                  <a:rPr lang="en-US" sz="15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500" dirty="0" smtClean="0"/>
                  <a:t>. </a:t>
                </a:r>
              </a:p>
              <a:p>
                <a:r>
                  <a:rPr lang="en-US" sz="1500" dirty="0" smtClean="0"/>
                  <a:t>For </a:t>
                </a:r>
                <a:r>
                  <a:rPr lang="en-US" sz="1500" dirty="0"/>
                  <a:t>each</a:t>
                </a:r>
                <a:r>
                  <a:rPr lang="en-US" sz="15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5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500" dirty="0"/>
                  <a:t> </a:t>
                </a:r>
                <a:r>
                  <a:rPr lang="en-US" sz="1500" dirty="0" smtClean="0"/>
                  <a:t>we </a:t>
                </a:r>
                <a:r>
                  <a:rPr lang="en-US" sz="1500" dirty="0"/>
                  <a:t>count </a:t>
                </a:r>
                <a:r>
                  <a:rPr lang="en-US" sz="1500" dirty="0" smtClean="0"/>
                  <a:t>the misfit function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𝐽</m:t>
                    </m:r>
                    <m:r>
                      <a:rPr lang="en-US" sz="15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5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b="0" i="1" dirty="0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15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500" i="1" dirty="0"/>
                  <a:t>.</a:t>
                </a:r>
                <a:endParaRPr lang="ru-RU" sz="1500" i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95" y="794373"/>
                <a:ext cx="4627391" cy="815223"/>
              </a:xfrm>
              <a:prstGeom prst="rect">
                <a:avLst/>
              </a:prstGeom>
              <a:blipFill rotWithShape="1">
                <a:blip r:embed="rId3"/>
                <a:stretch>
                  <a:fillRect b="-428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05317" y="1966981"/>
                <a:ext cx="5235658" cy="140173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2.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SELECTION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1500" dirty="0"/>
                  <a:t>C</a:t>
                </a:r>
                <a:r>
                  <a:rPr lang="en-US" sz="1500" dirty="0" smtClean="0"/>
                  <a:t>hoose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500" dirty="0"/>
                  <a:t> pairs of </a:t>
                </a:r>
                <a:r>
                  <a:rPr lang="en-US" sz="1500" dirty="0" smtClean="0"/>
                  <a:t>parents. The probability that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500" i="1" dirty="0"/>
                  <a:t>-</a:t>
                </a:r>
                <a:r>
                  <a:rPr lang="en-US" sz="1500" dirty="0" err="1"/>
                  <a:t>th</a:t>
                </a:r>
                <a:r>
                  <a:rPr lang="en-US" sz="1500" dirty="0"/>
                  <a:t> member of the population fall into a pair can be calculated </a:t>
                </a:r>
                <a:r>
                  <a:rPr lang="en-US" sz="1500" dirty="0" smtClean="0"/>
                  <a:t>as follows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𝑷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/>
                            </a:rPr>
                            <m:t>𝒊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/>
                            </a:rPr>
                            <m:t>𝑱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1" i="1" smtClean="0">
                                  <a:latin typeface="Cambria Math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600" b="1" i="1" smtClean="0">
                                  <a:latin typeface="Cambria Math"/>
                                </a:rPr>
                                <m:t>𝑵</m:t>
                              </m:r>
                            </m:sup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𝑱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𝒋</m:t>
                                  </m:r>
                                </m:sup>
                              </m:sSup>
                              <m:r>
                                <a:rPr lang="en-US" sz="16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16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600" b="1" i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7" y="1966981"/>
                <a:ext cx="5235658" cy="1401730"/>
              </a:xfrm>
              <a:prstGeom prst="rect">
                <a:avLst/>
              </a:prstGeom>
              <a:blipFill rotWithShape="1">
                <a:blip r:embed="rId4"/>
                <a:stretch>
                  <a:fillRect l="-11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26616" y="3855006"/>
                <a:ext cx="5009326" cy="274113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3.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CROSSING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sz="1600" b="1" dirty="0" smtClean="0"/>
                  <a:t> </a:t>
                </a:r>
                <a:endParaRPr lang="en-US" sz="1600" b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500" b="1" dirty="0" smtClean="0"/>
                  <a:t> </a:t>
                </a:r>
                <a:r>
                  <a:rPr lang="en-US" sz="1500" dirty="0" smtClean="0"/>
                  <a:t>is</a:t>
                </a:r>
                <a:r>
                  <a:rPr lang="en-US" sz="1500" b="1" dirty="0" smtClean="0"/>
                  <a:t> </a:t>
                </a:r>
                <a:r>
                  <a:rPr lang="en-US" sz="1500" dirty="0" smtClean="0"/>
                  <a:t>random integer number from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[1,</m:t>
                    </m:r>
                    <m:r>
                      <a:rPr lang="en-US" sz="1500" b="0" i="1" dirty="0" smtClean="0">
                        <a:latin typeface="Cambria Math"/>
                      </a:rPr>
                      <m:t>𝐾</m:t>
                    </m:r>
                    <m:r>
                      <a:rPr lang="en-US" sz="150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500" i="1" dirty="0" smtClean="0"/>
                  <a:t>, </a:t>
                </a:r>
                <a:endParaRPr lang="en-US" sz="15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500" dirty="0" smtClean="0"/>
                  <a:t> is </a:t>
                </a:r>
                <a:r>
                  <a:rPr lang="en-US" sz="1500" dirty="0"/>
                  <a:t>a </a:t>
                </a:r>
                <a:r>
                  <a:rPr lang="en-US" sz="1500" dirty="0" smtClean="0"/>
                  <a:t>random integer (1 or 2).</a:t>
                </a:r>
              </a:p>
              <a:p>
                <a:pPr algn="ctr"/>
                <a:endParaRPr lang="en-US" sz="15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b="1" i="1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sz="1600" b="1" i="1" dirty="0" smtClean="0"/>
                  <a:t>+</a:t>
                </a:r>
                <a:r>
                  <a:rPr lang="en-US" sz="1600" i="1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</m:e>
                    </m:d>
                  </m:oMath>
                </a14:m>
                <a:endParaRPr lang="en-US" sz="1600" b="1" i="1" dirty="0" smtClean="0">
                  <a:solidFill>
                    <a:schemeClr val="accent5"/>
                  </a:solidFill>
                  <a:latin typeface="Cambria Math"/>
                </a:endParaRPr>
              </a:p>
              <a:p>
                <a:endParaRPr lang="en-US" sz="1500" b="1" i="1" dirty="0" smtClean="0">
                  <a:solidFill>
                    <a:schemeClr val="accent5"/>
                  </a:solidFill>
                  <a:latin typeface="Cambria Math"/>
                </a:endParaRPr>
              </a:p>
              <a:p>
                <a:r>
                  <a:rPr lang="en-US" sz="1500" b="1" i="1" dirty="0">
                    <a:solidFill>
                      <a:schemeClr val="accent5"/>
                    </a:solidFill>
                    <a:latin typeface="Cambria Math"/>
                  </a:rPr>
                  <a:t> </a:t>
                </a:r>
                <a:r>
                  <a:rPr lang="en-US" sz="1500" b="1" i="1" dirty="0" smtClean="0">
                    <a:solidFill>
                      <a:schemeClr val="accent5"/>
                    </a:solidFill>
                    <a:latin typeface="Cambria Math"/>
                  </a:rPr>
                  <a:t>     </a:t>
                </a:r>
                <a:r>
                  <a:rPr lang="en-US" sz="1500" b="1" i="1" dirty="0" smtClean="0">
                    <a:solidFill>
                      <a:schemeClr val="tx1"/>
                    </a:solidFill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𝑸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500" b="1" i="1" dirty="0" smtClean="0">
                    <a:solidFill>
                      <a:schemeClr val="tx1"/>
                    </a:solidFill>
                    <a:latin typeface="Cambria Math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𝑸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en-US" sz="15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endParaRPr lang="en-US" sz="1500" b="1" i="1" dirty="0" smtClean="0">
                  <a:solidFill>
                    <a:srgbClr val="6666FF"/>
                  </a:solidFill>
                  <a:latin typeface="Cambria Math"/>
                </a:endParaRPr>
              </a:p>
              <a:p>
                <a:endParaRPr lang="en-US" sz="1500" b="1" i="1" dirty="0">
                  <a:solidFill>
                    <a:srgbClr val="6666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b="1" i="1" dirty="0" smtClean="0">
                    <a:solidFill>
                      <a:schemeClr val="accent5"/>
                    </a:solidFill>
                    <a:latin typeface="Cambria Math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500" dirty="0"/>
                  <a:t> </a:t>
                </a:r>
                <a:endParaRPr lang="en-US" sz="1500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US" sz="1500" b="1" i="1" dirty="0" smtClean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16" y="3855006"/>
                <a:ext cx="5009326" cy="27411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63522" y="3914381"/>
            <a:ext cx="5591330" cy="26314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4.</a:t>
            </a:r>
            <a:r>
              <a:rPr lang="en-US" sz="1600" b="1" u="sng" dirty="0" smtClean="0">
                <a:solidFill>
                  <a:srgbClr val="FF0000"/>
                </a:solidFill>
              </a:rPr>
              <a:t> MUTATION</a:t>
            </a:r>
            <a:r>
              <a:rPr lang="en-US" sz="16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1500" dirty="0"/>
              <a:t>M</a:t>
            </a:r>
            <a:r>
              <a:rPr lang="en-US" sz="1500" dirty="0" smtClean="0"/>
              <a:t>ake </a:t>
            </a:r>
            <a:r>
              <a:rPr lang="en-US" sz="1500" dirty="0"/>
              <a:t>random changes in the posterity, i.e</a:t>
            </a:r>
            <a:r>
              <a:rPr lang="en-US" sz="15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C</a:t>
            </a:r>
            <a:r>
              <a:rPr lang="en-US" sz="1500" dirty="0" smtClean="0"/>
              <a:t>hoose </a:t>
            </a:r>
            <a:r>
              <a:rPr lang="en-US" sz="1500" dirty="0"/>
              <a:t>a random volume </a:t>
            </a:r>
            <a:r>
              <a:rPr lang="en-US" sz="1500" dirty="0" smtClean="0"/>
              <a:t>of </a:t>
            </a:r>
            <a:r>
              <a:rPr lang="en-US" sz="1500" dirty="0"/>
              <a:t>descendants, to which the mutation will be </a:t>
            </a:r>
            <a:r>
              <a:rPr lang="en-US" sz="1500" dirty="0" smtClean="0"/>
              <a:t>applied.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Then we choose random item numbers of descendants that will </a:t>
            </a:r>
            <a:r>
              <a:rPr lang="en-US" sz="1500" dirty="0" smtClean="0"/>
              <a:t>mutate</a:t>
            </a:r>
            <a:r>
              <a:rPr lang="en-US" sz="1500" dirty="0"/>
              <a:t>.</a:t>
            </a:r>
            <a:endParaRPr lang="en-US" sz="1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For each mutating </a:t>
            </a:r>
            <a:r>
              <a:rPr lang="en-US" sz="1500" dirty="0" smtClean="0"/>
              <a:t>descendant we </a:t>
            </a:r>
            <a:r>
              <a:rPr lang="en-US" sz="1500" dirty="0"/>
              <a:t>choose random volume </a:t>
            </a:r>
            <a:r>
              <a:rPr lang="en-US" sz="1500" dirty="0" smtClean="0"/>
              <a:t>of</a:t>
            </a:r>
            <a:r>
              <a:rPr lang="en-US" sz="1500" dirty="0"/>
              <a:t> </a:t>
            </a:r>
            <a:r>
              <a:rPr lang="en-US" sz="1500" dirty="0" smtClean="0"/>
              <a:t>mutating elements</a:t>
            </a:r>
            <a:r>
              <a:rPr lang="en-US" sz="1500" dirty="0"/>
              <a:t>.</a:t>
            </a:r>
            <a:endParaRPr lang="en-US" sz="1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Then we choose random </a:t>
            </a:r>
            <a:r>
              <a:rPr lang="en-US" sz="1500" dirty="0" smtClean="0"/>
              <a:t>item numbers </a:t>
            </a:r>
            <a:r>
              <a:rPr lang="en-US" sz="1500" dirty="0"/>
              <a:t>of mutating </a:t>
            </a:r>
            <a:r>
              <a:rPr lang="en-US" sz="1500" dirty="0" smtClean="0"/>
              <a:t>element and </a:t>
            </a:r>
            <a:r>
              <a:rPr lang="en-US" sz="1500" dirty="0"/>
              <a:t>replace </a:t>
            </a:r>
            <a:r>
              <a:rPr lang="en-US" sz="1500" dirty="0" smtClean="0"/>
              <a:t>each element to </a:t>
            </a:r>
            <a:r>
              <a:rPr lang="en-US" sz="1500" dirty="0"/>
              <a:t>a new random value from the allowable period.</a:t>
            </a:r>
            <a:endParaRPr lang="en-US" sz="1500" dirty="0" smtClean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304146" y="5143305"/>
            <a:ext cx="1379092" cy="792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31279" y="5143305"/>
            <a:ext cx="1289771" cy="79165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2683239" y="1609596"/>
            <a:ext cx="464695" cy="354116"/>
          </a:xfrm>
          <a:prstGeom prst="down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683238" y="3368711"/>
            <a:ext cx="464695" cy="458849"/>
          </a:xfrm>
          <a:prstGeom prst="down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235943" y="4843502"/>
            <a:ext cx="827580" cy="599606"/>
          </a:xfrm>
          <a:prstGeom prst="right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426" y="41122"/>
            <a:ext cx="11836327" cy="54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none" dirty="0" smtClean="0">
                <a:cs typeface="Arial" panose="020B0604020202020204" pitchFamily="34" charset="0"/>
              </a:rPr>
              <a:t>Genetic algorithm for solving an optimization problem </a:t>
            </a:r>
            <a:r>
              <a:rPr lang="en-US" sz="2800" b="1" i="1" cap="none" dirty="0" smtClean="0">
                <a:cs typeface="Arial" panose="020B0604020202020204" pitchFamily="34" charset="0"/>
              </a:rPr>
              <a:t>min J(q)</a:t>
            </a:r>
            <a:endParaRPr lang="en-US" sz="2800" b="1" i="1" cap="none" dirty="0">
              <a:cs typeface="Arial" panose="020B0604020202020204" pitchFamily="34" charset="0"/>
            </a:endParaRPr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/>
              <a:t>6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64695" y="794373"/>
                <a:ext cx="4627391" cy="815223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CHOOSING THE INITIAL POPULATION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en-US" sz="1500" dirty="0"/>
                  <a:t>C</a:t>
                </a:r>
                <a:r>
                  <a:rPr lang="en-US" sz="1500" dirty="0" smtClean="0"/>
                  <a:t>hoose </a:t>
                </a:r>
                <a:r>
                  <a:rPr lang="en-US" sz="1500" dirty="0"/>
                  <a:t>arbitrary values of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500" dirty="0"/>
                  <a:t> vectors of </a:t>
                </a:r>
                <a:r>
                  <a:rPr lang="en-US" sz="1500" dirty="0" smtClean="0"/>
                  <a:t>parameters</a:t>
                </a:r>
                <a:r>
                  <a:rPr lang="en-US" sz="15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500" dirty="0" smtClean="0"/>
                  <a:t>. </a:t>
                </a:r>
              </a:p>
              <a:p>
                <a:r>
                  <a:rPr lang="en-US" sz="1500" dirty="0" smtClean="0"/>
                  <a:t>For </a:t>
                </a:r>
                <a:r>
                  <a:rPr lang="en-US" sz="1500" dirty="0"/>
                  <a:t>each</a:t>
                </a:r>
                <a:r>
                  <a:rPr lang="en-US" sz="15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5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500" dirty="0"/>
                  <a:t> </a:t>
                </a:r>
                <a:r>
                  <a:rPr lang="en-US" sz="1500" dirty="0" smtClean="0"/>
                  <a:t>we </a:t>
                </a:r>
                <a:r>
                  <a:rPr lang="en-US" sz="1500" dirty="0"/>
                  <a:t>count </a:t>
                </a:r>
                <a:r>
                  <a:rPr lang="en-US" sz="1500" dirty="0" smtClean="0"/>
                  <a:t>the misfit function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𝐽</m:t>
                    </m:r>
                    <m:r>
                      <a:rPr lang="en-US" sz="15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5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b="0" i="1" dirty="0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15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500" i="1" dirty="0"/>
                  <a:t>.</a:t>
                </a:r>
                <a:endParaRPr lang="ru-RU" sz="1500" i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95" y="794373"/>
                <a:ext cx="4627391" cy="815223"/>
              </a:xfrm>
              <a:prstGeom prst="rect">
                <a:avLst/>
              </a:prstGeom>
              <a:blipFill rotWithShape="1">
                <a:blip r:embed="rId3"/>
                <a:stretch>
                  <a:fillRect b="-428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05317" y="1966981"/>
                <a:ext cx="5235658" cy="140173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2.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SELECTION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1500" dirty="0"/>
                  <a:t>C</a:t>
                </a:r>
                <a:r>
                  <a:rPr lang="en-US" sz="1500" dirty="0" smtClean="0"/>
                  <a:t>hoose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500" dirty="0"/>
                  <a:t> pairs of </a:t>
                </a:r>
                <a:r>
                  <a:rPr lang="en-US" sz="1500" dirty="0" smtClean="0"/>
                  <a:t>parents. The probability that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500" i="1" dirty="0"/>
                  <a:t>-</a:t>
                </a:r>
                <a:r>
                  <a:rPr lang="en-US" sz="1500" dirty="0" err="1"/>
                  <a:t>th</a:t>
                </a:r>
                <a:r>
                  <a:rPr lang="en-US" sz="1500" dirty="0"/>
                  <a:t> member of the population fall into a pair can be calculated </a:t>
                </a:r>
                <a:r>
                  <a:rPr lang="en-US" sz="1500" dirty="0" smtClean="0"/>
                  <a:t>as follows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𝑷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/>
                            </a:rPr>
                            <m:t>𝒊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/>
                            </a:rPr>
                            <m:t>𝑱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1" i="1" smtClean="0">
                                  <a:latin typeface="Cambria Math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600" b="1" i="1" smtClean="0">
                                  <a:latin typeface="Cambria Math"/>
                                </a:rPr>
                                <m:t>𝑵</m:t>
                              </m:r>
                            </m:sup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𝑱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𝒋</m:t>
                                  </m:r>
                                </m:sup>
                              </m:sSup>
                              <m:r>
                                <a:rPr lang="en-US" sz="16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16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600" b="1" i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7" y="1966981"/>
                <a:ext cx="5235658" cy="1401730"/>
              </a:xfrm>
              <a:prstGeom prst="rect">
                <a:avLst/>
              </a:prstGeom>
              <a:blipFill rotWithShape="1">
                <a:blip r:embed="rId4"/>
                <a:stretch>
                  <a:fillRect l="-11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26616" y="3855006"/>
                <a:ext cx="5009326" cy="274113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3.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CROSSING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sz="1600" b="1" dirty="0" smtClean="0"/>
                  <a:t> </a:t>
                </a:r>
                <a:endParaRPr lang="en-US" sz="1600" b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500" b="1" dirty="0" smtClean="0"/>
                  <a:t> </a:t>
                </a:r>
                <a:r>
                  <a:rPr lang="en-US" sz="1500" dirty="0" smtClean="0"/>
                  <a:t>is</a:t>
                </a:r>
                <a:r>
                  <a:rPr lang="en-US" sz="1500" b="1" dirty="0" smtClean="0"/>
                  <a:t> </a:t>
                </a:r>
                <a:r>
                  <a:rPr lang="en-US" sz="1500" dirty="0" smtClean="0"/>
                  <a:t>random integer number from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[1,</m:t>
                    </m:r>
                    <m:r>
                      <a:rPr lang="en-US" sz="1500" b="0" i="1" dirty="0" smtClean="0">
                        <a:latin typeface="Cambria Math"/>
                      </a:rPr>
                      <m:t>𝐾</m:t>
                    </m:r>
                    <m:r>
                      <a:rPr lang="en-US" sz="150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500" i="1" dirty="0" smtClean="0"/>
                  <a:t>, </a:t>
                </a:r>
                <a:endParaRPr lang="en-US" sz="15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500" dirty="0" smtClean="0"/>
                  <a:t> is </a:t>
                </a:r>
                <a:r>
                  <a:rPr lang="en-US" sz="1500" dirty="0"/>
                  <a:t>a </a:t>
                </a:r>
                <a:r>
                  <a:rPr lang="en-US" sz="1500" dirty="0" smtClean="0"/>
                  <a:t>random integer (1 or 2).</a:t>
                </a:r>
              </a:p>
              <a:p>
                <a:pPr algn="ctr"/>
                <a:endParaRPr lang="en-US" sz="15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b="1" i="1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sz="1600" b="1" i="1" dirty="0" smtClean="0"/>
                  <a:t>+</a:t>
                </a:r>
                <a:r>
                  <a:rPr lang="en-US" sz="1600" i="1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</m:e>
                    </m:d>
                  </m:oMath>
                </a14:m>
                <a:endParaRPr lang="en-US" sz="1600" b="1" i="1" dirty="0" smtClean="0">
                  <a:solidFill>
                    <a:schemeClr val="accent5"/>
                  </a:solidFill>
                  <a:latin typeface="Cambria Math"/>
                </a:endParaRPr>
              </a:p>
              <a:p>
                <a:endParaRPr lang="en-US" sz="1500" b="1" i="1" dirty="0" smtClean="0">
                  <a:solidFill>
                    <a:schemeClr val="accent5"/>
                  </a:solidFill>
                  <a:latin typeface="Cambria Math"/>
                </a:endParaRPr>
              </a:p>
              <a:p>
                <a:r>
                  <a:rPr lang="en-US" sz="1500" b="1" i="1" dirty="0">
                    <a:solidFill>
                      <a:schemeClr val="accent5"/>
                    </a:solidFill>
                    <a:latin typeface="Cambria Math"/>
                  </a:rPr>
                  <a:t> </a:t>
                </a:r>
                <a:r>
                  <a:rPr lang="en-US" sz="1500" b="1" i="1" dirty="0" smtClean="0">
                    <a:solidFill>
                      <a:schemeClr val="accent5"/>
                    </a:solidFill>
                    <a:latin typeface="Cambria Math"/>
                  </a:rPr>
                  <a:t>     </a:t>
                </a:r>
                <a:r>
                  <a:rPr lang="en-US" sz="1500" b="1" i="1" dirty="0" smtClean="0">
                    <a:solidFill>
                      <a:schemeClr val="tx1"/>
                    </a:solidFill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𝑸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500" b="1" i="1" dirty="0" smtClean="0">
                    <a:solidFill>
                      <a:schemeClr val="tx1"/>
                    </a:solidFill>
                    <a:latin typeface="Cambria Math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𝑸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en-US" sz="15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endParaRPr lang="en-US" sz="1500" b="1" i="1" dirty="0" smtClean="0">
                  <a:solidFill>
                    <a:srgbClr val="6666FF"/>
                  </a:solidFill>
                  <a:latin typeface="Cambria Math"/>
                </a:endParaRPr>
              </a:p>
              <a:p>
                <a:endParaRPr lang="en-US" sz="1500" b="1" i="1" dirty="0">
                  <a:solidFill>
                    <a:srgbClr val="6666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b="1" i="1" dirty="0" smtClean="0">
                    <a:solidFill>
                      <a:schemeClr val="accent5"/>
                    </a:solidFill>
                    <a:latin typeface="Cambria Math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500" dirty="0"/>
                  <a:t> </a:t>
                </a:r>
                <a:endParaRPr lang="en-US" sz="1500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US" sz="1500" b="1" i="1" dirty="0" smtClean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16" y="3855006"/>
                <a:ext cx="5009326" cy="27411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63522" y="3914381"/>
            <a:ext cx="5591330" cy="26314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4.</a:t>
            </a:r>
            <a:r>
              <a:rPr lang="en-US" sz="1600" b="1" u="sng" dirty="0" smtClean="0">
                <a:solidFill>
                  <a:srgbClr val="FF0000"/>
                </a:solidFill>
              </a:rPr>
              <a:t> MUTATION</a:t>
            </a:r>
            <a:r>
              <a:rPr lang="en-US" sz="16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1500" dirty="0"/>
              <a:t>M</a:t>
            </a:r>
            <a:r>
              <a:rPr lang="en-US" sz="1500" dirty="0" smtClean="0"/>
              <a:t>ake </a:t>
            </a:r>
            <a:r>
              <a:rPr lang="en-US" sz="1500" dirty="0"/>
              <a:t>random changes in the posterity, i.e</a:t>
            </a:r>
            <a:r>
              <a:rPr lang="en-US" sz="15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C</a:t>
            </a:r>
            <a:r>
              <a:rPr lang="en-US" sz="1500" dirty="0" smtClean="0"/>
              <a:t>hoose </a:t>
            </a:r>
            <a:r>
              <a:rPr lang="en-US" sz="1500" dirty="0"/>
              <a:t>a random volume </a:t>
            </a:r>
            <a:r>
              <a:rPr lang="en-US" sz="1500" dirty="0" smtClean="0"/>
              <a:t>of </a:t>
            </a:r>
            <a:r>
              <a:rPr lang="en-US" sz="1500" dirty="0"/>
              <a:t>descendants, to which the mutation will be </a:t>
            </a:r>
            <a:r>
              <a:rPr lang="en-US" sz="1500" dirty="0" smtClean="0"/>
              <a:t>applied.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Then we choose random item numbers of descendants that will </a:t>
            </a:r>
            <a:r>
              <a:rPr lang="en-US" sz="1500" dirty="0" smtClean="0"/>
              <a:t>mutate</a:t>
            </a:r>
            <a:r>
              <a:rPr lang="en-US" sz="1500" dirty="0"/>
              <a:t>.</a:t>
            </a:r>
            <a:endParaRPr lang="en-US" sz="1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For each mutating </a:t>
            </a:r>
            <a:r>
              <a:rPr lang="en-US" sz="1500" dirty="0" smtClean="0"/>
              <a:t>descendant we </a:t>
            </a:r>
            <a:r>
              <a:rPr lang="en-US" sz="1500" dirty="0"/>
              <a:t>choose random volume </a:t>
            </a:r>
            <a:r>
              <a:rPr lang="en-US" sz="1500" dirty="0" smtClean="0"/>
              <a:t>of</a:t>
            </a:r>
            <a:r>
              <a:rPr lang="en-US" sz="1500" dirty="0"/>
              <a:t> </a:t>
            </a:r>
            <a:r>
              <a:rPr lang="en-US" sz="1500" dirty="0" smtClean="0"/>
              <a:t>mutating elements</a:t>
            </a:r>
            <a:r>
              <a:rPr lang="en-US" sz="1500" dirty="0"/>
              <a:t>.</a:t>
            </a:r>
            <a:endParaRPr lang="en-US" sz="1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Then we choose random </a:t>
            </a:r>
            <a:r>
              <a:rPr lang="en-US" sz="1500" dirty="0" smtClean="0"/>
              <a:t>item numbers </a:t>
            </a:r>
            <a:r>
              <a:rPr lang="en-US" sz="1500" dirty="0"/>
              <a:t>of mutating </a:t>
            </a:r>
            <a:r>
              <a:rPr lang="en-US" sz="1500" dirty="0" smtClean="0"/>
              <a:t>element and </a:t>
            </a:r>
            <a:r>
              <a:rPr lang="en-US" sz="1500" dirty="0"/>
              <a:t>replace </a:t>
            </a:r>
            <a:r>
              <a:rPr lang="en-US" sz="1500" dirty="0" smtClean="0"/>
              <a:t>each element to </a:t>
            </a:r>
            <a:r>
              <a:rPr lang="en-US" sz="1500" dirty="0"/>
              <a:t>a new random value from the allowable period.</a:t>
            </a:r>
            <a:endParaRPr lang="en-US" sz="15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175947" y="2477880"/>
                <a:ext cx="5478905" cy="103855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5.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FORMATION OF A NEW GENERATION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</a:t>
                </a:r>
                <a:endParaRPr lang="en-US" sz="1600" dirty="0" smtClean="0">
                  <a:solidFill>
                    <a:srgbClr val="FF0000"/>
                  </a:solidFill>
                </a:endParaRPr>
              </a:p>
              <a:p>
                <a:r>
                  <a:rPr lang="en-US" sz="1500" dirty="0" smtClean="0"/>
                  <a:t>Choose </a:t>
                </a:r>
                <a:r>
                  <a:rPr lang="en-US" sz="1500" dirty="0"/>
                  <a:t>the member that has the lowest value of the </a:t>
                </a:r>
                <a:r>
                  <a:rPr lang="en-US" sz="1500" dirty="0" smtClean="0"/>
                  <a:t>functional  </a:t>
                </a:r>
                <a14:m>
                  <m:oMath xmlns:m="http://schemas.openxmlformats.org/officeDocument/2006/math">
                    <m:r>
                      <a:rPr lang="en-US" sz="1500" i="1" dirty="0">
                        <a:latin typeface="Cambria Math"/>
                      </a:rPr>
                      <m:t>𝐽</m:t>
                    </m:r>
                    <m:r>
                      <a:rPr lang="en-US" sz="1500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5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i="1" dirty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i="1" dirty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15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500" i="1" dirty="0"/>
                  <a:t>. </a:t>
                </a:r>
                <a:r>
                  <a:rPr lang="en-US" sz="1500" i="1" dirty="0" smtClean="0"/>
                  <a:t> </a:t>
                </a:r>
                <a:r>
                  <a:rPr lang="en-US" sz="1500" dirty="0" smtClean="0"/>
                  <a:t>Choose </a:t>
                </a:r>
                <a:r>
                  <a:rPr lang="en-US" sz="1500" dirty="0"/>
                  <a:t>a few </a:t>
                </a:r>
                <a:r>
                  <a:rPr lang="ru-RU" sz="1500" dirty="0" smtClean="0"/>
                  <a:t> </a:t>
                </a:r>
                <a:r>
                  <a:rPr lang="en-US" sz="1500" dirty="0" smtClean="0"/>
                  <a:t>"</a:t>
                </a:r>
                <a:r>
                  <a:rPr lang="en-US" sz="1500" u="sng" dirty="0"/>
                  <a:t>lucky ones</a:t>
                </a:r>
                <a:r>
                  <a:rPr lang="en-US" sz="1500" dirty="0"/>
                  <a:t>" </a:t>
                </a:r>
                <a:r>
                  <a:rPr lang="en-US" sz="1500" dirty="0" smtClean="0"/>
                  <a:t>, who have bigger values of</a:t>
                </a:r>
                <a:r>
                  <a:rPr lang="en-US" sz="15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sz="1500" dirty="0" smtClean="0"/>
                  <a:t>, </a:t>
                </a:r>
                <a:r>
                  <a:rPr lang="en-US" sz="1500" dirty="0"/>
                  <a:t>but they will bring diversity in </a:t>
                </a:r>
                <a:r>
                  <a:rPr lang="en-US" sz="1500" dirty="0" smtClean="0"/>
                  <a:t>subsequent generations</a:t>
                </a:r>
                <a:r>
                  <a:rPr lang="en-US" sz="1500" dirty="0"/>
                  <a:t>.</a:t>
                </a:r>
                <a:endParaRPr lang="ru-RU" sz="15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947" y="2477880"/>
                <a:ext cx="5478905" cy="1038554"/>
              </a:xfrm>
              <a:prstGeom prst="rect">
                <a:avLst/>
              </a:prstGeom>
              <a:blipFill rotWithShape="1">
                <a:blip r:embed="rId6"/>
                <a:stretch>
                  <a:fillRect b="-282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 flipH="1">
            <a:off x="1304146" y="5143305"/>
            <a:ext cx="1379092" cy="792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31279" y="5143305"/>
            <a:ext cx="1289771" cy="79165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2683239" y="1609596"/>
            <a:ext cx="464695" cy="354116"/>
          </a:xfrm>
          <a:prstGeom prst="down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683238" y="3368711"/>
            <a:ext cx="464695" cy="458849"/>
          </a:xfrm>
          <a:prstGeom prst="down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235943" y="4843502"/>
            <a:ext cx="827580" cy="599606"/>
          </a:xfrm>
          <a:prstGeom prst="right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8656821" y="3516433"/>
            <a:ext cx="404734" cy="397947"/>
          </a:xfrm>
          <a:prstGeom prst="upArrow">
            <a:avLst/>
          </a:prstGeo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426" y="41122"/>
            <a:ext cx="11836327" cy="54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none" dirty="0" smtClean="0">
                <a:cs typeface="Arial" panose="020B0604020202020204" pitchFamily="34" charset="0"/>
              </a:rPr>
              <a:t>Genetic algorithm for solving an optimization problem </a:t>
            </a:r>
            <a:r>
              <a:rPr lang="en-US" sz="2800" b="1" i="1" cap="none" dirty="0" smtClean="0">
                <a:cs typeface="Arial" panose="020B0604020202020204" pitchFamily="34" charset="0"/>
              </a:rPr>
              <a:t>min J(q)</a:t>
            </a:r>
            <a:endParaRPr lang="en-US" sz="2800" b="1" i="1" cap="none" dirty="0">
              <a:cs typeface="Arial" panose="020B0604020202020204" pitchFamily="34" charset="0"/>
            </a:endParaRPr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/>
              <a:t>6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64695" y="794373"/>
                <a:ext cx="4627391" cy="815223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CHOOSING THE INITIAL POPULATION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en-US" sz="1500" dirty="0"/>
                  <a:t>C</a:t>
                </a:r>
                <a:r>
                  <a:rPr lang="en-US" sz="1500" dirty="0" smtClean="0"/>
                  <a:t>hoose </a:t>
                </a:r>
                <a:r>
                  <a:rPr lang="en-US" sz="1500" dirty="0"/>
                  <a:t>arbitrary values of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500" dirty="0"/>
                  <a:t> vectors of </a:t>
                </a:r>
                <a:r>
                  <a:rPr lang="en-US" sz="1500" dirty="0" smtClean="0"/>
                  <a:t>parameters</a:t>
                </a:r>
                <a:r>
                  <a:rPr lang="en-US" sz="15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500" dirty="0" smtClean="0"/>
                  <a:t>. </a:t>
                </a:r>
              </a:p>
              <a:p>
                <a:r>
                  <a:rPr lang="en-US" sz="1500" dirty="0" smtClean="0"/>
                  <a:t>For </a:t>
                </a:r>
                <a:r>
                  <a:rPr lang="en-US" sz="1500" dirty="0"/>
                  <a:t>each</a:t>
                </a:r>
                <a:r>
                  <a:rPr lang="en-US" sz="15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5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500" dirty="0"/>
                  <a:t> </a:t>
                </a:r>
                <a:r>
                  <a:rPr lang="en-US" sz="1500" dirty="0" smtClean="0"/>
                  <a:t>we </a:t>
                </a:r>
                <a:r>
                  <a:rPr lang="en-US" sz="1500" dirty="0"/>
                  <a:t>count </a:t>
                </a:r>
                <a:r>
                  <a:rPr lang="en-US" sz="1500" dirty="0" smtClean="0"/>
                  <a:t>the misfit function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𝐽</m:t>
                    </m:r>
                    <m:r>
                      <a:rPr lang="en-US" sz="15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5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b="0" i="1" dirty="0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15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500" i="1" dirty="0"/>
                  <a:t>.</a:t>
                </a:r>
                <a:endParaRPr lang="ru-RU" sz="1500" i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95" y="794373"/>
                <a:ext cx="4627391" cy="815223"/>
              </a:xfrm>
              <a:prstGeom prst="rect">
                <a:avLst/>
              </a:prstGeom>
              <a:blipFill rotWithShape="1">
                <a:blip r:embed="rId3"/>
                <a:stretch>
                  <a:fillRect b="-428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05317" y="1966981"/>
                <a:ext cx="5235658" cy="140173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2.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SELECTION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1500" dirty="0"/>
                  <a:t>C</a:t>
                </a:r>
                <a:r>
                  <a:rPr lang="en-US" sz="1500" dirty="0" smtClean="0"/>
                  <a:t>hoose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500" dirty="0"/>
                  <a:t> pairs of </a:t>
                </a:r>
                <a:r>
                  <a:rPr lang="en-US" sz="1500" dirty="0" smtClean="0"/>
                  <a:t>parents. The probability that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500" i="1" dirty="0"/>
                  <a:t>-</a:t>
                </a:r>
                <a:r>
                  <a:rPr lang="en-US" sz="1500" dirty="0" err="1"/>
                  <a:t>th</a:t>
                </a:r>
                <a:r>
                  <a:rPr lang="en-US" sz="1500" dirty="0"/>
                  <a:t> member of the population fall into a pair can be calculated </a:t>
                </a:r>
                <a:r>
                  <a:rPr lang="en-US" sz="1500" dirty="0" smtClean="0"/>
                  <a:t>as follows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𝑷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/>
                            </a:rPr>
                            <m:t>𝒊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/>
                            </a:rPr>
                            <m:t>𝑱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1" i="1" smtClean="0">
                                  <a:latin typeface="Cambria Math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600" b="1" i="1" smtClean="0">
                                  <a:latin typeface="Cambria Math"/>
                                </a:rPr>
                                <m:t>𝑵</m:t>
                              </m:r>
                            </m:sup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𝑱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𝒋</m:t>
                                  </m:r>
                                </m:sup>
                              </m:sSup>
                              <m:r>
                                <a:rPr lang="en-US" sz="16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16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600" b="1" i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7" y="1966981"/>
                <a:ext cx="5235658" cy="1401730"/>
              </a:xfrm>
              <a:prstGeom prst="rect">
                <a:avLst/>
              </a:prstGeom>
              <a:blipFill rotWithShape="1">
                <a:blip r:embed="rId4"/>
                <a:stretch>
                  <a:fillRect l="-11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26616" y="3855006"/>
                <a:ext cx="5009326" cy="274113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3.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CROSSING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sz="1600" b="1" dirty="0" smtClean="0"/>
                  <a:t> </a:t>
                </a:r>
                <a:endParaRPr lang="en-US" sz="1600" b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500" b="1" dirty="0" smtClean="0"/>
                  <a:t> </a:t>
                </a:r>
                <a:r>
                  <a:rPr lang="en-US" sz="1500" dirty="0" smtClean="0"/>
                  <a:t>is</a:t>
                </a:r>
                <a:r>
                  <a:rPr lang="en-US" sz="1500" b="1" dirty="0" smtClean="0"/>
                  <a:t> </a:t>
                </a:r>
                <a:r>
                  <a:rPr lang="en-US" sz="1500" dirty="0" smtClean="0"/>
                  <a:t>random integer number from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[1,</m:t>
                    </m:r>
                    <m:r>
                      <a:rPr lang="en-US" sz="1500" b="0" i="1" dirty="0" smtClean="0">
                        <a:latin typeface="Cambria Math"/>
                      </a:rPr>
                      <m:t>𝐾</m:t>
                    </m:r>
                    <m:r>
                      <a:rPr lang="en-US" sz="150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500" i="1" dirty="0" smtClean="0"/>
                  <a:t>, </a:t>
                </a:r>
                <a:endParaRPr lang="en-US" sz="15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500" dirty="0" smtClean="0"/>
                  <a:t> is </a:t>
                </a:r>
                <a:r>
                  <a:rPr lang="en-US" sz="1500" dirty="0"/>
                  <a:t>a </a:t>
                </a:r>
                <a:r>
                  <a:rPr lang="en-US" sz="1500" dirty="0" smtClean="0"/>
                  <a:t>random integer (1 or 2).</a:t>
                </a:r>
              </a:p>
              <a:p>
                <a:pPr algn="ctr"/>
                <a:endParaRPr lang="en-US" sz="15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b="1" i="1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sz="1600" b="1" i="1" dirty="0" smtClean="0"/>
                  <a:t>+</a:t>
                </a:r>
                <a:r>
                  <a:rPr lang="en-US" sz="1600" i="1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</m:e>
                    </m:d>
                  </m:oMath>
                </a14:m>
                <a:endParaRPr lang="en-US" sz="1600" b="1" i="1" dirty="0" smtClean="0">
                  <a:solidFill>
                    <a:schemeClr val="accent5"/>
                  </a:solidFill>
                  <a:latin typeface="Cambria Math"/>
                </a:endParaRPr>
              </a:p>
              <a:p>
                <a:endParaRPr lang="en-US" sz="1500" b="1" i="1" dirty="0" smtClean="0">
                  <a:solidFill>
                    <a:schemeClr val="accent5"/>
                  </a:solidFill>
                  <a:latin typeface="Cambria Math"/>
                </a:endParaRPr>
              </a:p>
              <a:p>
                <a:r>
                  <a:rPr lang="en-US" sz="1500" b="1" i="1" dirty="0">
                    <a:solidFill>
                      <a:schemeClr val="accent5"/>
                    </a:solidFill>
                    <a:latin typeface="Cambria Math"/>
                  </a:rPr>
                  <a:t> </a:t>
                </a:r>
                <a:r>
                  <a:rPr lang="en-US" sz="1500" b="1" i="1" dirty="0" smtClean="0">
                    <a:solidFill>
                      <a:schemeClr val="accent5"/>
                    </a:solidFill>
                    <a:latin typeface="Cambria Math"/>
                  </a:rPr>
                  <a:t>     </a:t>
                </a:r>
                <a:r>
                  <a:rPr lang="en-US" sz="1500" b="1" i="1" dirty="0" smtClean="0">
                    <a:solidFill>
                      <a:schemeClr val="tx1"/>
                    </a:solidFill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𝑸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500" b="1" i="1" dirty="0" smtClean="0">
                    <a:solidFill>
                      <a:schemeClr val="tx1"/>
                    </a:solidFill>
                    <a:latin typeface="Cambria Math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𝑸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en-US" sz="15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endParaRPr lang="en-US" sz="1500" b="1" i="1" dirty="0" smtClean="0">
                  <a:solidFill>
                    <a:srgbClr val="6666FF"/>
                  </a:solidFill>
                  <a:latin typeface="Cambria Math"/>
                </a:endParaRPr>
              </a:p>
              <a:p>
                <a:endParaRPr lang="en-US" sz="1500" b="1" i="1" dirty="0">
                  <a:solidFill>
                    <a:srgbClr val="6666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b="1" i="1" dirty="0" smtClean="0">
                    <a:solidFill>
                      <a:schemeClr val="accent5"/>
                    </a:solidFill>
                    <a:latin typeface="Cambria Math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500" dirty="0"/>
                  <a:t> </a:t>
                </a:r>
                <a:endParaRPr lang="en-US" sz="1500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US" sz="1500" b="1" i="1" dirty="0" smtClean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16" y="3855006"/>
                <a:ext cx="5009326" cy="27411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63522" y="3914381"/>
            <a:ext cx="5591330" cy="26314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4.</a:t>
            </a:r>
            <a:r>
              <a:rPr lang="en-US" sz="1600" b="1" u="sng" dirty="0" smtClean="0">
                <a:solidFill>
                  <a:srgbClr val="FF0000"/>
                </a:solidFill>
              </a:rPr>
              <a:t> MUTATION</a:t>
            </a:r>
            <a:r>
              <a:rPr lang="en-US" sz="16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1500" dirty="0"/>
              <a:t>M</a:t>
            </a:r>
            <a:r>
              <a:rPr lang="en-US" sz="1500" dirty="0" smtClean="0"/>
              <a:t>ake </a:t>
            </a:r>
            <a:r>
              <a:rPr lang="en-US" sz="1500" dirty="0"/>
              <a:t>random changes in the posterity, i.e</a:t>
            </a:r>
            <a:r>
              <a:rPr lang="en-US" sz="15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C</a:t>
            </a:r>
            <a:r>
              <a:rPr lang="en-US" sz="1500" dirty="0" smtClean="0"/>
              <a:t>hoose </a:t>
            </a:r>
            <a:r>
              <a:rPr lang="en-US" sz="1500" dirty="0"/>
              <a:t>a random volume </a:t>
            </a:r>
            <a:r>
              <a:rPr lang="en-US" sz="1500" dirty="0" smtClean="0"/>
              <a:t>of </a:t>
            </a:r>
            <a:r>
              <a:rPr lang="en-US" sz="1500" dirty="0"/>
              <a:t>descendants, to which the mutation will be </a:t>
            </a:r>
            <a:r>
              <a:rPr lang="en-US" sz="1500" dirty="0" smtClean="0"/>
              <a:t>applied.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Then we choose random item numbers of descendants that will </a:t>
            </a:r>
            <a:r>
              <a:rPr lang="en-US" sz="1500" dirty="0" smtClean="0"/>
              <a:t>mutate</a:t>
            </a:r>
            <a:r>
              <a:rPr lang="en-US" sz="1500" dirty="0"/>
              <a:t>.</a:t>
            </a:r>
            <a:endParaRPr lang="en-US" sz="1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For each mutating </a:t>
            </a:r>
            <a:r>
              <a:rPr lang="en-US" sz="1500" dirty="0" smtClean="0"/>
              <a:t>descendant we </a:t>
            </a:r>
            <a:r>
              <a:rPr lang="en-US" sz="1500" dirty="0"/>
              <a:t>choose random volume </a:t>
            </a:r>
            <a:r>
              <a:rPr lang="en-US" sz="1500" dirty="0" smtClean="0"/>
              <a:t>of</a:t>
            </a:r>
            <a:r>
              <a:rPr lang="en-US" sz="1500" dirty="0"/>
              <a:t> </a:t>
            </a:r>
            <a:r>
              <a:rPr lang="en-US" sz="1500" dirty="0" smtClean="0"/>
              <a:t>mutating elements</a:t>
            </a:r>
            <a:r>
              <a:rPr lang="en-US" sz="1500" dirty="0"/>
              <a:t>.</a:t>
            </a:r>
            <a:endParaRPr lang="en-US" sz="1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Then we choose random </a:t>
            </a:r>
            <a:r>
              <a:rPr lang="en-US" sz="1500" dirty="0" smtClean="0"/>
              <a:t>item numbers </a:t>
            </a:r>
            <a:r>
              <a:rPr lang="en-US" sz="1500" dirty="0"/>
              <a:t>of mutating </a:t>
            </a:r>
            <a:r>
              <a:rPr lang="en-US" sz="1500" dirty="0" smtClean="0"/>
              <a:t>element and </a:t>
            </a:r>
            <a:r>
              <a:rPr lang="en-US" sz="1500" dirty="0"/>
              <a:t>replace </a:t>
            </a:r>
            <a:r>
              <a:rPr lang="en-US" sz="1500" dirty="0" smtClean="0"/>
              <a:t>each element to </a:t>
            </a:r>
            <a:r>
              <a:rPr lang="en-US" sz="1500" dirty="0"/>
              <a:t>a new random value from the allowable period.</a:t>
            </a:r>
            <a:endParaRPr lang="en-US" sz="15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175947" y="2477880"/>
                <a:ext cx="5478905" cy="103855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5.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FORMATION OF A NEW GENERATION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</a:t>
                </a:r>
                <a:endParaRPr lang="en-US" sz="1600" dirty="0" smtClean="0">
                  <a:solidFill>
                    <a:srgbClr val="FF0000"/>
                  </a:solidFill>
                </a:endParaRPr>
              </a:p>
              <a:p>
                <a:r>
                  <a:rPr lang="en-US" sz="1500" dirty="0" smtClean="0"/>
                  <a:t>Choose </a:t>
                </a:r>
                <a:r>
                  <a:rPr lang="en-US" sz="1500" dirty="0"/>
                  <a:t>the member that has the lowest value of the </a:t>
                </a:r>
                <a:r>
                  <a:rPr lang="en-US" sz="1500" dirty="0" smtClean="0"/>
                  <a:t>functional  </a:t>
                </a:r>
                <a14:m>
                  <m:oMath xmlns:m="http://schemas.openxmlformats.org/officeDocument/2006/math">
                    <m:r>
                      <a:rPr lang="en-US" sz="1500" i="1" dirty="0">
                        <a:latin typeface="Cambria Math"/>
                      </a:rPr>
                      <m:t>𝐽</m:t>
                    </m:r>
                    <m:r>
                      <a:rPr lang="en-US" sz="1500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5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i="1" dirty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i="1" dirty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15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500" i="1" dirty="0"/>
                  <a:t>. </a:t>
                </a:r>
                <a:r>
                  <a:rPr lang="en-US" sz="1500" i="1" dirty="0" smtClean="0"/>
                  <a:t> </a:t>
                </a:r>
                <a:r>
                  <a:rPr lang="en-US" sz="1500" dirty="0" smtClean="0"/>
                  <a:t>Choose </a:t>
                </a:r>
                <a:r>
                  <a:rPr lang="en-US" sz="1500" dirty="0"/>
                  <a:t>a few </a:t>
                </a:r>
                <a:r>
                  <a:rPr lang="ru-RU" sz="1500" dirty="0" smtClean="0"/>
                  <a:t> </a:t>
                </a:r>
                <a:r>
                  <a:rPr lang="en-US" sz="1500" dirty="0" smtClean="0"/>
                  <a:t>"</a:t>
                </a:r>
                <a:r>
                  <a:rPr lang="en-US" sz="1500" u="sng" dirty="0"/>
                  <a:t>lucky ones</a:t>
                </a:r>
                <a:r>
                  <a:rPr lang="en-US" sz="1500" dirty="0"/>
                  <a:t>" </a:t>
                </a:r>
                <a:r>
                  <a:rPr lang="en-US" sz="1500" dirty="0" smtClean="0"/>
                  <a:t>, who have bigger values of</a:t>
                </a:r>
                <a:r>
                  <a:rPr lang="en-US" sz="15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sz="1500" dirty="0" smtClean="0"/>
                  <a:t>, </a:t>
                </a:r>
                <a:r>
                  <a:rPr lang="en-US" sz="1500" dirty="0"/>
                  <a:t>but they will bring diversity in </a:t>
                </a:r>
                <a:r>
                  <a:rPr lang="en-US" sz="1500" dirty="0" smtClean="0"/>
                  <a:t>subsequent generations</a:t>
                </a:r>
                <a:r>
                  <a:rPr lang="en-US" sz="1500" dirty="0"/>
                  <a:t>.</a:t>
                </a:r>
                <a:endParaRPr lang="ru-RU" sz="15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947" y="2477880"/>
                <a:ext cx="5478905" cy="1038554"/>
              </a:xfrm>
              <a:prstGeom prst="rect">
                <a:avLst/>
              </a:prstGeom>
              <a:blipFill rotWithShape="1">
                <a:blip r:embed="rId6"/>
                <a:stretch>
                  <a:fillRect b="-282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83443" y="946478"/>
                <a:ext cx="5478905" cy="108670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6.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CHECK THE EXIT CONDITIONS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</a:t>
                </a:r>
                <a:endParaRPr lang="en-US" sz="1600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T</a:t>
                </a:r>
                <a:r>
                  <a:rPr lang="en-US" sz="1500" dirty="0" smtClean="0"/>
                  <a:t>he </a:t>
                </a:r>
                <a:r>
                  <a:rPr lang="en-US" sz="1500" dirty="0"/>
                  <a:t>lowest value of the misfit function </a:t>
                </a:r>
                <a14:m>
                  <m:oMath xmlns:m="http://schemas.openxmlformats.org/officeDocument/2006/math">
                    <m:r>
                      <a:rPr lang="en-US" sz="1500" i="1" dirty="0"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sz="15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5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500" i="1" dirty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500" i="1" dirty="0" smtClean="0"/>
                  <a:t> </a:t>
                </a:r>
                <a:r>
                  <a:rPr lang="en-US" sz="1500" dirty="0" smtClean="0"/>
                  <a:t>less then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5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15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5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The </a:t>
                </a:r>
                <a:r>
                  <a:rPr lang="en-US" sz="1500" dirty="0"/>
                  <a:t>smallest value of </a:t>
                </a:r>
                <a:r>
                  <a:rPr lang="en-US" sz="1500" dirty="0" smtClean="0"/>
                  <a:t>the misfit </a:t>
                </a:r>
                <a:r>
                  <a:rPr lang="en-US" sz="1500" dirty="0"/>
                  <a:t>function from population changes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500" b="0" i="1" smtClean="0">
                            <a:latin typeface="Cambria Math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1500" dirty="0" smtClean="0"/>
                  <a:t> within </a:t>
                </a:r>
                <a:r>
                  <a:rPr lang="en-US" sz="1500" i="1" dirty="0" smtClean="0"/>
                  <a:t>500</a:t>
                </a:r>
                <a:r>
                  <a:rPr lang="en-US" sz="1500" dirty="0" smtClean="0"/>
                  <a:t> </a:t>
                </a:r>
                <a:r>
                  <a:rPr lang="en-US" sz="1500" dirty="0"/>
                  <a:t>consecutive iterations.</a:t>
                </a:r>
                <a:endParaRPr lang="ru-RU" sz="15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443" y="946478"/>
                <a:ext cx="5478905" cy="1086708"/>
              </a:xfrm>
              <a:prstGeom prst="rect">
                <a:avLst/>
              </a:prstGeom>
              <a:blipFill rotWithShape="1">
                <a:blip r:embed="rId7"/>
                <a:stretch>
                  <a:fillRect b="-541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 flipH="1">
            <a:off x="1304146" y="5143305"/>
            <a:ext cx="1379092" cy="792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31279" y="5143305"/>
            <a:ext cx="1289771" cy="79165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2683239" y="1609596"/>
            <a:ext cx="464695" cy="354116"/>
          </a:xfrm>
          <a:prstGeom prst="down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683238" y="3368711"/>
            <a:ext cx="464695" cy="458849"/>
          </a:xfrm>
          <a:prstGeom prst="down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235943" y="4843502"/>
            <a:ext cx="827580" cy="599606"/>
          </a:xfrm>
          <a:prstGeom prst="right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8656821" y="3516433"/>
            <a:ext cx="404734" cy="397947"/>
          </a:xfrm>
          <a:prstGeom prst="upArrow">
            <a:avLst/>
          </a:prstGeo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8681807" y="2007218"/>
            <a:ext cx="404734" cy="446769"/>
          </a:xfrm>
          <a:prstGeom prst="up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426" y="41122"/>
            <a:ext cx="11836327" cy="54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none" dirty="0" smtClean="0">
                <a:cs typeface="Arial" panose="020B0604020202020204" pitchFamily="34" charset="0"/>
              </a:rPr>
              <a:t>Genetic algorithm for solving an optimization problem </a:t>
            </a:r>
            <a:r>
              <a:rPr lang="en-US" sz="2800" b="1" i="1" cap="none" dirty="0" smtClean="0">
                <a:cs typeface="Arial" panose="020B0604020202020204" pitchFamily="34" charset="0"/>
              </a:rPr>
              <a:t>min J(q)</a:t>
            </a:r>
            <a:endParaRPr lang="en-US" sz="2800" b="1" i="1" cap="none" dirty="0">
              <a:cs typeface="Arial" panose="020B0604020202020204" pitchFamily="34" charset="0"/>
            </a:endParaRPr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/>
              <a:t>6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695" y="794373"/>
                <a:ext cx="4627391" cy="815223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CHOOSING THE INITIAL POPULATION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 </a:t>
                </a:r>
              </a:p>
              <a:p>
                <a:r>
                  <a:rPr lang="en-US" sz="1500" dirty="0"/>
                  <a:t>C</a:t>
                </a:r>
                <a:r>
                  <a:rPr lang="en-US" sz="1500" dirty="0" smtClean="0"/>
                  <a:t>hoose </a:t>
                </a:r>
                <a:r>
                  <a:rPr lang="en-US" sz="1500" dirty="0"/>
                  <a:t>arbitrary values of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500" dirty="0"/>
                  <a:t> vectors of </a:t>
                </a:r>
                <a:r>
                  <a:rPr lang="en-US" sz="1500" dirty="0" smtClean="0"/>
                  <a:t>parameters</a:t>
                </a:r>
                <a:r>
                  <a:rPr lang="en-US" sz="15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500" dirty="0" smtClean="0"/>
                  <a:t>. </a:t>
                </a:r>
              </a:p>
              <a:p>
                <a:r>
                  <a:rPr lang="en-US" sz="1500" dirty="0" smtClean="0"/>
                  <a:t>For </a:t>
                </a:r>
                <a:r>
                  <a:rPr lang="en-US" sz="1500" dirty="0"/>
                  <a:t>each</a:t>
                </a:r>
                <a:r>
                  <a:rPr lang="en-US" sz="15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5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500" dirty="0"/>
                  <a:t> </a:t>
                </a:r>
                <a:r>
                  <a:rPr lang="en-US" sz="1500" dirty="0" smtClean="0"/>
                  <a:t>we </a:t>
                </a:r>
                <a:r>
                  <a:rPr lang="en-US" sz="1500" dirty="0"/>
                  <a:t>count </a:t>
                </a:r>
                <a:r>
                  <a:rPr lang="en-US" sz="1500" dirty="0" smtClean="0"/>
                  <a:t>the misfit function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𝐽</m:t>
                    </m:r>
                    <m:r>
                      <a:rPr lang="en-US" sz="15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5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b="0" i="1" dirty="0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15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500" i="1" dirty="0"/>
                  <a:t>.</a:t>
                </a:r>
                <a:endParaRPr lang="ru-RU" sz="150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95" y="794373"/>
                <a:ext cx="4627391" cy="815223"/>
              </a:xfrm>
              <a:prstGeom prst="rect">
                <a:avLst/>
              </a:prstGeom>
              <a:blipFill rotWithShape="1">
                <a:blip r:embed="rId3"/>
                <a:stretch>
                  <a:fillRect b="-428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05317" y="1966981"/>
                <a:ext cx="5235658" cy="140173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2.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SELECTION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1500" dirty="0"/>
                  <a:t>C</a:t>
                </a:r>
                <a:r>
                  <a:rPr lang="en-US" sz="1500" dirty="0" smtClean="0"/>
                  <a:t>hoose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500" dirty="0"/>
                  <a:t> pairs of </a:t>
                </a:r>
                <a:r>
                  <a:rPr lang="en-US" sz="1500" dirty="0" smtClean="0"/>
                  <a:t>parents. The probability that </a:t>
                </a:r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500" dirty="0" smtClean="0"/>
                  <a:t>-</a:t>
                </a:r>
                <a:r>
                  <a:rPr lang="en-US" sz="1500" dirty="0" err="1" smtClean="0"/>
                  <a:t>th</a:t>
                </a:r>
                <a:r>
                  <a:rPr lang="en-US" sz="1500" dirty="0" smtClean="0"/>
                  <a:t> </a:t>
                </a:r>
                <a:r>
                  <a:rPr lang="en-US" sz="1500" dirty="0"/>
                  <a:t>member of the population fall into a pair can be calculated </a:t>
                </a:r>
                <a:r>
                  <a:rPr lang="en-US" sz="1500" dirty="0" smtClean="0"/>
                  <a:t>as follows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𝑷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/>
                            </a:rPr>
                            <m:t>𝒊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/>
                            </a:rPr>
                            <m:t>𝑱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1" i="1" smtClean="0">
                                  <a:latin typeface="Cambria Math"/>
                                </a:rPr>
                                <m:t>𝒋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600" b="1" i="1" smtClean="0">
                                  <a:latin typeface="Cambria Math"/>
                                </a:rPr>
                                <m:t>𝑵</m:t>
                              </m:r>
                            </m:sup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𝑱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𝒋</m:t>
                                  </m:r>
                                </m:sup>
                              </m:sSup>
                              <m:r>
                                <a:rPr lang="en-US" sz="16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16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600" b="1" i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7" y="1966981"/>
                <a:ext cx="5235658" cy="1401730"/>
              </a:xfrm>
              <a:prstGeom prst="rect">
                <a:avLst/>
              </a:prstGeom>
              <a:blipFill rotWithShape="1">
                <a:blip r:embed="rId4"/>
                <a:stretch>
                  <a:fillRect l="-11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6616" y="3855006"/>
                <a:ext cx="5009326" cy="274113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3.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CROSSING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sz="1600" b="1" dirty="0" smtClean="0"/>
                  <a:t> </a:t>
                </a:r>
                <a:endParaRPr lang="en-US" sz="1600" b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500" b="1" dirty="0" smtClean="0"/>
                  <a:t> </a:t>
                </a:r>
                <a:r>
                  <a:rPr lang="en-US" sz="1500" dirty="0" smtClean="0"/>
                  <a:t>is</a:t>
                </a:r>
                <a:r>
                  <a:rPr lang="en-US" sz="1500" b="1" dirty="0" smtClean="0"/>
                  <a:t> </a:t>
                </a:r>
                <a:r>
                  <a:rPr lang="en-US" sz="1500" dirty="0" smtClean="0"/>
                  <a:t>random integer number from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[1,</m:t>
                    </m:r>
                    <m:r>
                      <a:rPr lang="en-US" sz="1500" b="0" i="1" dirty="0" smtClean="0">
                        <a:latin typeface="Cambria Math"/>
                      </a:rPr>
                      <m:t>𝐾</m:t>
                    </m:r>
                    <m:r>
                      <a:rPr lang="en-US" sz="150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500" i="1" dirty="0" smtClean="0"/>
                  <a:t>, </a:t>
                </a:r>
                <a:endParaRPr lang="en-US" sz="15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500" dirty="0" smtClean="0"/>
                  <a:t> is </a:t>
                </a:r>
                <a:r>
                  <a:rPr lang="en-US" sz="1500" dirty="0"/>
                  <a:t>a </a:t>
                </a:r>
                <a:r>
                  <a:rPr lang="en-US" sz="1500" dirty="0" smtClean="0"/>
                  <a:t>random integer (1 or 2).</a:t>
                </a:r>
              </a:p>
              <a:p>
                <a:pPr algn="ctr"/>
                <a:endParaRPr lang="en-US" sz="15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b="1" i="1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sz="1600" b="1" i="1" dirty="0" smtClean="0"/>
                  <a:t>+</a:t>
                </a:r>
                <a:r>
                  <a:rPr lang="en-US" sz="1600" i="1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6666FF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6666FF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</m:e>
                    </m:d>
                  </m:oMath>
                </a14:m>
                <a:endParaRPr lang="en-US" sz="1600" b="1" i="1" dirty="0" smtClean="0">
                  <a:solidFill>
                    <a:schemeClr val="accent5"/>
                  </a:solidFill>
                  <a:latin typeface="Cambria Math"/>
                </a:endParaRPr>
              </a:p>
              <a:p>
                <a:endParaRPr lang="en-US" sz="1500" b="1" i="1" dirty="0" smtClean="0">
                  <a:solidFill>
                    <a:schemeClr val="accent5"/>
                  </a:solidFill>
                  <a:latin typeface="Cambria Math"/>
                </a:endParaRPr>
              </a:p>
              <a:p>
                <a:r>
                  <a:rPr lang="en-US" sz="1500" b="1" i="1" dirty="0">
                    <a:solidFill>
                      <a:schemeClr val="accent5"/>
                    </a:solidFill>
                    <a:latin typeface="Cambria Math"/>
                  </a:rPr>
                  <a:t> </a:t>
                </a:r>
                <a:r>
                  <a:rPr lang="en-US" sz="1500" b="1" i="1" dirty="0" smtClean="0">
                    <a:solidFill>
                      <a:schemeClr val="accent5"/>
                    </a:solidFill>
                    <a:latin typeface="Cambria Math"/>
                  </a:rPr>
                  <a:t>     </a:t>
                </a:r>
                <a:r>
                  <a:rPr lang="en-US" sz="1500" b="1" i="1" dirty="0" smtClean="0">
                    <a:solidFill>
                      <a:schemeClr val="tx1"/>
                    </a:solidFill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𝑸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500" b="1" i="1" dirty="0" smtClean="0">
                    <a:solidFill>
                      <a:schemeClr val="tx1"/>
                    </a:solidFill>
                    <a:latin typeface="Cambria Math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𝑸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en-US" sz="15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endParaRPr lang="en-US" sz="1500" b="1" i="1" dirty="0" smtClean="0">
                  <a:solidFill>
                    <a:srgbClr val="6666FF"/>
                  </a:solidFill>
                  <a:latin typeface="Cambria Math"/>
                </a:endParaRPr>
              </a:p>
              <a:p>
                <a:endParaRPr lang="en-US" sz="1500" b="1" i="1" dirty="0">
                  <a:solidFill>
                    <a:srgbClr val="6666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b="1" i="1" dirty="0" smtClean="0">
                    <a:solidFill>
                      <a:schemeClr val="accent5"/>
                    </a:solidFill>
                    <a:latin typeface="Cambria Math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rgbClr val="6666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,…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𝒋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…,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500" dirty="0"/>
                  <a:t> </a:t>
                </a:r>
                <a:endParaRPr lang="en-US" sz="1500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US" sz="1500" b="1" i="1" dirty="0" smtClean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16" y="3855006"/>
                <a:ext cx="5009326" cy="27411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63522" y="3914381"/>
            <a:ext cx="5591330" cy="26314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4.</a:t>
            </a:r>
            <a:r>
              <a:rPr lang="en-US" sz="1600" b="1" u="sng" dirty="0" smtClean="0">
                <a:solidFill>
                  <a:srgbClr val="FF0000"/>
                </a:solidFill>
              </a:rPr>
              <a:t> MUTATION</a:t>
            </a:r>
            <a:r>
              <a:rPr lang="en-US" sz="16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1500" dirty="0"/>
              <a:t>M</a:t>
            </a:r>
            <a:r>
              <a:rPr lang="en-US" sz="1500" dirty="0" smtClean="0"/>
              <a:t>ake </a:t>
            </a:r>
            <a:r>
              <a:rPr lang="en-US" sz="1500" dirty="0"/>
              <a:t>random changes in the posterity, i.e</a:t>
            </a:r>
            <a:r>
              <a:rPr lang="en-US" sz="15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C</a:t>
            </a:r>
            <a:r>
              <a:rPr lang="en-US" sz="1500" dirty="0" smtClean="0"/>
              <a:t>hoose </a:t>
            </a:r>
            <a:r>
              <a:rPr lang="en-US" sz="1500" dirty="0"/>
              <a:t>a random volume </a:t>
            </a:r>
            <a:r>
              <a:rPr lang="en-US" sz="1500" dirty="0" smtClean="0"/>
              <a:t>of </a:t>
            </a:r>
            <a:r>
              <a:rPr lang="en-US" sz="1500" dirty="0"/>
              <a:t>descendants, to which the mutation will be </a:t>
            </a:r>
            <a:r>
              <a:rPr lang="en-US" sz="1500" dirty="0" smtClean="0"/>
              <a:t>applied.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Then we choose random item numbers of descendants that will </a:t>
            </a:r>
            <a:r>
              <a:rPr lang="en-US" sz="1500" dirty="0" smtClean="0"/>
              <a:t>mutate</a:t>
            </a:r>
            <a:r>
              <a:rPr lang="en-US" sz="1500" dirty="0"/>
              <a:t>.</a:t>
            </a:r>
            <a:endParaRPr lang="en-US" sz="1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For each mutating </a:t>
            </a:r>
            <a:r>
              <a:rPr lang="en-US" sz="1500" dirty="0" smtClean="0"/>
              <a:t>descendant we </a:t>
            </a:r>
            <a:r>
              <a:rPr lang="en-US" sz="1500" dirty="0"/>
              <a:t>choose random volume </a:t>
            </a:r>
            <a:r>
              <a:rPr lang="en-US" sz="1500" dirty="0" smtClean="0"/>
              <a:t>of</a:t>
            </a:r>
            <a:r>
              <a:rPr lang="en-US" sz="1500" dirty="0"/>
              <a:t> </a:t>
            </a:r>
            <a:r>
              <a:rPr lang="en-US" sz="1500" dirty="0" smtClean="0"/>
              <a:t>mutating elements</a:t>
            </a:r>
            <a:r>
              <a:rPr lang="en-US" sz="1500" dirty="0"/>
              <a:t>.</a:t>
            </a:r>
            <a:endParaRPr lang="en-US" sz="1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Then we choose random </a:t>
            </a:r>
            <a:r>
              <a:rPr lang="en-US" sz="1500" dirty="0" smtClean="0"/>
              <a:t>item numbers </a:t>
            </a:r>
            <a:r>
              <a:rPr lang="en-US" sz="1500" dirty="0"/>
              <a:t>of mutating </a:t>
            </a:r>
            <a:r>
              <a:rPr lang="en-US" sz="1500" dirty="0" smtClean="0"/>
              <a:t>element and </a:t>
            </a:r>
            <a:r>
              <a:rPr lang="en-US" sz="1500" dirty="0"/>
              <a:t>replace </a:t>
            </a:r>
            <a:r>
              <a:rPr lang="en-US" sz="1500" dirty="0" smtClean="0"/>
              <a:t>each element to </a:t>
            </a:r>
            <a:r>
              <a:rPr lang="en-US" sz="1500" dirty="0"/>
              <a:t>a new random value from the allowable period.</a:t>
            </a:r>
            <a:endParaRPr lang="en-US" sz="15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175947" y="2477880"/>
                <a:ext cx="5478905" cy="103855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5.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FORMATION OF A NEW GENERATION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</a:t>
                </a:r>
                <a:endParaRPr lang="en-US" sz="1600" dirty="0" smtClean="0">
                  <a:solidFill>
                    <a:srgbClr val="FF0000"/>
                  </a:solidFill>
                </a:endParaRPr>
              </a:p>
              <a:p>
                <a:r>
                  <a:rPr lang="en-US" sz="1500" dirty="0" smtClean="0"/>
                  <a:t>Choose </a:t>
                </a:r>
                <a:r>
                  <a:rPr lang="en-US" sz="1500" dirty="0"/>
                  <a:t>the member that has the lowest value of the </a:t>
                </a:r>
                <a:r>
                  <a:rPr lang="en-US" sz="1500" dirty="0" smtClean="0"/>
                  <a:t>functional  </a:t>
                </a:r>
                <a14:m>
                  <m:oMath xmlns:m="http://schemas.openxmlformats.org/officeDocument/2006/math">
                    <m:r>
                      <a:rPr lang="en-US" sz="1500" i="1" dirty="0">
                        <a:latin typeface="Cambria Math"/>
                      </a:rPr>
                      <m:t>𝐽</m:t>
                    </m:r>
                    <m:r>
                      <a:rPr lang="en-US" sz="1500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5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i="1" dirty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500" i="1" dirty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15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500" i="1" dirty="0"/>
                  <a:t>. </a:t>
                </a:r>
                <a:r>
                  <a:rPr lang="en-US" sz="1500" i="1" dirty="0" smtClean="0"/>
                  <a:t> </a:t>
                </a:r>
                <a:r>
                  <a:rPr lang="en-US" sz="1500" dirty="0" smtClean="0"/>
                  <a:t>Choose </a:t>
                </a:r>
                <a:r>
                  <a:rPr lang="en-US" sz="1500" dirty="0"/>
                  <a:t>a few </a:t>
                </a:r>
                <a:r>
                  <a:rPr lang="ru-RU" sz="1500" dirty="0" smtClean="0"/>
                  <a:t> </a:t>
                </a:r>
                <a:r>
                  <a:rPr lang="en-US" sz="1500" dirty="0" smtClean="0"/>
                  <a:t>"</a:t>
                </a:r>
                <a:r>
                  <a:rPr lang="en-US" sz="1500" u="sng" dirty="0"/>
                  <a:t>lucky ones</a:t>
                </a:r>
                <a:r>
                  <a:rPr lang="en-US" sz="1500" dirty="0"/>
                  <a:t>" </a:t>
                </a:r>
                <a:r>
                  <a:rPr lang="en-US" sz="1500" dirty="0" smtClean="0"/>
                  <a:t>, who have bigger values of</a:t>
                </a:r>
                <a:r>
                  <a:rPr lang="en-US" sz="15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sz="1500" dirty="0" smtClean="0"/>
                  <a:t>, </a:t>
                </a:r>
                <a:r>
                  <a:rPr lang="en-US" sz="1500" dirty="0"/>
                  <a:t>but they will bring diversity in </a:t>
                </a:r>
                <a:r>
                  <a:rPr lang="en-US" sz="1500" dirty="0" smtClean="0"/>
                  <a:t>subsequent generations</a:t>
                </a:r>
                <a:r>
                  <a:rPr lang="en-US" sz="1500" dirty="0"/>
                  <a:t>.</a:t>
                </a:r>
                <a:endParaRPr lang="ru-RU" sz="15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947" y="2477880"/>
                <a:ext cx="5478905" cy="1038554"/>
              </a:xfrm>
              <a:prstGeom prst="rect">
                <a:avLst/>
              </a:prstGeom>
              <a:blipFill rotWithShape="1">
                <a:blip r:embed="rId6"/>
                <a:stretch>
                  <a:fillRect b="-282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83443" y="946478"/>
                <a:ext cx="5478905" cy="108670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6. </a:t>
                </a:r>
                <a:r>
                  <a:rPr lang="en-US" sz="1600" b="1" u="sng" dirty="0" smtClean="0">
                    <a:solidFill>
                      <a:srgbClr val="FF0000"/>
                    </a:solidFill>
                  </a:rPr>
                  <a:t>CHECK THE EXIT CONDITIONS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:</a:t>
                </a:r>
                <a:endParaRPr lang="en-US" sz="1600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T</a:t>
                </a:r>
                <a:r>
                  <a:rPr lang="en-US" sz="1500" dirty="0" smtClean="0"/>
                  <a:t>he </a:t>
                </a:r>
                <a:r>
                  <a:rPr lang="en-US" sz="1500" dirty="0"/>
                  <a:t>lowest value of the misfit function </a:t>
                </a:r>
                <a14:m>
                  <m:oMath xmlns:m="http://schemas.openxmlformats.org/officeDocument/2006/math">
                    <m:r>
                      <a:rPr lang="en-US" sz="1500" i="1" dirty="0"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sz="15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5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500" i="1" dirty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500" i="1" dirty="0" smtClean="0"/>
                  <a:t> </a:t>
                </a:r>
                <a:r>
                  <a:rPr lang="en-US" sz="1500" dirty="0" smtClean="0"/>
                  <a:t>less then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5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15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5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The </a:t>
                </a:r>
                <a:r>
                  <a:rPr lang="en-US" sz="1500" dirty="0"/>
                  <a:t>smallest value of </a:t>
                </a:r>
                <a:r>
                  <a:rPr lang="en-US" sz="1500" dirty="0" smtClean="0"/>
                  <a:t>the misfit </a:t>
                </a:r>
                <a:r>
                  <a:rPr lang="en-US" sz="1500" dirty="0"/>
                  <a:t>function from population changes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500" b="0" i="1" smtClean="0">
                            <a:latin typeface="Cambria Math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1500" dirty="0" smtClean="0"/>
                  <a:t> within </a:t>
                </a:r>
                <a:r>
                  <a:rPr lang="en-US" sz="1500" i="1" dirty="0" smtClean="0"/>
                  <a:t>500</a:t>
                </a:r>
                <a:r>
                  <a:rPr lang="en-US" sz="1500" dirty="0" smtClean="0"/>
                  <a:t> </a:t>
                </a:r>
                <a:r>
                  <a:rPr lang="en-US" sz="1500" dirty="0"/>
                  <a:t>consecutive iterations.</a:t>
                </a:r>
                <a:endParaRPr lang="ru-RU" sz="15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443" y="946478"/>
                <a:ext cx="5478905" cy="1086708"/>
              </a:xfrm>
              <a:prstGeom prst="rect">
                <a:avLst/>
              </a:prstGeom>
              <a:blipFill rotWithShape="1">
                <a:blip r:embed="rId7"/>
                <a:stretch>
                  <a:fillRect b="-541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 flipH="1">
            <a:off x="1304146" y="5143305"/>
            <a:ext cx="1379092" cy="792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31279" y="5143305"/>
            <a:ext cx="1289771" cy="79165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2683239" y="1609596"/>
            <a:ext cx="464695" cy="354116"/>
          </a:xfrm>
          <a:prstGeom prst="down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683238" y="3368711"/>
            <a:ext cx="464695" cy="458849"/>
          </a:xfrm>
          <a:prstGeom prst="down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235943" y="4843502"/>
            <a:ext cx="827580" cy="599606"/>
          </a:xfrm>
          <a:prstGeom prst="right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8656821" y="3516433"/>
            <a:ext cx="404734" cy="397947"/>
          </a:xfrm>
          <a:prstGeom prst="upArrow">
            <a:avLst/>
          </a:prstGeo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8681807" y="2007218"/>
            <a:ext cx="404734" cy="446769"/>
          </a:xfrm>
          <a:prstGeom prst="up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865564" y="385251"/>
            <a:ext cx="740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STOP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37" name="Прямая со стрелкой 36"/>
          <p:cNvCxnSpPr>
            <a:stCxn id="14" idx="1"/>
            <a:endCxn id="8" idx="3"/>
          </p:cNvCxnSpPr>
          <p:nvPr/>
        </p:nvCxnSpPr>
        <p:spPr>
          <a:xfrm flipH="1">
            <a:off x="5440975" y="1489832"/>
            <a:ext cx="742468" cy="117801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4" idx="1"/>
          </p:cNvCxnSpPr>
          <p:nvPr/>
        </p:nvCxnSpPr>
        <p:spPr>
          <a:xfrm flipH="1" flipV="1">
            <a:off x="5407085" y="696024"/>
            <a:ext cx="776358" cy="79380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616318" y="754583"/>
            <a:ext cx="62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YES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655514" y="2114611"/>
            <a:ext cx="63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55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4" y="0"/>
            <a:ext cx="12131898" cy="63408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Numerical solving of an inverse problem (1)-(2) by genetic algorithm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653935"/>
                <a:ext cx="11521280" cy="518419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/>
                      </a:rPr>
                      <m:t>=100</m:t>
                    </m:r>
                  </m:oMath>
                </a14:m>
                <a:r>
                  <a:rPr lang="en-US" sz="2000" dirty="0" smtClean="0"/>
                  <a:t> days</a:t>
                </a:r>
                <a:r>
                  <a:rPr lang="ru-RU" sz="2000" dirty="0" smtClean="0"/>
                  <a:t>,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=10000,</m:t>
                    </m:r>
                  </m:oMath>
                </a14:m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=0,01</m:t>
                    </m:r>
                  </m:oMath>
                </a14:m>
                <a:r>
                  <a:rPr lang="ru-RU" sz="2000" dirty="0"/>
                  <a:t> </a:t>
                </a:r>
                <a:endParaRPr lang="en-US" sz="2000" dirty="0" smtClean="0"/>
              </a:p>
              <a:p>
                <a:pPr marL="0" indent="0" algn="ctr" fontAlgn="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(0)=</m:t>
                    </m:r>
                    <m:r>
                      <a:rPr lang="ru-RU" sz="2000" b="0" i="1">
                        <a:latin typeface="Cambria Math"/>
                      </a:rPr>
                      <m:t>50000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(0)</m:t>
                    </m:r>
                    <m:r>
                      <a:rPr lang="en-US" sz="2000" b="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4800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000" b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(0)</m:t>
                    </m:r>
                    <m:r>
                      <a:rPr lang="en-US" sz="2000" b="0" i="0" smtClean="0">
                        <a:latin typeface="Cambria Math"/>
                      </a:rPr>
                      <m:t>=5000,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000" b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</a:rPr>
                      <m:t>(0)</m:t>
                    </m:r>
                    <m:r>
                      <a:rPr lang="en-US" sz="2000" b="0">
                        <a:latin typeface="Cambria Math"/>
                      </a:rPr>
                      <m:t>=</m:t>
                    </m:r>
                    <m:r>
                      <a:rPr lang="en-US" sz="2000" b="0" i="0" smtClean="0">
                        <a:latin typeface="Cambria Math"/>
                      </a:rPr>
                      <m:t>10,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(0)</m:t>
                    </m:r>
                    <m:r>
                      <a:rPr lang="en-US" sz="2000" b="0" i="0" smtClean="0">
                        <a:latin typeface="Cambria Math"/>
                      </a:rPr>
                      <m:t>=10000,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(0)</m:t>
                    </m:r>
                    <m:r>
                      <a:rPr lang="en-US" sz="2000" b="0" i="0" smtClean="0">
                        <a:latin typeface="Cambria Math"/>
                      </a:rPr>
                      <m:t>=15</m:t>
                    </m:r>
                  </m:oMath>
                </a14:m>
                <a:endParaRPr lang="ru-RU" sz="2000" dirty="0"/>
              </a:p>
              <a:p>
                <a:pPr marL="0" indent="0" fontAlgn="t">
                  <a:buNone/>
                </a:pPr>
                <a:r>
                  <a:rPr lang="en-US" sz="2000" dirty="0" smtClean="0"/>
                  <a:t>We generate a synthetic data using standard set of parameters for infected patient.</a:t>
                </a:r>
                <a:endParaRPr lang="ru-RU" sz="2000" dirty="0"/>
              </a:p>
              <a:p>
                <a:pPr marL="0" indent="0" algn="ctr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653935"/>
                <a:ext cx="11521280" cy="5184197"/>
              </a:xfrm>
              <a:blipFill rotWithShape="1">
                <a:blip r:embed="rId4"/>
                <a:stretch>
                  <a:fillRect l="-529" t="-1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/>
              <a:t>7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2400299"/>
            <a:ext cx="3987800" cy="302340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5842000" y="3670300"/>
            <a:ext cx="2247900" cy="520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05800" y="3507026"/>
            <a:ext cx="32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smtClean="0"/>
              <a:t>14 measurements (once a week)</a:t>
            </a:r>
            <a:endParaRPr lang="ru-RU" sz="3000" b="1" i="1" dirty="0"/>
          </a:p>
        </p:txBody>
      </p:sp>
    </p:spTree>
    <p:extLst>
      <p:ext uri="{BB962C8B-B14F-4D97-AF65-F5344CB8AC3E}">
        <p14:creationId xmlns:p14="http://schemas.microsoft.com/office/powerpoint/2010/main" val="24108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68" y="90874"/>
            <a:ext cx="10972800" cy="634082"/>
          </a:xfrm>
        </p:spPr>
        <p:txBody>
          <a:bodyPr>
            <a:normAutofit/>
          </a:bodyPr>
          <a:lstStyle/>
          <a:p>
            <a:r>
              <a:rPr lang="en-US" sz="2800" b="1" dirty="0"/>
              <a:t>Numerical </a:t>
            </a:r>
            <a:r>
              <a:rPr lang="en-US" sz="2800" b="1" dirty="0" smtClean="0"/>
              <a:t>solution </a:t>
            </a:r>
            <a:r>
              <a:rPr lang="en-US" sz="2800" b="1" dirty="0"/>
              <a:t>of an inverse problem (1)-(2</a:t>
            </a:r>
            <a:r>
              <a:rPr lang="en-US" sz="2800" b="1" dirty="0" smtClean="0"/>
              <a:t>)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592429"/>
                <a:ext cx="11521280" cy="52457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𝑇</m:t>
                    </m:r>
                    <m:r>
                      <a:rPr lang="en-US" sz="1800" b="0" i="1" smtClean="0">
                        <a:latin typeface="Cambria Math"/>
                      </a:rPr>
                      <m:t>=100</m:t>
                    </m:r>
                  </m:oMath>
                </a14:m>
                <a:r>
                  <a:rPr lang="en-US" sz="1800" dirty="0" smtClean="0"/>
                  <a:t> days</a:t>
                </a:r>
                <a:r>
                  <a:rPr lang="ru-RU" sz="1800" dirty="0" smtClean="0"/>
                  <a:t>,</a:t>
                </a:r>
                <a:r>
                  <a:rPr lang="en-US" sz="1800" dirty="0" smtClean="0"/>
                  <a:t> </a:t>
                </a:r>
                <a:r>
                  <a:rPr lang="ru-RU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=10000,</m:t>
                    </m:r>
                  </m:oMath>
                </a14:m>
                <a:r>
                  <a:rPr lang="en-US" sz="1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800" b="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1800" b="0" i="1">
                        <a:latin typeface="Cambria Math"/>
                      </a:rPr>
                      <m:t>=0</m:t>
                    </m:r>
                    <m:r>
                      <a:rPr lang="en-US" sz="1800" b="0" i="1" smtClean="0">
                        <a:latin typeface="Cambria Math"/>
                      </a:rPr>
                      <m:t>.</m:t>
                    </m:r>
                    <m:r>
                      <a:rPr lang="en-US" sz="1800" b="0" i="1">
                        <a:latin typeface="Cambria Math"/>
                      </a:rPr>
                      <m:t>01</m:t>
                    </m:r>
                  </m:oMath>
                </a14:m>
                <a:r>
                  <a:rPr lang="ru-RU" sz="1800" dirty="0"/>
                  <a:t> </a:t>
                </a:r>
                <a:endParaRPr lang="ru-RU" sz="1800" dirty="0" smtClean="0"/>
              </a:p>
              <a:p>
                <a:pPr marL="0" indent="0">
                  <a:buNone/>
                </a:pPr>
                <a:r>
                  <a:rPr lang="en-US" sz="2000" b="1" u="sng" dirty="0" smtClean="0"/>
                  <a:t>Initial conditions:</a:t>
                </a:r>
                <a:r>
                  <a:rPr lang="ru-RU" sz="2000" b="1" u="sng" dirty="0" smtClean="0"/>
                  <a:t> </a:t>
                </a:r>
                <a:r>
                  <a:rPr lang="ru-RU" sz="2000" b="1" dirty="0" smtClean="0"/>
                  <a:t>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8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ru-RU" sz="1800" b="0" i="1">
                        <a:latin typeface="Cambria Math"/>
                      </a:rPr>
                      <m:t>50000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1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4800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1800" b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b="0" i="0" smtClean="0">
                        <a:latin typeface="Cambria Math"/>
                      </a:rPr>
                      <m:t>=5000,</m:t>
                    </m:r>
                    <m:r>
                      <a:rPr lang="ru-RU" sz="1800" b="0" i="0" smtClean="0">
                        <a:latin typeface="Cambria Math"/>
                      </a:rPr>
                      <m:t>  </m:t>
                    </m:r>
                  </m:oMath>
                </a14:m>
                <a:endParaRPr lang="ru-RU" sz="1800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1800" b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b="0">
                        <a:latin typeface="Cambria Math"/>
                      </a:rPr>
                      <m:t>=</m:t>
                    </m:r>
                    <m:r>
                      <a:rPr lang="en-US" sz="1800" b="0" i="0" smtClean="0">
                        <a:latin typeface="Cambria Math"/>
                      </a:rPr>
                      <m:t>10,</m:t>
                    </m:r>
                  </m:oMath>
                </a14:m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𝑉</m:t>
                    </m:r>
                    <m:r>
                      <a:rPr lang="en-US" sz="1800" b="0" i="0" smtClean="0">
                        <a:latin typeface="Cambria Math"/>
                      </a:rPr>
                      <m:t>=10000,</m:t>
                    </m:r>
                  </m:oMath>
                </a14:m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𝐸</m:t>
                    </m:r>
                    <m:r>
                      <a:rPr lang="en-US" sz="1800" b="0" i="0" smtClean="0">
                        <a:latin typeface="Cambria Math"/>
                      </a:rPr>
                      <m:t>=15</m:t>
                    </m:r>
                  </m:oMath>
                </a14:m>
                <a:endParaRPr lang="ru-RU" sz="1800" dirty="0"/>
              </a:p>
              <a:p>
                <a:pPr marL="0" indent="0" fontAlgn="t">
                  <a:buNone/>
                </a:pPr>
                <a:r>
                  <a:rPr lang="en-US" sz="2000" b="1" u="sng" dirty="0" smtClean="0"/>
                  <a:t>Measurements for an inverse problem:</a:t>
                </a:r>
                <a:endParaRPr lang="ru-RU" sz="2000" b="1" u="sng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i="1">
                                <a:latin typeface="Cambria Math"/>
                              </a:rPr>
                              <m:t>+ 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b/>
                              <m:sup>
                                <m:r>
                                  <a:rPr lang="ru-RU" sz="18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18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800" dirty="0"/>
                              <m:t> 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ru-RU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18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800" b="1" i="1">
                                <a:latin typeface="Cambria Math"/>
                                <a:ea typeface="Cambria Math"/>
                              </a:rPr>
                              <m:t>                         </m:t>
                            </m:r>
                          </m:e>
                          <m:e>
                            <m:r>
                              <a:rPr lang="en-US" sz="1800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ru-RU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18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ru-RU" sz="1800" b="0" i="0" smtClean="0">
                                <a:latin typeface="Cambria Math"/>
                                <a:ea typeface="Cambria Math"/>
                              </a:rPr>
                              <m:t>       </m:t>
                            </m:r>
                            <m:r>
                              <m:rPr>
                                <m:nor/>
                              </m:rPr>
                              <a:rPr lang="en-US" sz="1800" dirty="0"/>
                              <m:t> </m:t>
                            </m:r>
                            <m:r>
                              <a:rPr lang="en-US" sz="1800" b="1" i="1" dirty="0">
                                <a:latin typeface="Cambria Math"/>
                              </a:rPr>
                              <m:t>             </m:t>
                            </m:r>
                          </m:e>
                        </m:eqArr>
                        <m:r>
                          <a:rPr lang="en-US" sz="1800" b="1" i="1">
                            <a:latin typeface="Cambria Math"/>
                          </a:rPr>
                          <m:t>     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𝑘</m:t>
                    </m:r>
                    <m:r>
                      <a:rPr lang="en-US" sz="1800" i="1">
                        <a:latin typeface="Cambria Math"/>
                      </a:rPr>
                      <m:t>=1,…,14</m:t>
                    </m:r>
                  </m:oMath>
                </a14:m>
                <a:r>
                  <a:rPr lang="en-US" sz="1800" dirty="0"/>
                  <a:t> </a:t>
                </a:r>
                <a:r>
                  <a:rPr lang="ru-RU" sz="1800" dirty="0"/>
                  <a:t> </a:t>
                </a:r>
              </a:p>
              <a:p>
                <a:pPr marL="0" indent="0"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592429"/>
                <a:ext cx="11521280" cy="5245704"/>
              </a:xfrm>
              <a:blipFill rotWithShape="1">
                <a:blip r:embed="rId3"/>
                <a:stretch>
                  <a:fillRect l="-529" t="-10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0085"/>
                  </p:ext>
                </p:extLst>
              </p:nvPr>
            </p:nvGraphicFramePr>
            <p:xfrm>
              <a:off x="419653" y="3512303"/>
              <a:ext cx="6908426" cy="31074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2214137"/>
                    <a:gridCol w="1213706"/>
                    <a:gridCol w="1853917"/>
                    <a:gridCol w="1626666"/>
                  </a:tblGrid>
                  <a:tr h="548640">
                    <a:tc>
                      <a:txBody>
                        <a:bodyPr/>
                        <a:lstStyle/>
                        <a:p>
                          <a:endParaRPr lang="ru-RU" sz="1600" b="1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1" dirty="0" smtClean="0"/>
                            <a:t>Exact</a:t>
                          </a:r>
                          <a:r>
                            <a:rPr lang="en-US" sz="1500" b="1" baseline="0" dirty="0" smtClean="0"/>
                            <a:t> values</a:t>
                          </a:r>
                          <a:endParaRPr lang="ru-RU" sz="1500" b="1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1" dirty="0" smtClean="0"/>
                            <a:t>Approximate values</a:t>
                          </a:r>
                          <a:endParaRPr lang="ru-RU" sz="1500" b="1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1" dirty="0" smtClean="0"/>
                            <a:t>Relative accuracy</a:t>
                          </a:r>
                          <a:r>
                            <a:rPr lang="en-US" sz="1500" b="1" baseline="0" dirty="0" smtClean="0"/>
                            <a:t> error</a:t>
                          </a:r>
                          <a:endParaRPr lang="ru-RU" sz="1500" b="1" dirty="0"/>
                        </a:p>
                      </a:txBody>
                      <a:tcPr marL="121920" marR="121920"/>
                    </a:tc>
                  </a:tr>
                  <a:tr h="5752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b="1" i="1" smtClean="0">
                                        <a:latin typeface="Cambria Math"/>
                                        <a:ea typeface="Cambria Math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6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600" b="1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1" smtClean="0">
                                            <a:latin typeface="Cambria Math"/>
                                          </a:rPr>
                                          <m:t>𝒄𝒆𝒍𝒍𝒔</m:t>
                                        </m:r>
                                      </m:num>
                                      <m:den>
                                        <m:r>
                                          <a:rPr lang="en-US" sz="1600" b="1" i="1" smtClean="0">
                                            <a:latin typeface="Cambria Math"/>
                                          </a:rPr>
                                          <m:t>𝒎𝒍</m:t>
                                        </m:r>
                                        <m:r>
                                          <a:rPr lang="en-US" sz="16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∙</m:t>
                                        </m:r>
                                        <m:r>
                                          <a:rPr lang="en-US" sz="16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𝒅𝒂𝒚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600" b="1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 b="0" i="1" smtClean="0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b="0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lang="ru-RU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ru-RU" sz="18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001</m:t>
                                </m:r>
                                <m:r>
                                  <a:rPr lang="ru-RU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ru-RU" sz="18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80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0" dirty="0"/>
                        </a:p>
                        <a:p>
                          <a:endParaRPr lang="ru-RU" sz="1600" b="1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0.00149</m:t>
                                </m:r>
                              </m:oMath>
                            </m:oMathPara>
                          </a14:m>
                          <a:endParaRPr lang="ru-RU" sz="1600" b="1" dirty="0"/>
                        </a:p>
                      </a:txBody>
                      <a:tcPr marL="121920" marR="121920"/>
                    </a:tc>
                  </a:tr>
                  <a:tr h="57526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b="1" i="1" smtClean="0">
                                        <a:latin typeface="Cambria Math"/>
                                        <a:ea typeface="Cambria Math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6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600" b="1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1" smtClean="0">
                                            <a:latin typeface="Cambria Math"/>
                                          </a:rPr>
                                          <m:t>𝒄𝒆𝒍𝒍𝒔</m:t>
                                        </m:r>
                                      </m:num>
                                      <m:den>
                                        <m:r>
                                          <a:rPr lang="en-US" sz="1600" b="1" i="1" smtClean="0">
                                            <a:latin typeface="Cambria Math"/>
                                          </a:rPr>
                                          <m:t>𝒎𝒍</m:t>
                                        </m:r>
                                        <m:r>
                                          <a:rPr lang="en-US" sz="16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∙</m:t>
                                        </m:r>
                                        <m:r>
                                          <a:rPr lang="en-US" sz="16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𝒅𝒂𝒚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600" b="1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latin typeface="Cambria Math"/>
                                  </a:rPr>
                                  <m:t>31.98</m:t>
                                </m:r>
                              </m:oMath>
                            </m:oMathPara>
                          </a14:m>
                          <a:endParaRPr lang="ru-RU" sz="1800" b="0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32</m:t>
                                </m:r>
                                <m:r>
                                  <a:rPr lang="ru-RU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ru-RU" sz="18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7881 </m:t>
                                </m:r>
                              </m:oMath>
                            </m:oMathPara>
                          </a14:m>
                          <a:endParaRPr lang="ru-RU" sz="1600" b="1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0.02527 </m:t>
                                </m:r>
                              </m:oMath>
                            </m:oMathPara>
                          </a14:m>
                          <a:endParaRPr lang="ru-RU" sz="1600" b="1" dirty="0"/>
                        </a:p>
                      </a:txBody>
                      <a:tcPr marL="121920" marR="121920"/>
                    </a:tc>
                  </a:tr>
                  <a:tr h="57595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6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600" b="1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1" smtClean="0">
                                            <a:latin typeface="Cambria Math"/>
                                          </a:rPr>
                                          <m:t>𝒎𝒍</m:t>
                                        </m:r>
                                      </m:num>
                                      <m:den>
                                        <m:r>
                                          <a:rPr lang="en-US" sz="1600" b="1" i="1" smtClean="0">
                                            <a:latin typeface="Cambria Math"/>
                                          </a:rPr>
                                          <m:t>𝒗𝒊𝒓𝒊𝒐𝒏𝒔</m:t>
                                        </m:r>
                                        <m:r>
                                          <a:rPr lang="en-US" sz="16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∙</m:t>
                                        </m:r>
                                        <m:r>
                                          <a:rPr lang="en-US" sz="16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𝒅𝒂𝒚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600" b="1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ru-RU" sz="18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 b="0" i="1" smtClean="0">
                                        <a:latin typeface="Cambria Math"/>
                                        <a:ea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b="0" dirty="0"/>
                        </a:p>
                        <a:p>
                          <a:endParaRPr lang="ru-RU" sz="1800" b="1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  <m:r>
                                  <a:rPr lang="ru-RU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ru-RU" sz="18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980</m:t>
                                </m:r>
                                <m:r>
                                  <a:rPr lang="ru-RU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lang="ru-RU" sz="18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80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−7</m:t>
                                    </m:r>
                                  </m:sup>
                                </m:sSup>
                                <m:r>
                                  <a:rPr lang="ru-RU" sz="18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ru-RU" sz="1600" b="1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0.0024</m:t>
                                </m:r>
                                <m:r>
                                  <a:rPr lang="ru-RU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sz="1600" b="1" dirty="0"/>
                        </a:p>
                      </a:txBody>
                      <a:tcPr marL="121920" marR="121920"/>
                    </a:tc>
                  </a:tr>
                  <a:tr h="56239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6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600" b="1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1" smtClean="0">
                                            <a:latin typeface="Cambria Math"/>
                                          </a:rPr>
                                          <m:t>𝒎𝒍</m:t>
                                        </m:r>
                                      </m:num>
                                      <m:den>
                                        <m:r>
                                          <a:rPr lang="en-US" sz="1600" b="1" i="1" smtClean="0">
                                            <a:latin typeface="Cambria Math"/>
                                          </a:rPr>
                                          <m:t>𝒗𝒊𝒓𝒊𝒐𝒏𝒔</m:t>
                                        </m:r>
                                        <m:r>
                                          <a:rPr lang="en-US" sz="16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∙</m:t>
                                        </m:r>
                                        <m:r>
                                          <a:rPr lang="en-US" sz="16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𝒅𝒂𝒚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600" b="1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 b="0" i="1" smtClean="0">
                                        <a:latin typeface="Cambria Math"/>
                                        <a:ea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b="0" dirty="0"/>
                        </a:p>
                        <a:p>
                          <a:endParaRPr lang="ru-RU" sz="1800" b="1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  <m:r>
                                  <a:rPr lang="ru-RU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lang="ru-RU" sz="18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1693</m:t>
                                </m:r>
                                <m:r>
                                  <a:rPr lang="ru-RU" sz="18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80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1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0.16933</m:t>
                                </m:r>
                              </m:oMath>
                            </m:oMathPara>
                          </a14:m>
                          <a:endParaRPr lang="ru-RU" sz="180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1600" b="1" dirty="0"/>
                        </a:p>
                      </a:txBody>
                      <a:tcPr marL="121920" marR="12192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0085"/>
                  </p:ext>
                </p:extLst>
              </p:nvPr>
            </p:nvGraphicFramePr>
            <p:xfrm>
              <a:off x="419653" y="3512303"/>
              <a:ext cx="6908426" cy="31074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2214137"/>
                    <a:gridCol w="1213706"/>
                    <a:gridCol w="1853917"/>
                    <a:gridCol w="1626666"/>
                  </a:tblGrid>
                  <a:tr h="548640">
                    <a:tc>
                      <a:txBody>
                        <a:bodyPr/>
                        <a:lstStyle/>
                        <a:p>
                          <a:endParaRPr lang="ru-RU" sz="1600" b="1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1" dirty="0" smtClean="0"/>
                            <a:t>Exact</a:t>
                          </a:r>
                          <a:r>
                            <a:rPr lang="en-US" sz="1500" b="1" baseline="0" dirty="0" smtClean="0"/>
                            <a:t> values</a:t>
                          </a:r>
                          <a:endParaRPr lang="ru-RU" sz="1500" b="1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1" dirty="0" smtClean="0"/>
                            <a:t>Approximate values</a:t>
                          </a:r>
                          <a:endParaRPr lang="ru-RU" sz="1500" b="1" dirty="0"/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1" dirty="0" smtClean="0"/>
                            <a:t>Relative accuracy</a:t>
                          </a:r>
                          <a:r>
                            <a:rPr lang="en-US" sz="1500" b="1" baseline="0" dirty="0" smtClean="0"/>
                            <a:t> error</a:t>
                          </a:r>
                          <a:endParaRPr lang="ru-RU" sz="1500" b="1" dirty="0"/>
                        </a:p>
                      </a:txBody>
                      <a:tcPr marL="121920" marR="121920"/>
                    </a:tc>
                  </a:tr>
                  <a:tr h="6393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4"/>
                          <a:stretch>
                            <a:fillRect l="-1377" t="-98095" r="-215702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4"/>
                          <a:stretch>
                            <a:fillRect l="-184925" t="-98095" r="-293467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4"/>
                          <a:stretch>
                            <a:fillRect l="-186513" t="-98095" r="-92105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4"/>
                          <a:stretch>
                            <a:fillRect l="-326217" t="-98095" r="-4869" b="-303810"/>
                          </a:stretch>
                        </a:blipFill>
                      </a:tcPr>
                    </a:tc>
                  </a:tr>
                  <a:tr h="6393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4"/>
                          <a:stretch>
                            <a:fillRect l="-1377" t="-198095" r="-215702" b="-2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4"/>
                          <a:stretch>
                            <a:fillRect l="-184925" t="-198095" r="-293467" b="-2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4"/>
                          <a:stretch>
                            <a:fillRect l="-186513" t="-198095" r="-92105" b="-2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4"/>
                          <a:stretch>
                            <a:fillRect l="-326217" t="-198095" r="-4869" b="-20381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4"/>
                          <a:stretch>
                            <a:fillRect l="-1377" t="-298095" r="-215702" b="-1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4"/>
                          <a:stretch>
                            <a:fillRect l="-184925" t="-298095" r="-293467" b="-1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4"/>
                          <a:stretch>
                            <a:fillRect l="-186513" t="-298095" r="-92105" b="-1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4"/>
                          <a:stretch>
                            <a:fillRect l="-326217" t="-298095" r="-4869" b="-10381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4"/>
                          <a:stretch>
                            <a:fillRect l="-1377" t="-398095" r="-215702" b="-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4"/>
                          <a:stretch>
                            <a:fillRect l="-184925" t="-398095" r="-293467" b="-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4"/>
                          <a:stretch>
                            <a:fillRect l="-186513" t="-398095" r="-92105" b="-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4"/>
                          <a:stretch>
                            <a:fillRect l="-326217" t="-398095" r="-4869" b="-38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ru-RU" sz="3600" dirty="0"/>
              <a:t>8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0" y="636194"/>
            <a:ext cx="2962142" cy="2005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77" y="2767969"/>
            <a:ext cx="2962142" cy="18809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0" y="4797373"/>
            <a:ext cx="2962142" cy="18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92" y="0"/>
            <a:ext cx="11151029" cy="69545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Motivation</a:t>
            </a:r>
            <a:endParaRPr lang="ru-RU" sz="2800" b="1" dirty="0"/>
          </a:p>
        </p:txBody>
      </p:sp>
      <p:sp>
        <p:nvSpPr>
          <p:cNvPr id="8" name="Номер слайда 12"/>
          <p:cNvSpPr txBox="1">
            <a:spLocks/>
          </p:cNvSpPr>
          <p:nvPr/>
        </p:nvSpPr>
        <p:spPr>
          <a:xfrm>
            <a:off x="9350062" y="6205197"/>
            <a:ext cx="2567189" cy="523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1314978"/>
            <a:ext cx="3503054" cy="2559877"/>
          </a:xfrm>
          <a:prstGeom prst="rect">
            <a:avLst/>
          </a:prstGeom>
          <a:ln w="25400">
            <a:solidFill>
              <a:srgbClr val="2D4B68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34963" y="607093"/>
            <a:ext cx="3824046" cy="70788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HIV was </a:t>
            </a:r>
            <a:r>
              <a:rPr lang="en-US" sz="2000" b="1" dirty="0" smtClean="0"/>
              <a:t>discovered independently in </a:t>
            </a:r>
            <a:r>
              <a:rPr lang="en-US" sz="2000" b="1" dirty="0">
                <a:solidFill>
                  <a:srgbClr val="FF0000"/>
                </a:solidFill>
              </a:rPr>
              <a:t>1983</a:t>
            </a:r>
            <a:r>
              <a:rPr lang="en-US" sz="2000" b="1" dirty="0"/>
              <a:t> </a:t>
            </a:r>
            <a:r>
              <a:rPr lang="en-US" sz="2000" b="1" dirty="0" smtClean="0"/>
              <a:t>in </a:t>
            </a:r>
            <a:r>
              <a:rPr lang="en-US" sz="2000" b="1" dirty="0"/>
              <a:t>France and </a:t>
            </a:r>
            <a:r>
              <a:rPr lang="en-US" sz="2000" b="1" dirty="0" smtClean="0"/>
              <a:t>in </a:t>
            </a:r>
            <a:r>
              <a:rPr lang="en-US" sz="2000" b="1" dirty="0"/>
              <a:t>the </a:t>
            </a:r>
            <a:r>
              <a:rPr lang="en-US" sz="2000" b="1" dirty="0" smtClean="0"/>
              <a:t>USA</a:t>
            </a:r>
            <a:endParaRPr lang="ru-RU" sz="20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494726" y="1861595"/>
            <a:ext cx="2704563" cy="927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417452" y="1013884"/>
            <a:ext cx="2485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There are </a:t>
            </a:r>
            <a:r>
              <a:rPr lang="en-US" sz="2000" b="1" dirty="0" smtClean="0"/>
              <a:t>3</a:t>
            </a:r>
            <a:r>
              <a:rPr lang="ru-RU" sz="2000" b="1" dirty="0" smtClean="0"/>
              <a:t>1</a:t>
            </a:r>
            <a:r>
              <a:rPr lang="en-US" sz="2000" b="1" dirty="0" smtClean="0"/>
              <a:t>-35 </a:t>
            </a:r>
            <a:r>
              <a:rPr lang="en-US" sz="2000" b="1" dirty="0"/>
              <a:t>million HIV-infected people in the world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4726" y="2728228"/>
            <a:ext cx="2408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As of 01.01.2017, there were &gt; 1.5 million people </a:t>
            </a:r>
            <a:r>
              <a:rPr lang="en-US" sz="2000" b="1" dirty="0" smtClean="0"/>
              <a:t>HIV</a:t>
            </a:r>
            <a:r>
              <a:rPr lang="ru-RU" sz="2000" b="1" dirty="0" smtClean="0"/>
              <a:t> </a:t>
            </a:r>
            <a:r>
              <a:rPr lang="en-US" sz="2000" b="1" dirty="0" smtClean="0"/>
              <a:t>infected </a:t>
            </a:r>
            <a:r>
              <a:rPr lang="en-US" sz="2000" b="1" dirty="0"/>
              <a:t>in Russia</a:t>
            </a:r>
            <a:endParaRPr lang="ru-RU" sz="20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4315795"/>
            <a:ext cx="2861068" cy="2252430"/>
          </a:xfrm>
          <a:prstGeom prst="rect">
            <a:avLst/>
          </a:prstGeom>
          <a:ln w="25400">
            <a:solidFill>
              <a:srgbClr val="2D4B68"/>
            </a:solidFill>
          </a:ln>
        </p:spPr>
      </p:pic>
      <p:sp>
        <p:nvSpPr>
          <p:cNvPr id="16" name="Стрелка вправо 15"/>
          <p:cNvSpPr/>
          <p:nvPr/>
        </p:nvSpPr>
        <p:spPr>
          <a:xfrm>
            <a:off x="3715553" y="4960262"/>
            <a:ext cx="2543579" cy="963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42" y="4738539"/>
            <a:ext cx="2577916" cy="2017464"/>
          </a:xfrm>
          <a:prstGeom prst="rect">
            <a:avLst/>
          </a:prstGeom>
          <a:ln w="25400">
            <a:solidFill>
              <a:srgbClr val="2D4B68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8" y="4315794"/>
            <a:ext cx="2524260" cy="2059247"/>
          </a:xfrm>
          <a:prstGeom prst="rect">
            <a:avLst/>
          </a:prstGeom>
          <a:ln w="25400">
            <a:solidFill>
              <a:srgbClr val="2D4B68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872057" y="4490387"/>
            <a:ext cx="1826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Standard Treatment Plan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53848" y="4038433"/>
            <a:ext cx="2319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Ineffective</a:t>
            </a:r>
            <a:r>
              <a:rPr lang="ru-RU" sz="2000" b="1" dirty="0" smtClean="0"/>
              <a:t>, </a:t>
            </a:r>
            <a:r>
              <a:rPr lang="en-US" sz="2000" b="1" dirty="0" smtClean="0"/>
              <a:t>non-optimal treatment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26" y="1314979"/>
            <a:ext cx="3973132" cy="2597180"/>
          </a:xfrm>
          <a:prstGeom prst="rect">
            <a:avLst/>
          </a:prstGeom>
          <a:ln w="25400">
            <a:solidFill>
              <a:srgbClr val="2D4B68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244625" y="791758"/>
            <a:ext cx="2210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HIV in the world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368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92" y="816552"/>
            <a:ext cx="5376599" cy="27191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0849205" cy="562074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Fitting curves with measurements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0" y="836711"/>
            <a:ext cx="5378980" cy="271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1371" y="3843575"/>
                <a:ext cx="5378979" cy="2462213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3000">
                    <a:srgbClr val="D4DEFF"/>
                  </a:gs>
                  <a:gs pos="83000">
                    <a:schemeClr val="tx2">
                      <a:lumMod val="20000"/>
                      <a:lumOff val="8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 scaled="0"/>
              </a:gra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dirty="0" smtClean="0"/>
                  <a:t>Pictures are shown that relative accuracy error of four parameters identification is sufficiently small for getting such a good mathematical model that have a solution close to additional measurements of CD4 T-lymphocytes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2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22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1" dirty="0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200" b="1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200" b="1" i="1" dirty="0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2200" b="1" i="1" dirty="0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200" b="1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b="1" dirty="0" smtClean="0"/>
                  <a:t>, immune effectors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</a:rPr>
                      <m:t>𝑬</m:t>
                    </m:r>
                  </m:oMath>
                </a14:m>
                <a:r>
                  <a:rPr lang="en-US" sz="2200" b="1" dirty="0" smtClean="0"/>
                  <a:t> and free viruses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</a:rPr>
                      <m:t>𝑽</m:t>
                    </m:r>
                  </m:oMath>
                </a14:m>
                <a:r>
                  <a:rPr lang="en-US" sz="2200" b="1" dirty="0" smtClean="0"/>
                  <a:t>.</a:t>
                </a:r>
                <a:endParaRPr lang="ru-RU" sz="2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71" y="3843575"/>
                <a:ext cx="5378979" cy="2462213"/>
              </a:xfrm>
              <a:prstGeom prst="rect">
                <a:avLst/>
              </a:prstGeom>
              <a:blipFill rotWithShape="1">
                <a:blip r:embed="rId6"/>
                <a:stretch>
                  <a:fillRect l="-1474" t="-1489" r="-1474" b="-42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88" y="3715682"/>
            <a:ext cx="5376601" cy="2718000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338790"/>
              </p:ext>
            </p:extLst>
          </p:nvPr>
        </p:nvGraphicFramePr>
        <p:xfrm>
          <a:off x="4787872" y="976366"/>
          <a:ext cx="787460" cy="427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" name="Equation" r:id="rId8" imgW="444240" imgH="241200" progId="Equation.DSMT4">
                  <p:embed/>
                </p:oleObj>
              </mc:Choice>
              <mc:Fallback>
                <p:oleObj name="Equation" r:id="rId8" imgW="444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87872" y="976366"/>
                        <a:ext cx="787460" cy="427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319028"/>
              </p:ext>
            </p:extLst>
          </p:nvPr>
        </p:nvGraphicFramePr>
        <p:xfrm>
          <a:off x="10691784" y="1029076"/>
          <a:ext cx="269876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1784" y="1029076"/>
                        <a:ext cx="269876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749490"/>
              </p:ext>
            </p:extLst>
          </p:nvPr>
        </p:nvGraphicFramePr>
        <p:xfrm>
          <a:off x="10673629" y="3922367"/>
          <a:ext cx="269876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Equation" r:id="rId12" imgW="152280" imgH="177480" progId="Equation.DSMT4">
                  <p:embed/>
                </p:oleObj>
              </mc:Choice>
              <mc:Fallback>
                <p:oleObj name="Equation" r:id="rId12" imgW="152280" imgH="177480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3629" y="3922367"/>
                        <a:ext cx="269876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ru-RU" sz="36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065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755" y="36361"/>
            <a:ext cx="10849205" cy="562074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Fitting curves with noised measurements</a:t>
            </a:r>
            <a:endParaRPr lang="ru-RU" sz="2800" b="1" dirty="0"/>
          </a:p>
        </p:txBody>
      </p:sp>
      <p:sp>
        <p:nvSpPr>
          <p:cNvPr id="11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 smtClean="0"/>
              <a:t>1</a:t>
            </a:r>
            <a:r>
              <a:rPr lang="ru-RU" sz="36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7816929"/>
                  </p:ext>
                </p:extLst>
              </p:nvPr>
            </p:nvGraphicFramePr>
            <p:xfrm>
              <a:off x="1184858" y="1101576"/>
              <a:ext cx="9440213" cy="2337611"/>
            </p:xfrm>
            <a:graphic>
              <a:graphicData uri="http://schemas.openxmlformats.org/drawingml/2006/table">
                <a:tbl>
                  <a:tblPr/>
                  <a:tblGrid>
                    <a:gridCol w="1700010"/>
                    <a:gridCol w="2189408"/>
                    <a:gridCol w="2614412"/>
                    <a:gridCol w="2936383"/>
                  </a:tblGrid>
                  <a:tr h="389366">
                    <a:tc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Exact parameters,</a:t>
                          </a:r>
                          <a:r>
                            <a:rPr lang="en-US" sz="1600" b="1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baseline="0" smtClean="0"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1" baseline="0" smtClean="0">
                                      <a:latin typeface="Cambria Math"/>
                                    </a:rPr>
                                    <m:t>𝒆𝒙</m:t>
                                  </m:r>
                                </m:sub>
                              </m:sSub>
                            </m:oMath>
                          </a14:m>
                          <a:endParaRPr lang="ru-RU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Approximate parameters,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/>
                                </a:rPr>
                                <m:t>𝒒</m:t>
                              </m:r>
                            </m:oMath>
                          </a14:m>
                          <a:endParaRPr lang="ru-RU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Relative</a:t>
                          </a:r>
                          <a:r>
                            <a:rPr lang="en-US" sz="1600" b="1" baseline="0" dirty="0" smtClean="0"/>
                            <a:t> </a:t>
                          </a:r>
                          <a:r>
                            <a:rPr lang="en-US" sz="1600" b="1" dirty="0" smtClean="0"/>
                            <a:t>error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6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600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b="1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b="1" i="1" smtClean="0">
                                              <a:latin typeface="Cambria Math"/>
                                            </a:rPr>
                                            <m:t>𝒒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 smtClean="0">
                                              <a:latin typeface="Cambria Math"/>
                                            </a:rPr>
                                            <m:t>𝒆𝒙</m:t>
                                          </m:r>
                                        </m:sub>
                                        <m:sup>
                                          <m:r>
                                            <a:rPr lang="en-US" sz="1600" b="1" i="1" smtClean="0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p>
                                      </m:sSubSup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b="1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1" i="1" smtClean="0">
                                              <a:latin typeface="Cambria Math"/>
                                            </a:rPr>
                                            <m:t>𝒒</m:t>
                                          </m:r>
                                        </m:e>
                                        <m:sup>
                                          <m:r>
                                            <a:rPr lang="en-US" sz="1600" b="1" i="1" smtClean="0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600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b="1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b="1" i="1" smtClean="0">
                                              <a:latin typeface="Cambria Math"/>
                                            </a:rPr>
                                            <m:t>𝒒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 smtClean="0">
                                              <a:latin typeface="Cambria Math"/>
                                            </a:rPr>
                                            <m:t>𝒆𝒙</m:t>
                                          </m:r>
                                        </m:sub>
                                        <m:sup>
                                          <m:r>
                                            <a:rPr lang="en-US" sz="1600" b="1" i="1" smtClean="0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p>
                                      </m:sSubSup>
                                    </m:e>
                                  </m:d>
                                </m:den>
                              </m:f>
                            </m:oMath>
                          </a14:m>
                          <a:endParaRPr lang="ru-RU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560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box>
                                      <m:boxPr>
                                        <m:ctrlPr>
                                          <a:rPr lang="en-US" sz="1600" b="1" i="1" smtClean="0">
                                            <a:latin typeface="Cambria Math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  <m:t>𝒄𝒆𝒍𝒍𝒔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  <m:t>𝒎𝒍</m:t>
                                            </m:r>
                                            <m: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  <m:t>𝒅𝒂𝒚𝒔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d>
                              </m:oMath>
                            </m:oMathPara>
                          </a14:m>
                          <a:endParaRPr lang="ru-RU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0.0989⋅10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0.0107</m:t>
                                </m:r>
                              </m:oMath>
                            </m:oMathPara>
                          </a14:m>
                          <a:endParaRPr lang="ru-RU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560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box>
                                      <m:boxPr>
                                        <m:ctrlPr>
                                          <a:rPr lang="en-US" sz="1600" b="1" i="1" smtClean="0">
                                            <a:latin typeface="Cambria Math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  <m:t>𝒄𝒆𝒍𝒍𝒔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  <m:t>𝒎𝒍</m:t>
                                            </m:r>
                                            <m: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  <m:t>𝒅𝒂𝒚𝒔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d>
                              </m:oMath>
                            </m:oMathPara>
                          </a14:m>
                          <a:endParaRPr lang="ru-RU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31.98</m:t>
                                </m:r>
                              </m:oMath>
                            </m:oMathPara>
                          </a14:m>
                          <a:endParaRPr lang="ru-RU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43.7049</m:t>
                                </m:r>
                              </m:oMath>
                            </m:oMathPara>
                          </a14:m>
                          <a:endParaRPr lang="ru-RU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0.3666</m:t>
                                </m:r>
                              </m:oMath>
                            </m:oMathPara>
                          </a14:m>
                          <a:endParaRPr lang="ru-RU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560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box>
                                      <m:boxPr>
                                        <m:ctrlPr>
                                          <a:rPr lang="en-US" sz="1600" b="1" i="1" smtClean="0">
                                            <a:latin typeface="Cambria Math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  <m:t>𝒎𝒍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  <m:t>𝒗𝒊𝒓𝒊𝒐𝒏𝒔</m:t>
                                            </m:r>
                                            <m: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  <m:t>𝒅𝒂𝒚𝒔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d>
                              </m:oMath>
                            </m:oMathPara>
                          </a14:m>
                          <a:endParaRPr lang="ru-RU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8⋅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/>
                                  </a:rPr>
                                  <m:t>7.9949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0" dirty="0"/>
                        </a:p>
                        <a:p>
                          <a:endParaRPr lang="ru-RU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0.0006</m:t>
                                </m:r>
                              </m:oMath>
                            </m:oMathPara>
                          </a14:m>
                          <a:endParaRPr lang="ru-RU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22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box>
                                      <m:boxPr>
                                        <m:ctrlPr>
                                          <a:rPr lang="en-US" sz="1600" b="1" i="1" smtClean="0">
                                            <a:latin typeface="Cambria Math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  <m:t>𝒎𝒍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  <m:t>𝒗𝒊𝒓𝒊𝒐𝒏𝒔</m:t>
                                            </m:r>
                                            <m: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sz="1600" b="1" i="1" smtClean="0">
                                                <a:latin typeface="Cambria Math"/>
                                              </a:rPr>
                                              <m:t>𝒅𝒂𝒚𝒔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d>
                              </m:oMath>
                            </m:oMathPara>
                          </a14:m>
                          <a:endParaRPr lang="ru-RU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0.5024⋅10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0.4976</m:t>
                                </m:r>
                              </m:oMath>
                            </m:oMathPara>
                          </a14:m>
                          <a:endParaRPr lang="ru-RU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7816929"/>
                  </p:ext>
                </p:extLst>
              </p:nvPr>
            </p:nvGraphicFramePr>
            <p:xfrm>
              <a:off x="1184858" y="1101576"/>
              <a:ext cx="9440213" cy="2337611"/>
            </p:xfrm>
            <a:graphic>
              <a:graphicData uri="http://schemas.openxmlformats.org/drawingml/2006/table">
                <a:tbl>
                  <a:tblPr/>
                  <a:tblGrid>
                    <a:gridCol w="1700010"/>
                    <a:gridCol w="2189408"/>
                    <a:gridCol w="2614412"/>
                    <a:gridCol w="2936383"/>
                  </a:tblGrid>
                  <a:tr h="389366">
                    <a:tc>
                      <a:txBody>
                        <a:bodyPr/>
                        <a:lstStyle/>
                        <a:p>
                          <a:endParaRPr lang="ru-RU" sz="1600" dirty="0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7716" t="-120313" r="-253760" b="-5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8718" t="-120313" r="-112354" b="-5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1369" t="-120313" b="-503125"/>
                          </a:stretch>
                        </a:blipFill>
                      </a:tcPr>
                    </a:tc>
                  </a:tr>
                  <a:tr h="45637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88000" r="-455197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7716" t="-188000" r="-253760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8718" t="-188000" r="-112354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1369" t="-188000" b="-329333"/>
                          </a:stretch>
                        </a:blipFill>
                      </a:tcPr>
                    </a:tc>
                  </a:tr>
                  <a:tr h="45637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91892" r="-455197" b="-233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7716" t="-291892" r="-253760" b="-233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8718" t="-291892" r="-112354" b="-233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1369" t="-291892" b="-233784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305263" r="-455197" b="-8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7716" t="-305263" r="-253760" b="-8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8718" t="-305263" r="-112354" b="-8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1369" t="-305263" b="-82105"/>
                          </a:stretch>
                        </a:blipFill>
                      </a:tcPr>
                    </a:tc>
                  </a:tr>
                  <a:tr h="45637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blipFill rotWithShape="1">
                          <a:blip r:embed="rId3"/>
                          <a:stretch>
                            <a:fillRect t="-513333" r="-455197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7716" t="-513333" r="-25376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8718" t="-513333" r="-11235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1369" t="-513333" b="-4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940158" y="598435"/>
            <a:ext cx="5157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We </a:t>
            </a:r>
            <a:r>
              <a:rPr lang="en-US" sz="2000" b="1" dirty="0"/>
              <a:t>add Gaussian noise in data of about 10 % 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3786388"/>
            <a:ext cx="9401578" cy="2631774"/>
          </a:xfrm>
          <a:prstGeom prst="rect">
            <a:avLst/>
          </a:prstGeom>
          <a:ln w="2222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425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23" y="107548"/>
            <a:ext cx="10967436" cy="317454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Pontryagin’s</a:t>
            </a:r>
            <a:r>
              <a:rPr lang="en-US" sz="2800" b="1" dirty="0" smtClean="0"/>
              <a:t> Maximum Principle </a:t>
            </a:r>
            <a:r>
              <a:rPr lang="ru-RU" sz="2800" b="1" dirty="0" smtClean="0"/>
              <a:t> </a:t>
            </a:r>
            <a:r>
              <a:rPr lang="en-US" sz="2800" b="1" dirty="0" smtClean="0"/>
              <a:t>for optimal treatment control</a:t>
            </a:r>
            <a:endParaRPr lang="ru-RU" sz="2800" b="1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 smtClean="0"/>
              <a:t>1</a:t>
            </a:r>
            <a:r>
              <a:rPr lang="ru-RU" sz="36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72223" y="592180"/>
                <a:ext cx="11556644" cy="1051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𝑈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𝜀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,          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=1,…,6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                            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∈(0,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       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(1)</a:t>
                </a:r>
                <a:r>
                  <a:rPr lang="en-US" sz="2400" dirty="0"/>
                  <a:t>        Here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 </m:t>
                    </m:r>
                    <m:r>
                      <a:rPr lang="en-US" sz="2400" i="1">
                        <a:latin typeface="Cambria Math"/>
                      </a:rPr>
                      <m:t>𝑈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𝑉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ru-RU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23" y="592180"/>
                <a:ext cx="11556644" cy="10515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567031" y="1849001"/>
                <a:ext cx="6770443" cy="701026"/>
              </a:xfrm>
              <a:prstGeom prst="rect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𝜀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/>
                      </a:rPr>
                      <m:t>= </m:t>
                    </m:r>
                    <m:nary>
                      <m:naryPr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  <m:r>
                          <a:rPr lang="en-US" sz="2400" i="1">
                            <a:latin typeface="Cambria Math"/>
                          </a:rPr>
                          <m:t>⋅</m:t>
                        </m:r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  <m:r>
                          <a:rPr lang="en-US" sz="2400" i="1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en-US" sz="2400" i="1">
                        <a:latin typeface="Cambria Math"/>
                      </a:rPr>
                      <m:t>𝑑𝑡</m:t>
                    </m:r>
                    <m:r>
                      <a:rPr lang="en-US" sz="2400" i="1">
                        <a:latin typeface="Cambria Math"/>
                      </a:rPr>
                      <m:t> ⟶</m:t>
                    </m:r>
                    <m:limLow>
                      <m:limLow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min</m:t>
                        </m:r>
                      </m:e>
                      <m:li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)</m:t>
                        </m:r>
                      </m:lim>
                    </m:limLow>
                  </m:oMath>
                </a14:m>
                <a:r>
                  <a:rPr lang="en-US" sz="2400" dirty="0"/>
                  <a:t>      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(2)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031" y="1849001"/>
                <a:ext cx="6770443" cy="701026"/>
              </a:xfrm>
              <a:prstGeom prst="rect">
                <a:avLst/>
              </a:prstGeom>
              <a:blipFill rotWithShape="1">
                <a:blip r:embed="rId3"/>
                <a:stretch>
                  <a:fillRect r="-717"/>
                </a:stretch>
              </a:blipFill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68627" y="2828835"/>
                <a:ext cx="37968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𝑄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– weight constants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27" y="2828835"/>
                <a:ext cx="379680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68" t="-10526" r="-144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634015" y="3321278"/>
            <a:ext cx="9534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 err="1"/>
              <a:t>Pontryagin’s</a:t>
            </a:r>
            <a:r>
              <a:rPr lang="en-US" sz="2400" b="1" i="1" u="sng" dirty="0"/>
              <a:t> Maximum </a:t>
            </a:r>
            <a:r>
              <a:rPr lang="en-US" sz="2400" b="1" i="1" u="sng" dirty="0" smtClean="0"/>
              <a:t>Principle</a:t>
            </a:r>
            <a:r>
              <a:rPr lang="ru-RU" sz="2400" b="1" i="1" dirty="0" smtClean="0"/>
              <a:t>*</a:t>
            </a:r>
            <a:r>
              <a:rPr lang="en-US" sz="2400" b="1" i="1" dirty="0" smtClean="0"/>
              <a:t> </a:t>
            </a:r>
            <a:r>
              <a:rPr lang="en-US" sz="2400" dirty="0"/>
              <a:t>convert </a:t>
            </a:r>
            <a:r>
              <a:rPr lang="en-US" sz="2400" b="1" dirty="0">
                <a:solidFill>
                  <a:srgbClr val="FF0000"/>
                </a:solidFill>
              </a:rPr>
              <a:t>(1) – (2)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into a problem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08855" y="4035701"/>
                <a:ext cx="6086794" cy="620747"/>
              </a:xfrm>
              <a:prstGeom prst="rect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𝐻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𝑄</m:t>
                    </m:r>
                    <m:r>
                      <a:rPr lang="en-US" sz="2400" i="1">
                        <a:latin typeface="Cambria Math"/>
                      </a:rPr>
                      <m:t>⋅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𝑅</m:t>
                    </m:r>
                    <m:r>
                      <a:rPr lang="en-US" sz="2400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𝜀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/>
                        <a:ea typeface="Cambria Math"/>
                      </a:rPr>
                      <m:t>⟶</m:t>
                    </m:r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min</m:t>
                        </m:r>
                      </m:e>
                      <m:li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)</m:t>
                        </m:r>
                      </m:lim>
                    </m:limLow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855" y="4035701"/>
                <a:ext cx="6086794" cy="620747"/>
              </a:xfrm>
              <a:prstGeom prst="rect">
                <a:avLst/>
              </a:prstGeom>
              <a:blipFill rotWithShape="1">
                <a:blip r:embed="rId5"/>
                <a:stretch>
                  <a:fillRect t="-89623" b="-115094"/>
                </a:stretch>
              </a:blipFill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19887" y="5146249"/>
                <a:ext cx="49697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latin typeface="Cambria Math"/>
                            <a:ea typeface="Cambria Math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>
                            <a:latin typeface="Cambria Math"/>
                            <a:ea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/>
                  <a:t> satisfies the </a:t>
                </a:r>
                <a:r>
                  <a:rPr lang="en-US" sz="2400" dirty="0" err="1"/>
                  <a:t>adjoint</a:t>
                </a:r>
                <a:r>
                  <a:rPr lang="en-US" sz="2400" dirty="0"/>
                  <a:t> problem :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87" y="5146249"/>
                <a:ext cx="496975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840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005311" y="4877490"/>
                <a:ext cx="2669705" cy="999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eqArrPr>
                            <m:e>
                              <m:box>
                                <m:box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/>
                                    </a:rPr>
                                    <m:t>=−</m:t>
                                  </m:r>
                                  <m:box>
                                    <m:box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𝐻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,         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=1,…,6</m:t>
                                      </m:r>
                                    </m:e>
                                  </m:box>
                                </m:e>
                              </m:box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311" y="4877490"/>
                <a:ext cx="2669705" cy="9991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72223" y="6417099"/>
            <a:ext cx="9623200" cy="338554"/>
          </a:xfrm>
          <a:prstGeom prst="rect">
            <a:avLst/>
          </a:prstGeom>
          <a:noFill/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*L</a:t>
            </a:r>
            <a:r>
              <a:rPr lang="en-US" sz="1600" dirty="0"/>
              <a:t>. S. </a:t>
            </a:r>
            <a:r>
              <a:rPr lang="en-US" sz="1600" dirty="0" err="1"/>
              <a:t>Pontryagin</a:t>
            </a:r>
            <a:r>
              <a:rPr lang="en-US" sz="1600" dirty="0"/>
              <a:t>, V. G. </a:t>
            </a:r>
            <a:r>
              <a:rPr lang="en-US" sz="1600" dirty="0" err="1" smtClean="0"/>
              <a:t>Boltyanskii</a:t>
            </a:r>
            <a:r>
              <a:rPr lang="ru-RU" sz="1600" dirty="0"/>
              <a:t> </a:t>
            </a:r>
            <a:r>
              <a:rPr lang="en-US" sz="1600" dirty="0" smtClean="0"/>
              <a:t>et. all, </a:t>
            </a:r>
            <a:r>
              <a:rPr lang="en-US" sz="1600" dirty="0"/>
              <a:t>The Mathematical Theory of Optimal Processes, Wiley, New York, 1962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11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88" y="-89155"/>
            <a:ext cx="11617291" cy="778098"/>
          </a:xfrm>
        </p:spPr>
        <p:txBody>
          <a:bodyPr>
            <a:noAutofit/>
          </a:bodyPr>
          <a:lstStyle/>
          <a:p>
            <a:r>
              <a:rPr lang="en-US" sz="2800" b="1" dirty="0"/>
              <a:t>Off treatment </a:t>
            </a:r>
            <a:r>
              <a:rPr lang="en-US" sz="2800" b="1" dirty="0" smtClean="0"/>
              <a:t>(</a:t>
            </a:r>
            <a:r>
              <a:rPr lang="el-GR" sz="2800" b="1" i="1" dirty="0" smtClean="0"/>
              <a:t>ε</a:t>
            </a:r>
            <a:r>
              <a:rPr lang="ru-RU" sz="2800" b="1" i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/>
              <a:t>0) steady states </a:t>
            </a:r>
            <a:r>
              <a:rPr lang="en-US" sz="2800" b="1" dirty="0" smtClean="0"/>
              <a:t>for model and initial conditions</a:t>
            </a:r>
            <a:endParaRPr lang="ru-RU" sz="2800" b="1" dirty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384427" y="6216523"/>
            <a:ext cx="772871" cy="523999"/>
          </a:xfrm>
        </p:spPr>
        <p:txBody>
          <a:bodyPr/>
          <a:lstStyle/>
          <a:p>
            <a:r>
              <a:rPr lang="ru-RU" sz="3600" dirty="0" smtClean="0"/>
              <a:t>1</a:t>
            </a:r>
            <a:r>
              <a:rPr lang="en-US" sz="3600" dirty="0" smtClean="0"/>
              <a:t>2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3792" y="964128"/>
                <a:ext cx="5404578" cy="230832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rgbClr val="5B8EB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2D4B68"/>
                        </a:solidFill>
                        <a:latin typeface="Cambria Math"/>
                      </a:rPr>
                      <m:t>𝐄</m:t>
                    </m:r>
                    <m:sSub>
                      <m:sSubPr>
                        <m:ctrlPr>
                          <a:rPr lang="en-US" b="1" i="1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>
                            <a:solidFill>
                              <a:srgbClr val="2D4B68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solidFill>
                          <a:srgbClr val="2D4B68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b="1" dirty="0" smtClean="0">
                    <a:solidFill>
                      <a:srgbClr val="2D4B68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=3198,  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=0, 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=0,                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=0,  </m:t>
                    </m:r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</a:rPr>
                      <m:t>=10. </m:t>
                    </m:r>
                  </m:oMath>
                </a14:m>
                <a:r>
                  <a:rPr lang="en-US" b="1" dirty="0" smtClean="0"/>
                  <a:t>(Unstable)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2D4B68"/>
                        </a:solidFill>
                        <a:latin typeface="Cambria Math"/>
                      </a:rPr>
                      <m:t>𝐄</m:t>
                    </m:r>
                    <m:sSub>
                      <m:sSubPr>
                        <m:ctrlPr>
                          <a:rPr lang="en-US" b="1" i="1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2D4B68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>
                        <a:solidFill>
                          <a:srgbClr val="2D4B68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664938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50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1207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                 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11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a:rPr lang="en-US" i="1" dirty="0">
                        <a:latin typeface="Cambria Math"/>
                      </a:rPr>
                      <m:t>=6299, 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</a:rPr>
                      <m:t>=207658.  </m:t>
                    </m:r>
                  </m:oMath>
                </a14:m>
                <a:r>
                  <a:rPr lang="en-US" b="1" dirty="0" smtClean="0"/>
                  <a:t>(Unstable)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2D4B68"/>
                        </a:solidFill>
                        <a:latin typeface="Cambria Math"/>
                      </a:rPr>
                      <m:t>𝐄</m:t>
                    </m:r>
                    <m:sSub>
                      <m:sSubPr>
                        <m:ctrlPr>
                          <a:rPr lang="en-US" b="1" i="1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2D4B68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b="1">
                        <a:solidFill>
                          <a:srgbClr val="2D4B68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b="1" dirty="0">
                    <a:solidFill>
                      <a:srgbClr val="2D4B68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2D4B68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163573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5</m:t>
                    </m:r>
                    <m:r>
                      <a:rPr lang="en-US" i="1" dirty="0">
                        <a:latin typeface="Cambria Math"/>
                      </a:rPr>
                      <m:t>,  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11945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r>
                  <a:rPr lang="en-US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46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a:rPr lang="en-US" i="1" dirty="0">
                        <a:latin typeface="Cambria Math"/>
                      </a:rPr>
                      <m:t>=63919,  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</a:rPr>
                      <m:t>=24. </m:t>
                    </m:r>
                  </m:oMath>
                </a14:m>
                <a:r>
                  <a:rPr lang="en-US" b="1" dirty="0" smtClean="0"/>
                  <a:t> (Stable)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2D4B68"/>
                        </a:solidFill>
                        <a:latin typeface="Cambria Math"/>
                      </a:rPr>
                      <m:t>𝐄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2D4B68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b="1">
                        <a:solidFill>
                          <a:srgbClr val="2D4B68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b="1" dirty="0">
                    <a:solidFill>
                      <a:srgbClr val="2D4B6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2D4B68"/>
                        </a:solidFill>
                        <a:latin typeface="Cambria Math"/>
                      </a:rPr>
                      <m:t>  </m:t>
                    </m:r>
                    <m:r>
                      <a:rPr lang="en-US" b="0" i="1" dirty="0" smtClean="0">
                        <a:solidFill>
                          <a:srgbClr val="2D4B68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96783</m:t>
                    </m:r>
                    <m:r>
                      <a:rPr lang="en-US" i="1" smtClean="0">
                        <a:latin typeface="Cambria Math"/>
                      </a:rPr>
                      <m:t>9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621</m:t>
                    </m:r>
                    <m:r>
                      <a:rPr lang="en-US" i="1" dirty="0">
                        <a:latin typeface="Cambria Math"/>
                      </a:rPr>
                      <m:t>,  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7</m:t>
                    </m:r>
                    <m:r>
                      <a:rPr lang="en-US" b="0" i="1" smtClean="0">
                        <a:latin typeface="Cambria Math"/>
                      </a:rPr>
                      <m:t>6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           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6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a:rPr lang="en-US" i="1" dirty="0">
                        <a:latin typeface="Cambria Math"/>
                      </a:rPr>
                      <m:t>=415,  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</a:rPr>
                      <m:t>=353108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b="1" dirty="0" smtClean="0"/>
                  <a:t> (Stable)</a:t>
                </a:r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2" y="964128"/>
                <a:ext cx="5404578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562" b="-2611"/>
                </a:stretch>
              </a:blipFill>
              <a:ln w="25400">
                <a:solidFill>
                  <a:srgbClr val="5B8EB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3791" y="3627273"/>
                <a:ext cx="540457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2D4B68"/>
                        </a:solidFill>
                        <a:latin typeface="Cambria Math"/>
                      </a:rPr>
                      <m:t>𝑬</m:t>
                    </m:r>
                    <m:sSub>
                      <m:sSubPr>
                        <m:ctrlPr>
                          <a:rPr lang="en-US" i="1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/>
                  <a:t>represents the uninfected patient, </a:t>
                </a:r>
                <a:r>
                  <a:rPr lang="en-US" dirty="0" smtClean="0"/>
                  <a:t>without virus;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2D4B68"/>
                        </a:solidFill>
                        <a:latin typeface="Cambria Math"/>
                      </a:rPr>
                      <m:t>𝑬</m:t>
                    </m:r>
                    <m:sSub>
                      <m:sSubPr>
                        <m:ctrlPr>
                          <a:rPr lang="en-US" i="1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represents the </a:t>
                </a:r>
                <a:r>
                  <a:rPr lang="en-US" dirty="0" smtClean="0"/>
                  <a:t>infected patient with sufficiently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good</a:t>
                </a:r>
                <a:r>
                  <a:rPr lang="ru-RU" dirty="0" smtClean="0"/>
                  <a:t> </a:t>
                </a:r>
                <a:r>
                  <a:rPr lang="en-US" dirty="0" smtClean="0"/>
                  <a:t>immunity;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2D4B68"/>
                        </a:solidFill>
                        <a:latin typeface="Cambria Math"/>
                      </a:rPr>
                      <m:t>𝑬</m:t>
                    </m:r>
                    <m:sSub>
                      <m:sSubPr>
                        <m:ctrlPr>
                          <a:rPr lang="en-US" i="1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dirty="0" smtClean="0"/>
                  <a:t> -</a:t>
                </a:r>
                <a:r>
                  <a:rPr lang="en-US" dirty="0"/>
                  <a:t> </a:t>
                </a:r>
                <a:r>
                  <a:rPr lang="en-US" dirty="0" smtClean="0"/>
                  <a:t>a dangerously high</a:t>
                </a:r>
                <a:r>
                  <a:rPr lang="ru-RU" dirty="0" smtClean="0"/>
                  <a:t> </a:t>
                </a:r>
                <a:r>
                  <a:rPr lang="en-US" dirty="0" smtClean="0"/>
                  <a:t>viral </a:t>
                </a:r>
                <a:r>
                  <a:rPr lang="en-US" dirty="0"/>
                  <a:t>load is present</a:t>
                </a:r>
                <a:r>
                  <a:rPr lang="en-US" dirty="0" smtClean="0"/>
                  <a:t>;</a:t>
                </a:r>
                <a:r>
                  <a:rPr lang="ru-RU" dirty="0" smtClean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2D4B68"/>
                        </a:solidFill>
                        <a:latin typeface="Cambria Math"/>
                      </a:rPr>
                      <m:t>𝑬</m:t>
                    </m:r>
                    <m:sSub>
                      <m:sSubPr>
                        <m:ctrlPr>
                          <a:rPr lang="en-US" i="1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dirty="0" smtClean="0"/>
                  <a:t> a </a:t>
                </a:r>
                <a:r>
                  <a:rPr lang="en-US" dirty="0"/>
                  <a:t>strong immune response </a:t>
                </a:r>
                <a:r>
                  <a:rPr lang="en-US" dirty="0" smtClean="0"/>
                  <a:t>has developed.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1" y="3627273"/>
                <a:ext cx="5404579" cy="1477328"/>
              </a:xfrm>
              <a:prstGeom prst="rect">
                <a:avLst/>
              </a:prstGeom>
              <a:blipFill rotWithShape="1">
                <a:blip r:embed="rId3"/>
                <a:stretch>
                  <a:fillRect t="-2066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0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88" y="-89155"/>
            <a:ext cx="11617291" cy="778098"/>
          </a:xfrm>
        </p:spPr>
        <p:txBody>
          <a:bodyPr>
            <a:noAutofit/>
          </a:bodyPr>
          <a:lstStyle/>
          <a:p>
            <a:r>
              <a:rPr lang="en-US" sz="2800" b="1" dirty="0"/>
              <a:t>Off treatment </a:t>
            </a:r>
            <a:r>
              <a:rPr lang="en-US" sz="2800" b="1" dirty="0" smtClean="0"/>
              <a:t>(</a:t>
            </a:r>
            <a:r>
              <a:rPr lang="el-GR" sz="2800" b="1" i="1" dirty="0" smtClean="0"/>
              <a:t>ε</a:t>
            </a:r>
            <a:r>
              <a:rPr lang="ru-RU" sz="2800" b="1" i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/>
              <a:t>0) steady states </a:t>
            </a:r>
            <a:r>
              <a:rPr lang="en-US" sz="2800" b="1" dirty="0" smtClean="0"/>
              <a:t>for model and initial conditions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6336406" y="585606"/>
                <a:ext cx="4932608" cy="95460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When the system is in state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𝑬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, introduction of a small amount of virus causes the system to converge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𝑬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406" y="585606"/>
                <a:ext cx="4932608" cy="954602"/>
              </a:xfrm>
              <a:prstGeom prst="roundRect">
                <a:avLst/>
              </a:prstGeom>
              <a:blipFill rotWithShape="1">
                <a:blip r:embed="rId2"/>
                <a:stretch>
                  <a:fillRect b="-5521"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384427" y="6216523"/>
            <a:ext cx="772871" cy="523999"/>
          </a:xfrm>
        </p:spPr>
        <p:txBody>
          <a:bodyPr/>
          <a:lstStyle/>
          <a:p>
            <a:r>
              <a:rPr lang="ru-RU" sz="3600" dirty="0" smtClean="0"/>
              <a:t>1</a:t>
            </a:r>
            <a:r>
              <a:rPr lang="en-US" sz="3600" dirty="0" smtClean="0"/>
              <a:t>2</a:t>
            </a:r>
            <a:endParaRPr lang="ru-RU" sz="36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86" y="1748958"/>
            <a:ext cx="2198133" cy="11874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34" y="1748958"/>
            <a:ext cx="2137246" cy="11874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86" y="3097453"/>
            <a:ext cx="2157467" cy="117833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34" y="3097452"/>
            <a:ext cx="2137246" cy="117833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86" y="4365937"/>
            <a:ext cx="2157467" cy="122349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Объект 8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34" y="4365936"/>
            <a:ext cx="2137246" cy="1223493"/>
          </a:xfrm>
          <a:ln w="63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223578" y="4458059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578" y="4458059"/>
                <a:ext cx="38664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436340" y="4458059"/>
                <a:ext cx="388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340" y="4458059"/>
                <a:ext cx="388247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117844" y="1748958"/>
                <a:ext cx="492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844" y="1748958"/>
                <a:ext cx="49237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332209" y="1748958"/>
                <a:ext cx="492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209" y="1748958"/>
                <a:ext cx="492378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034406" y="3132925"/>
                <a:ext cx="5836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406" y="3132925"/>
                <a:ext cx="583685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0286555" y="3132925"/>
                <a:ext cx="5836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555" y="3132925"/>
                <a:ext cx="583685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3792" y="964128"/>
                <a:ext cx="5404578" cy="230832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rgbClr val="5B8EB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𝐄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b="1" dirty="0" smtClean="0">
                    <a:solidFill>
                      <a:srgbClr val="2D4B68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=3198,  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=0, 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=0,                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=0,  </m:t>
                    </m:r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</a:rPr>
                      <m:t>=10. </m:t>
                    </m:r>
                  </m:oMath>
                </a14:m>
                <a:r>
                  <a:rPr lang="en-US" b="1" dirty="0" smtClean="0"/>
                  <a:t>(Unstable)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2D4B68"/>
                        </a:solidFill>
                        <a:latin typeface="Cambria Math"/>
                      </a:rPr>
                      <m:t>𝐄</m:t>
                    </m:r>
                    <m:sSub>
                      <m:sSubPr>
                        <m:ctrlPr>
                          <a:rPr lang="en-US" b="1" i="1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2D4B68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>
                        <a:solidFill>
                          <a:srgbClr val="2D4B68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664938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50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1207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                 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11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a:rPr lang="en-US" i="1" dirty="0">
                        <a:latin typeface="Cambria Math"/>
                      </a:rPr>
                      <m:t>=6299, 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</a:rPr>
                      <m:t>=207658.  </m:t>
                    </m:r>
                  </m:oMath>
                </a14:m>
                <a:r>
                  <a:rPr lang="en-US" b="1" dirty="0" smtClean="0"/>
                  <a:t>(Unstable)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𝐄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b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163573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5</m:t>
                    </m:r>
                    <m:r>
                      <a:rPr lang="en-US" i="1" dirty="0">
                        <a:latin typeface="Cambria Math"/>
                      </a:rPr>
                      <m:t>,  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11945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r>
                  <a:rPr lang="en-US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46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a:rPr lang="en-US" i="1" dirty="0">
                        <a:latin typeface="Cambria Math"/>
                      </a:rPr>
                      <m:t>=63919,  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</a:rPr>
                      <m:t>=24. </m:t>
                    </m:r>
                  </m:oMath>
                </a14:m>
                <a:r>
                  <a:rPr lang="en-US" b="1" dirty="0" smtClean="0"/>
                  <a:t> (Stable)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2D4B68"/>
                        </a:solidFill>
                        <a:latin typeface="Cambria Math"/>
                      </a:rPr>
                      <m:t>𝐄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2D4B68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b="1">
                        <a:solidFill>
                          <a:srgbClr val="2D4B68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b="1" dirty="0">
                    <a:solidFill>
                      <a:srgbClr val="2D4B6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2D4B68"/>
                        </a:solidFill>
                        <a:latin typeface="Cambria Math"/>
                      </a:rPr>
                      <m:t>  </m:t>
                    </m:r>
                    <m:r>
                      <a:rPr lang="en-US" b="0" i="1" dirty="0" smtClean="0">
                        <a:solidFill>
                          <a:srgbClr val="2D4B68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96783</m:t>
                    </m:r>
                    <m:r>
                      <a:rPr lang="en-US" i="1" smtClean="0">
                        <a:latin typeface="Cambria Math"/>
                      </a:rPr>
                      <m:t>9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621</m:t>
                    </m:r>
                    <m:r>
                      <a:rPr lang="en-US" i="1" dirty="0">
                        <a:latin typeface="Cambria Math"/>
                      </a:rPr>
                      <m:t>,  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7</m:t>
                    </m:r>
                    <m:r>
                      <a:rPr lang="en-US" b="0" i="1" smtClean="0">
                        <a:latin typeface="Cambria Math"/>
                      </a:rPr>
                      <m:t>6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           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6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a:rPr lang="en-US" i="1" dirty="0">
                        <a:latin typeface="Cambria Math"/>
                      </a:rPr>
                      <m:t>=415,  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</a:rPr>
                      <m:t>=353108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b="1" dirty="0" smtClean="0"/>
                  <a:t> (Stable)</a:t>
                </a:r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2" y="964128"/>
                <a:ext cx="5404578" cy="2308324"/>
              </a:xfrm>
              <a:prstGeom prst="rect">
                <a:avLst/>
              </a:prstGeom>
              <a:blipFill rotWithShape="1">
                <a:blip r:embed="rId15"/>
                <a:stretch>
                  <a:fillRect l="-562" b="-2611"/>
                </a:stretch>
              </a:blipFill>
              <a:ln w="25400">
                <a:solidFill>
                  <a:srgbClr val="5B8EB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Выгнутая влево стрелка 25"/>
          <p:cNvSpPr/>
          <p:nvPr/>
        </p:nvSpPr>
        <p:spPr>
          <a:xfrm>
            <a:off x="94700" y="1120463"/>
            <a:ext cx="459092" cy="122220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3791" y="3627273"/>
                <a:ext cx="540457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2D4B68"/>
                        </a:solidFill>
                        <a:latin typeface="Cambria Math"/>
                      </a:rPr>
                      <m:t>𝑬</m:t>
                    </m:r>
                    <m:sSub>
                      <m:sSubPr>
                        <m:ctrlPr>
                          <a:rPr lang="en-US" i="1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/>
                  <a:t>represents the uninfected patient, </a:t>
                </a:r>
                <a:r>
                  <a:rPr lang="en-US" dirty="0" smtClean="0"/>
                  <a:t>without virus;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2D4B68"/>
                        </a:solidFill>
                        <a:latin typeface="Cambria Math"/>
                      </a:rPr>
                      <m:t>𝑬</m:t>
                    </m:r>
                    <m:sSub>
                      <m:sSubPr>
                        <m:ctrlPr>
                          <a:rPr lang="en-US" i="1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represents the </a:t>
                </a:r>
                <a:r>
                  <a:rPr lang="en-US" dirty="0" smtClean="0"/>
                  <a:t>infected patient with sufficiently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good</a:t>
                </a:r>
                <a:r>
                  <a:rPr lang="ru-RU" dirty="0" smtClean="0"/>
                  <a:t> </a:t>
                </a:r>
                <a:r>
                  <a:rPr lang="en-US" dirty="0" smtClean="0"/>
                  <a:t>immunity;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2D4B68"/>
                        </a:solidFill>
                        <a:latin typeface="Cambria Math"/>
                      </a:rPr>
                      <m:t>𝑬</m:t>
                    </m:r>
                    <m:sSub>
                      <m:sSubPr>
                        <m:ctrlPr>
                          <a:rPr lang="en-US" i="1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dirty="0" smtClean="0"/>
                  <a:t> -</a:t>
                </a:r>
                <a:r>
                  <a:rPr lang="en-US" dirty="0"/>
                  <a:t> </a:t>
                </a:r>
                <a:r>
                  <a:rPr lang="en-US" dirty="0" smtClean="0"/>
                  <a:t>a dangerously high</a:t>
                </a:r>
                <a:r>
                  <a:rPr lang="ru-RU" dirty="0" smtClean="0"/>
                  <a:t> </a:t>
                </a:r>
                <a:r>
                  <a:rPr lang="en-US" dirty="0" smtClean="0"/>
                  <a:t>viral </a:t>
                </a:r>
                <a:r>
                  <a:rPr lang="en-US" dirty="0"/>
                  <a:t>load is present</a:t>
                </a:r>
                <a:r>
                  <a:rPr lang="en-US" dirty="0" smtClean="0"/>
                  <a:t>;</a:t>
                </a:r>
                <a:r>
                  <a:rPr lang="ru-RU" dirty="0" smtClean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2D4B68"/>
                        </a:solidFill>
                        <a:latin typeface="Cambria Math"/>
                      </a:rPr>
                      <m:t>𝑬</m:t>
                    </m:r>
                    <m:sSub>
                      <m:sSubPr>
                        <m:ctrlPr>
                          <a:rPr lang="en-US" i="1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dirty="0" smtClean="0"/>
                  <a:t> a </a:t>
                </a:r>
                <a:r>
                  <a:rPr lang="en-US" dirty="0"/>
                  <a:t>strong immune response </a:t>
                </a:r>
                <a:r>
                  <a:rPr lang="en-US" dirty="0" smtClean="0"/>
                  <a:t>has developed.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1" y="3627273"/>
                <a:ext cx="5404579" cy="1477328"/>
              </a:xfrm>
              <a:prstGeom prst="rect">
                <a:avLst/>
              </a:prstGeom>
              <a:blipFill rotWithShape="1">
                <a:blip r:embed="rId16"/>
                <a:stretch>
                  <a:fillRect t="-2066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9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88" y="-89155"/>
            <a:ext cx="11617291" cy="778098"/>
          </a:xfrm>
        </p:spPr>
        <p:txBody>
          <a:bodyPr>
            <a:noAutofit/>
          </a:bodyPr>
          <a:lstStyle/>
          <a:p>
            <a:r>
              <a:rPr lang="en-US" sz="2800" b="1" dirty="0"/>
              <a:t>Off treatment </a:t>
            </a:r>
            <a:r>
              <a:rPr lang="en-US" sz="2800" b="1" dirty="0" smtClean="0"/>
              <a:t>(</a:t>
            </a:r>
            <a:r>
              <a:rPr lang="el-GR" sz="2800" b="1" i="1" dirty="0" smtClean="0"/>
              <a:t>ε</a:t>
            </a:r>
            <a:r>
              <a:rPr lang="ru-RU" sz="2800" b="1" i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/>
              <a:t>0) steady states </a:t>
            </a:r>
            <a:r>
              <a:rPr lang="en-US" sz="2800" b="1" dirty="0" smtClean="0"/>
              <a:t>for model and initial conditions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6336406" y="585606"/>
                <a:ext cx="4932608" cy="95460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When the system is in state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𝑬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, introduction of a small amount of virus causes the system to converge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𝑬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406" y="585606"/>
                <a:ext cx="4932608" cy="954602"/>
              </a:xfrm>
              <a:prstGeom prst="roundRect">
                <a:avLst/>
              </a:prstGeom>
              <a:blipFill rotWithShape="1">
                <a:blip r:embed="rId2"/>
                <a:stretch>
                  <a:fillRect b="-5521"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384427" y="6216523"/>
            <a:ext cx="772871" cy="523999"/>
          </a:xfrm>
        </p:spPr>
        <p:txBody>
          <a:bodyPr/>
          <a:lstStyle/>
          <a:p>
            <a:r>
              <a:rPr lang="ru-RU" sz="3600" dirty="0" smtClean="0"/>
              <a:t>1</a:t>
            </a:r>
            <a:r>
              <a:rPr lang="en-US" sz="3600" dirty="0" smtClean="0"/>
              <a:t>2</a:t>
            </a:r>
            <a:endParaRPr lang="ru-RU" sz="36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86" y="1748958"/>
            <a:ext cx="2198133" cy="11874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34" y="1748958"/>
            <a:ext cx="2137246" cy="11874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86" y="3097453"/>
            <a:ext cx="2157467" cy="117833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34" y="3097452"/>
            <a:ext cx="2137246" cy="117833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86" y="4365937"/>
            <a:ext cx="2157467" cy="122349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Объект 8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34" y="4365936"/>
            <a:ext cx="2137246" cy="1223493"/>
          </a:xfrm>
          <a:ln w="63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223578" y="4458059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578" y="4458059"/>
                <a:ext cx="38664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436340" y="4458059"/>
                <a:ext cx="388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340" y="4458059"/>
                <a:ext cx="388247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117844" y="1748958"/>
                <a:ext cx="492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844" y="1748958"/>
                <a:ext cx="49237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332209" y="1748958"/>
                <a:ext cx="492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209" y="1748958"/>
                <a:ext cx="492378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034406" y="3132925"/>
                <a:ext cx="5836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406" y="3132925"/>
                <a:ext cx="583685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0286555" y="3132925"/>
                <a:ext cx="5836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555" y="3132925"/>
                <a:ext cx="583685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22779" y="5731791"/>
                <a:ext cx="9309430" cy="65627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12000">
                    <a:srgbClr val="D4DEFF"/>
                  </a:gs>
                  <a:gs pos="7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 w="38100">
                <a:solidFill>
                  <a:srgbClr val="2D4B6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Initial conditions for optimal </a:t>
                </a:r>
                <a:r>
                  <a:rPr lang="en-US" b="1" dirty="0"/>
                  <a:t>control problem (perturbed </a:t>
                </a:r>
                <a:r>
                  <a:rPr lang="en-US" b="1" dirty="0" smtClean="0"/>
                  <a:t>state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𝑬</m:t>
                    </m:r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 dirty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b="1" i="1" dirty="0">
                              <a:latin typeface="Cambria Math"/>
                            </a:rPr>
                            <m:t>𝟔</m:t>
                          </m:r>
                        </m:sup>
                      </m:sSup>
                      <m:r>
                        <a:rPr lang="en-US" b="1" i="1" dirty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 dirty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dirty="0">
                          <a:latin typeface="Cambria Math"/>
                        </a:rPr>
                        <m:t>=</m:t>
                      </m:r>
                      <m:r>
                        <a:rPr lang="en-US" b="1" i="1" dirty="0">
                          <a:latin typeface="Cambria Math"/>
                        </a:rPr>
                        <m:t>𝟑𝟏𝟗𝟖</m:t>
                      </m:r>
                      <m:r>
                        <a:rPr lang="en-US" b="1" i="1" dirty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b="1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 dirty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 dirty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b="1" i="1" dirty="0">
                          <a:latin typeface="Cambria Math"/>
                        </a:rPr>
                        <m:t>=</m:t>
                      </m:r>
                      <m:r>
                        <a:rPr lang="en-US" b="1" i="1" dirty="0">
                          <a:latin typeface="Cambria Math"/>
                        </a:rPr>
                        <m:t>𝟎</m:t>
                      </m:r>
                      <m:r>
                        <a:rPr lang="en-US" b="1" i="1" dirty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b="1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 dirty="0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b="1" i="1" dirty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b="1" i="1" dirty="0">
                          <a:latin typeface="Cambria Math"/>
                        </a:rPr>
                        <m:t>=</m:t>
                      </m:r>
                      <m:r>
                        <a:rPr lang="en-US" b="1" i="1" dirty="0">
                          <a:latin typeface="Cambria Math"/>
                        </a:rPr>
                        <m:t>𝟎</m:t>
                      </m:r>
                      <m:r>
                        <a:rPr lang="en-US" b="1" i="1" dirty="0">
                          <a:latin typeface="Cambria Math"/>
                        </a:rPr>
                        <m:t>, </m:t>
                      </m:r>
                      <m:r>
                        <a:rPr lang="en-US" b="1" i="1" dirty="0">
                          <a:latin typeface="Cambria Math"/>
                        </a:rPr>
                        <m:t>𝑽</m:t>
                      </m:r>
                      <m:r>
                        <a:rPr lang="en-US" b="1" i="1" dirty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latin typeface="Cambria Math"/>
                        </a:rPr>
                        <m:t>𝟏</m:t>
                      </m:r>
                      <m:r>
                        <a:rPr lang="en-US" b="1" i="1" dirty="0">
                          <a:latin typeface="Cambria Math"/>
                        </a:rPr>
                        <m:t>, </m:t>
                      </m:r>
                      <m:r>
                        <a:rPr lang="en-US" b="1" i="1" dirty="0">
                          <a:latin typeface="Cambria Math"/>
                        </a:rPr>
                        <m:t>𝑬</m:t>
                      </m:r>
                      <m:r>
                        <a:rPr lang="en-US" b="1" i="1" dirty="0">
                          <a:latin typeface="Cambria Math"/>
                        </a:rPr>
                        <m:t>=</m:t>
                      </m:r>
                      <m:r>
                        <a:rPr lang="en-US" b="1" i="1" dirty="0">
                          <a:latin typeface="Cambria Math"/>
                        </a:rPr>
                        <m:t>𝟏𝟎</m:t>
                      </m:r>
                      <m:r>
                        <a:rPr lang="en-US" b="1" i="1" dirty="0"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79" y="5731791"/>
                <a:ext cx="9309430" cy="656270"/>
              </a:xfrm>
              <a:prstGeom prst="rect">
                <a:avLst/>
              </a:prstGeom>
              <a:blipFill rotWithShape="1">
                <a:blip r:embed="rId15"/>
                <a:stretch>
                  <a:fillRect t="-1754"/>
                </a:stretch>
              </a:blipFill>
              <a:ln w="38100">
                <a:solidFill>
                  <a:srgbClr val="2D4B68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3792" y="964128"/>
                <a:ext cx="5404578" cy="230832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rgbClr val="5B8EB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𝐄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b="1" dirty="0" smtClean="0">
                    <a:solidFill>
                      <a:srgbClr val="2D4B68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=3198,  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=0, 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=0,                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=0,  </m:t>
                    </m:r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</a:rPr>
                      <m:t>=10. </m:t>
                    </m:r>
                  </m:oMath>
                </a14:m>
                <a:r>
                  <a:rPr lang="en-US" b="1" dirty="0" smtClean="0"/>
                  <a:t>(Unstable)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2D4B68"/>
                        </a:solidFill>
                        <a:latin typeface="Cambria Math"/>
                      </a:rPr>
                      <m:t>𝐄</m:t>
                    </m:r>
                    <m:sSub>
                      <m:sSubPr>
                        <m:ctrlPr>
                          <a:rPr lang="en-US" b="1" i="1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2D4B68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>
                        <a:solidFill>
                          <a:srgbClr val="2D4B68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664938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50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1207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                 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11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a:rPr lang="en-US" i="1" dirty="0">
                        <a:latin typeface="Cambria Math"/>
                      </a:rPr>
                      <m:t>=6299, 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</a:rPr>
                      <m:t>=207658.  </m:t>
                    </m:r>
                  </m:oMath>
                </a14:m>
                <a:r>
                  <a:rPr lang="en-US" b="1" dirty="0" smtClean="0"/>
                  <a:t>(Unstable)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𝐄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b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163573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5</m:t>
                    </m:r>
                    <m:r>
                      <a:rPr lang="en-US" i="1" dirty="0">
                        <a:latin typeface="Cambria Math"/>
                      </a:rPr>
                      <m:t>,  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11945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r>
                  <a:rPr lang="en-US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46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a:rPr lang="en-US" i="1" dirty="0">
                        <a:latin typeface="Cambria Math"/>
                      </a:rPr>
                      <m:t>=63919,  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</a:rPr>
                      <m:t>=24. </m:t>
                    </m:r>
                  </m:oMath>
                </a14:m>
                <a:r>
                  <a:rPr lang="en-US" b="1" dirty="0" smtClean="0"/>
                  <a:t> (Stable)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2D4B68"/>
                        </a:solidFill>
                        <a:latin typeface="Cambria Math"/>
                      </a:rPr>
                      <m:t>𝐄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2D4B68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b="1">
                        <a:solidFill>
                          <a:srgbClr val="2D4B68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b="1" dirty="0">
                    <a:solidFill>
                      <a:srgbClr val="2D4B6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2D4B68"/>
                        </a:solidFill>
                        <a:latin typeface="Cambria Math"/>
                      </a:rPr>
                      <m:t>  </m:t>
                    </m:r>
                    <m:r>
                      <a:rPr lang="en-US" b="0" i="1" dirty="0" smtClean="0">
                        <a:solidFill>
                          <a:srgbClr val="2D4B68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96783</m:t>
                    </m:r>
                    <m:r>
                      <a:rPr lang="en-US" i="1" smtClean="0">
                        <a:latin typeface="Cambria Math"/>
                      </a:rPr>
                      <m:t>9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621</m:t>
                    </m:r>
                    <m:r>
                      <a:rPr lang="en-US" i="1" dirty="0">
                        <a:latin typeface="Cambria Math"/>
                      </a:rPr>
                      <m:t>,  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7</m:t>
                    </m:r>
                    <m:r>
                      <a:rPr lang="en-US" b="0" i="1" smtClean="0">
                        <a:latin typeface="Cambria Math"/>
                      </a:rPr>
                      <m:t>6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            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6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a:rPr lang="en-US" i="1" dirty="0">
                        <a:latin typeface="Cambria Math"/>
                      </a:rPr>
                      <m:t>=415,  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</a:rPr>
                      <m:t>=353108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b="1" dirty="0" smtClean="0"/>
                  <a:t> (Stable)</a:t>
                </a:r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2" y="964128"/>
                <a:ext cx="5404578" cy="2308324"/>
              </a:xfrm>
              <a:prstGeom prst="rect">
                <a:avLst/>
              </a:prstGeom>
              <a:blipFill rotWithShape="1">
                <a:blip r:embed="rId16"/>
                <a:stretch>
                  <a:fillRect l="-562" b="-2611"/>
                </a:stretch>
              </a:blipFill>
              <a:ln w="25400">
                <a:solidFill>
                  <a:srgbClr val="5B8EB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Выгнутая влево стрелка 25"/>
          <p:cNvSpPr/>
          <p:nvPr/>
        </p:nvSpPr>
        <p:spPr>
          <a:xfrm>
            <a:off x="94700" y="1120463"/>
            <a:ext cx="459092" cy="122220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3791" y="3627273"/>
                <a:ext cx="540457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2D4B68"/>
                        </a:solidFill>
                        <a:latin typeface="Cambria Math"/>
                      </a:rPr>
                      <m:t>𝑬</m:t>
                    </m:r>
                    <m:sSub>
                      <m:sSubPr>
                        <m:ctrlPr>
                          <a:rPr lang="en-US" i="1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/>
                  <a:t>represents the uninfected patient, </a:t>
                </a:r>
                <a:r>
                  <a:rPr lang="en-US" dirty="0" smtClean="0"/>
                  <a:t>without virus;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2D4B68"/>
                        </a:solidFill>
                        <a:latin typeface="Cambria Math"/>
                      </a:rPr>
                      <m:t>𝑬</m:t>
                    </m:r>
                    <m:sSub>
                      <m:sSubPr>
                        <m:ctrlPr>
                          <a:rPr lang="en-US" i="1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represents the </a:t>
                </a:r>
                <a:r>
                  <a:rPr lang="en-US" dirty="0" smtClean="0"/>
                  <a:t>infected patient with sufficiently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good</a:t>
                </a:r>
                <a:r>
                  <a:rPr lang="ru-RU" dirty="0" smtClean="0"/>
                  <a:t> </a:t>
                </a:r>
                <a:r>
                  <a:rPr lang="en-US" dirty="0" smtClean="0"/>
                  <a:t>immunity;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2D4B68"/>
                        </a:solidFill>
                        <a:latin typeface="Cambria Math"/>
                      </a:rPr>
                      <m:t>𝑬</m:t>
                    </m:r>
                    <m:sSub>
                      <m:sSubPr>
                        <m:ctrlPr>
                          <a:rPr lang="en-US" i="1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dirty="0" smtClean="0"/>
                  <a:t> -</a:t>
                </a:r>
                <a:r>
                  <a:rPr lang="en-US" dirty="0"/>
                  <a:t> </a:t>
                </a:r>
                <a:r>
                  <a:rPr lang="en-US" dirty="0" smtClean="0"/>
                  <a:t>a dangerously high</a:t>
                </a:r>
                <a:r>
                  <a:rPr lang="ru-RU" dirty="0" smtClean="0"/>
                  <a:t> </a:t>
                </a:r>
                <a:r>
                  <a:rPr lang="en-US" dirty="0" smtClean="0"/>
                  <a:t>viral </a:t>
                </a:r>
                <a:r>
                  <a:rPr lang="en-US" dirty="0"/>
                  <a:t>load is present</a:t>
                </a:r>
                <a:r>
                  <a:rPr lang="en-US" dirty="0" smtClean="0"/>
                  <a:t>;</a:t>
                </a:r>
                <a:r>
                  <a:rPr lang="ru-RU" dirty="0" smtClean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2D4B68"/>
                        </a:solidFill>
                        <a:latin typeface="Cambria Math"/>
                      </a:rPr>
                      <m:t>𝑬</m:t>
                    </m:r>
                    <m:sSub>
                      <m:sSubPr>
                        <m:ctrlPr>
                          <a:rPr lang="en-US" i="1">
                            <a:solidFill>
                              <a:srgbClr val="2D4B6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>
                            <a:solidFill>
                              <a:srgbClr val="2D4B68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dirty="0" smtClean="0"/>
                  <a:t> a </a:t>
                </a:r>
                <a:r>
                  <a:rPr lang="en-US" dirty="0"/>
                  <a:t>strong immune response </a:t>
                </a:r>
                <a:r>
                  <a:rPr lang="en-US" dirty="0" smtClean="0"/>
                  <a:t>has developed.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1" y="3627273"/>
                <a:ext cx="5404579" cy="1477328"/>
              </a:xfrm>
              <a:prstGeom prst="rect">
                <a:avLst/>
              </a:prstGeom>
              <a:blipFill rotWithShape="1">
                <a:blip r:embed="rId17"/>
                <a:stretch>
                  <a:fillRect t="-2066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9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50" y="3607204"/>
            <a:ext cx="4416063" cy="288353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167" y="0"/>
            <a:ext cx="10972800" cy="70609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Optimal treatment (inverse problem 2)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809469"/>
                <a:ext cx="6615659" cy="210552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𝑇</m:t>
                    </m:r>
                    <m:r>
                      <a:rPr lang="en-US" sz="1800" i="1" smtClean="0">
                        <a:latin typeface="Cambria Math"/>
                      </a:rPr>
                      <m:t>=100</m:t>
                    </m:r>
                  </m:oMath>
                </a14:m>
                <a:r>
                  <a:rPr lang="en-US" sz="1800" dirty="0" smtClean="0"/>
                  <a:t> days</a:t>
                </a:r>
                <a:r>
                  <a:rPr lang="ru-RU" sz="1800" dirty="0" smtClean="0"/>
                  <a:t>, 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=</m:t>
                    </m:r>
                    <m:r>
                      <a:rPr lang="en-US" sz="1800" b="0" i="1" dirty="0" smtClean="0">
                        <a:latin typeface="Cambria Math"/>
                      </a:rPr>
                      <m:t>10</m:t>
                    </m:r>
                    <m:r>
                      <a:rPr lang="en-US" sz="1800" i="1" dirty="0">
                        <a:latin typeface="Cambria Math"/>
                      </a:rPr>
                      <m:t>000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u="sng" dirty="0" smtClean="0"/>
                  <a:t>Initial conditions</a:t>
                </a:r>
                <a:r>
                  <a:rPr lang="en-US" sz="1800" dirty="0" smtClean="0"/>
                  <a:t>: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(0)=</m:t>
                    </m:r>
                    <m:sSup>
                      <m:sSupPr>
                        <m:ctrlPr>
                          <a:rPr lang="en-US" sz="1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8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(0)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3198</m:t>
                    </m:r>
                  </m:oMath>
                </a14:m>
                <a:r>
                  <a:rPr lang="en-US" sz="1800" dirty="0"/>
                  <a:t>, 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180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en-US" sz="1800" b="0" i="1" dirty="0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  </m:t>
                    </m:r>
                  </m:oMath>
                </a14:m>
                <a:endParaRPr lang="en-US" sz="1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180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(0)</m:t>
                    </m:r>
                    <m:r>
                      <a:rPr lang="en-US" sz="1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800" i="1" dirty="0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en-US" sz="1800">
                        <a:latin typeface="Cambria Math"/>
                      </a:rPr>
                      <m:t>,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𝑉</m:t>
                    </m:r>
                    <m:r>
                      <a:rPr lang="en-US" sz="1800" b="0" i="1" smtClean="0">
                        <a:latin typeface="Cambria Math"/>
                      </a:rPr>
                      <m:t>(0)</m:t>
                    </m:r>
                    <m:r>
                      <a:rPr lang="en-US" sz="1800">
                        <a:latin typeface="Cambria Math"/>
                      </a:rPr>
                      <m:t>=</m:t>
                    </m:r>
                    <m:r>
                      <a:rPr lang="en-US" sz="1800" b="0" i="0" smtClean="0">
                        <a:latin typeface="Cambria Math"/>
                      </a:rPr>
                      <m:t>1</m:t>
                    </m:r>
                    <m:r>
                      <a:rPr lang="en-US" sz="1800">
                        <a:latin typeface="Cambria Math"/>
                      </a:rPr>
                      <m:t>,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𝐸</m:t>
                    </m:r>
                    <m:r>
                      <a:rPr lang="en-US" sz="1800" b="0" i="1" smtClean="0">
                        <a:latin typeface="Cambria Math"/>
                      </a:rPr>
                      <m:t>(0)</m:t>
                    </m:r>
                    <m:r>
                      <a:rPr lang="en-US" sz="1800">
                        <a:latin typeface="Cambria Math"/>
                      </a:rPr>
                      <m:t>=1</m:t>
                    </m:r>
                    <m:r>
                      <a:rPr lang="en-US" sz="1800" b="0" i="0" smtClean="0">
                        <a:latin typeface="Cambria Math"/>
                      </a:rPr>
                      <m:t>0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u="sng" dirty="0" smtClean="0"/>
                  <a:t>Misfit function</a:t>
                </a:r>
                <a:r>
                  <a:rPr lang="en-US" sz="1800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en-US" sz="1800" i="1">
                            <a:latin typeface="Cambria Math"/>
                          </a:rPr>
                          <m:t>𝑅𝑉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1800" i="1">
                            <a:latin typeface="Cambria Math"/>
                          </a:rPr>
                          <m:t>  </m:t>
                        </m:r>
                        <m:r>
                          <a:rPr lang="en-US" sz="1800" i="1">
                            <a:latin typeface="Cambria Math"/>
                          </a:rPr>
                          <m:t>𝑑𝑡</m:t>
                        </m:r>
                      </m:e>
                    </m:nary>
                    <m:r>
                      <a:rPr lang="en-US" sz="1800" i="1" smtClean="0">
                        <a:latin typeface="Cambria Math"/>
                        <a:ea typeface="Cambria Math"/>
                      </a:rPr>
                      <m:t>⟶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𝑚𝑖𝑛</m:t>
                    </m:r>
                  </m:oMath>
                </a14:m>
                <a:r>
                  <a:rPr lang="en-US" sz="1800" dirty="0" smtClean="0"/>
                  <a:t>  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𝑅</m:t>
                    </m:r>
                    <m:r>
                      <a:rPr lang="en-US" sz="1800" b="0" i="1" smtClean="0">
                        <a:latin typeface="Cambria Math"/>
                      </a:rPr>
                      <m:t>=0.1,        </m:t>
                    </m:r>
                    <m:r>
                      <a:rPr lang="en-US" sz="1800" b="0" i="1" smtClean="0">
                        <a:latin typeface="Cambria Math"/>
                      </a:rPr>
                      <m:t>𝑄</m:t>
                    </m:r>
                    <m:r>
                      <a:rPr lang="en-US" sz="1800" b="0" i="1" smtClean="0">
                        <a:latin typeface="Cambria Math"/>
                      </a:rPr>
                      <m:t>=10000</m:t>
                    </m:r>
                  </m:oMath>
                </a14:m>
                <a:r>
                  <a:rPr lang="en-US" sz="1800" dirty="0" smtClean="0"/>
                  <a:t>             </a:t>
                </a:r>
                <a:endParaRPr lang="en-US" sz="1800" u="sng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09469"/>
                <a:ext cx="6615659" cy="2105527"/>
              </a:xfrm>
              <a:blipFill rotWithShape="1">
                <a:blip r:embed="rId3"/>
                <a:stretch>
                  <a:fillRect l="-737" t="-2609" b="-47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90" y="317430"/>
            <a:ext cx="4159876" cy="2428875"/>
          </a:xfrm>
          <a:prstGeom prst="rect">
            <a:avLst/>
          </a:prstGeom>
        </p:spPr>
      </p:pic>
      <p:sp>
        <p:nvSpPr>
          <p:cNvPr id="1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 smtClean="0"/>
              <a:t>1</a:t>
            </a:r>
            <a:r>
              <a:rPr lang="en-US" sz="3600" dirty="0"/>
              <a:t>3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900566" y="3828658"/>
                <a:ext cx="5486400" cy="576633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𝐻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𝑄</m:t>
                    </m:r>
                    <m:r>
                      <a:rPr lang="en-US" sz="2200" i="1">
                        <a:latin typeface="Cambria Math"/>
                      </a:rPr>
                      <m:t>⋅</m:t>
                    </m:r>
                    <m:r>
                      <a:rPr lang="en-US" sz="2200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𝑅</m:t>
                    </m:r>
                    <m:r>
                      <a:rPr lang="en-US" sz="2200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𝜀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en-US" sz="2200" i="1">
                        <a:latin typeface="Cambria Math"/>
                      </a:rPr>
                      <m:t>)</m:t>
                    </m:r>
                    <m:nary>
                      <m:naryPr>
                        <m:chr m:val="∑"/>
                        <m:ctrlPr>
                          <a:rPr lang="en-US" sz="22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/>
                          </a:rPr>
                          <m:t>𝑖</m:t>
                        </m:r>
                        <m:r>
                          <a:rPr lang="en-US" sz="22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6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/>
                        <a:ea typeface="Cambria Math"/>
                      </a:rPr>
                      <m:t>⟶</m:t>
                    </m:r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  <a:ea typeface="Cambria Math"/>
                          </a:rPr>
                          <m:t>min</m:t>
                        </m:r>
                      </m:e>
                      <m:lim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)</m:t>
                        </m:r>
                      </m:lim>
                    </m:limLow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566" y="3828658"/>
                <a:ext cx="5486400" cy="576633"/>
              </a:xfrm>
              <a:prstGeom prst="rect">
                <a:avLst/>
              </a:prstGeom>
              <a:blipFill rotWithShape="1">
                <a:blip r:embed="rId5"/>
                <a:stretch>
                  <a:fillRect t="-86869" b="-11111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00566" y="3099372"/>
            <a:ext cx="548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optimal control problem convert to minimizing of Hamiltonian: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478074" y="4518285"/>
                <a:ext cx="4301543" cy="1553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/>
                  <a:t> </a:t>
                </a:r>
                <a:r>
                  <a:rPr lang="ru-RU" i="1" dirty="0" smtClean="0"/>
                  <a:t>   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satisfies the </a:t>
                </a:r>
                <a:r>
                  <a:rPr lang="en-US" dirty="0" err="1"/>
                  <a:t>adjoint</a:t>
                </a:r>
                <a:r>
                  <a:rPr lang="en-US" dirty="0"/>
                  <a:t> problem :</a:t>
                </a:r>
              </a:p>
              <a:p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eqArrPr>
                            <m:e>
                              <m:box>
                                <m:box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/>
                                    </a:rPr>
                                    <m:t>=−</m:t>
                                  </m:r>
                                  <m:box>
                                    <m:box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 smtClean="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𝐻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,         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=1,…,6</m:t>
                                      </m:r>
                                    </m:e>
                                  </m:box>
                                </m:e>
                              </m:box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=0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74" y="4518285"/>
                <a:ext cx="4301543" cy="1553182"/>
              </a:xfrm>
              <a:prstGeom prst="rect">
                <a:avLst/>
              </a:prstGeom>
              <a:blipFill rotWithShape="1">
                <a:blip r:embed="rId6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0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1" y="1020470"/>
            <a:ext cx="3640055" cy="2469962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53" y="3912013"/>
            <a:ext cx="3548453" cy="262171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3" y="1020470"/>
            <a:ext cx="3696169" cy="246996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64" y="1020470"/>
            <a:ext cx="3516842" cy="246996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41" y="122281"/>
            <a:ext cx="11294772" cy="541736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Mathematical modeling with full treatment (blue line) and with optimal treatment (red line)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7541" y="683404"/>
                <a:ext cx="36400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𝑽</m:t>
                    </m:r>
                  </m:oMath>
                </a14:m>
                <a:r>
                  <a:rPr lang="ru-RU" b="1" i="1" dirty="0" smtClean="0"/>
                  <a:t>, </a:t>
                </a:r>
                <a:r>
                  <a:rPr lang="en-US" b="1" dirty="0" smtClean="0"/>
                  <a:t>free virus</a:t>
                </a:r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41" y="683404"/>
                <a:ext cx="364005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175787" y="683404"/>
                <a:ext cx="39364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b="1" i="1" dirty="0" smtClean="0"/>
                  <a:t>, </a:t>
                </a:r>
                <a:r>
                  <a:rPr lang="en-US" b="1" dirty="0" smtClean="0"/>
                  <a:t>infected CD4 T-lymphocytes</a:t>
                </a:r>
                <a:endParaRPr lang="ru-RU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787" y="683404"/>
                <a:ext cx="393643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8112225" y="651138"/>
                <a:ext cx="36961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b="1" i="1" dirty="0" smtClean="0"/>
                  <a:t>, </a:t>
                </a:r>
                <a:r>
                  <a:rPr lang="en-US" b="1" dirty="0" smtClean="0"/>
                  <a:t>infected macrophages</a:t>
                </a:r>
                <a:endParaRPr lang="ru-RU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25" y="651138"/>
                <a:ext cx="369616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39350" y="3570472"/>
                <a:ext cx="39364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𝑬</m:t>
                    </m:r>
                  </m:oMath>
                </a14:m>
                <a:r>
                  <a:rPr lang="ru-RU" b="1" i="1" dirty="0" smtClean="0"/>
                  <a:t>, </a:t>
                </a:r>
                <a:r>
                  <a:rPr lang="en-US" b="1" dirty="0" smtClean="0"/>
                  <a:t>immune effectors</a:t>
                </a:r>
                <a:endParaRPr lang="ru-RU" b="1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0" y="3570472"/>
                <a:ext cx="3936436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222865" y="3542683"/>
                <a:ext cx="36631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dirty="0" smtClean="0"/>
                  <a:t>, </a:t>
                </a:r>
                <a:r>
                  <a:rPr lang="en-US" b="1" dirty="0" smtClean="0"/>
                  <a:t>uninfected </a:t>
                </a:r>
                <a:r>
                  <a:rPr lang="en-US" b="1" dirty="0"/>
                  <a:t>CD4 T-lymphocytes</a:t>
                </a:r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865" y="3542683"/>
                <a:ext cx="3663141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8016215" y="3563724"/>
                <a:ext cx="39364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dirty="0" smtClean="0"/>
                  <a:t>,</a:t>
                </a:r>
                <a:r>
                  <a:rPr lang="ru-RU" b="1" i="1" dirty="0"/>
                  <a:t> </a:t>
                </a:r>
                <a:r>
                  <a:rPr lang="en-US" b="1" dirty="0" smtClean="0"/>
                  <a:t>uninfected </a:t>
                </a:r>
                <a:r>
                  <a:rPr lang="en-US" b="1" dirty="0"/>
                  <a:t>macrophages</a:t>
                </a:r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215" y="3563724"/>
                <a:ext cx="3936437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624811" y="6437032"/>
            <a:ext cx="2567189" cy="523999"/>
          </a:xfrm>
        </p:spPr>
        <p:txBody>
          <a:bodyPr/>
          <a:lstStyle/>
          <a:p>
            <a:r>
              <a:rPr lang="en-US" sz="3600" dirty="0" smtClean="0"/>
              <a:t>1</a:t>
            </a:r>
            <a:r>
              <a:rPr lang="en-US" sz="3600" dirty="0"/>
              <a:t>4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1" y="3939805"/>
            <a:ext cx="3640055" cy="259392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2" y="3912013"/>
            <a:ext cx="3696169" cy="259392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8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057" y="0"/>
            <a:ext cx="10972800" cy="706090"/>
          </a:xfrm>
        </p:spPr>
        <p:txBody>
          <a:bodyPr>
            <a:normAutofit/>
          </a:bodyPr>
          <a:lstStyle/>
          <a:p>
            <a:pPr algn="l"/>
            <a:r>
              <a:rPr lang="en-US" sz="2700" b="1" dirty="0" smtClean="0"/>
              <a:t>Optimal treatment (inverse problem 2)</a:t>
            </a:r>
            <a:endParaRPr lang="ru-RU" sz="27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809469"/>
                <a:ext cx="6615659" cy="210552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𝑇</m:t>
                    </m:r>
                    <m:r>
                      <a:rPr lang="en-US" sz="1800" i="1" smtClean="0">
                        <a:latin typeface="Cambria Math"/>
                      </a:rPr>
                      <m:t>=90</m:t>
                    </m:r>
                  </m:oMath>
                </a14:m>
                <a:r>
                  <a:rPr lang="en-US" sz="1800" dirty="0" smtClean="0"/>
                  <a:t> days</a:t>
                </a:r>
                <a:r>
                  <a:rPr lang="ru-RU" sz="1800" dirty="0" smtClean="0"/>
                  <a:t>, 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=</m:t>
                    </m:r>
                    <m:r>
                      <a:rPr lang="ru-RU" sz="1800" i="1" dirty="0">
                        <a:latin typeface="Cambria Math"/>
                      </a:rPr>
                      <m:t>9</m:t>
                    </m:r>
                    <m:r>
                      <a:rPr lang="en-US" sz="1800" i="1" dirty="0">
                        <a:latin typeface="Cambria Math"/>
                      </a:rPr>
                      <m:t>000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1800" b="0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ru-RU" sz="1800" b="0" i="1"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ru-RU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800" b="0" i="1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1800" b="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ru-RU" sz="1800" b="0" i="1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1800" b="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ru-RU" sz="1800" b="0" i="1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1800" b="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ru-RU" sz="1800" b="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ru-RU" sz="1800" dirty="0" smtClean="0"/>
                  <a:t>,</a:t>
                </a:r>
                <a:r>
                  <a:rPr lang="en-US" sz="1800" dirty="0" smtClean="0"/>
                  <a:t> </a:t>
                </a:r>
                <a:r>
                  <a:rPr lang="en-US" sz="1800" i="1" dirty="0">
                    <a:latin typeface="Cambria Math"/>
                  </a:rPr>
                  <a:t> </a:t>
                </a:r>
                <a:r>
                  <a:rPr lang="en-US" sz="1800" i="1" dirty="0" smtClean="0">
                    <a:latin typeface="Cambria Math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∈{0, 0.1, 0.2,0.3,0.4,0.5,0.6,0.7, 0.8}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u="sng" dirty="0" smtClean="0"/>
                  <a:t>Initial conditions</a:t>
                </a:r>
                <a:r>
                  <a:rPr lang="en-US" sz="1800" dirty="0" smtClean="0"/>
                  <a:t>: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8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3198</m:t>
                    </m:r>
                  </m:oMath>
                </a14:m>
                <a:r>
                  <a:rPr lang="en-US" sz="1800" dirty="0"/>
                  <a:t>, 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180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en-US" sz="1800" b="0" i="1" dirty="0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ru-RU" sz="18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180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800" i="1" dirty="0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en-US" sz="1800">
                        <a:latin typeface="Cambria Math"/>
                      </a:rPr>
                      <m:t>,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𝑉</m:t>
                    </m:r>
                    <m:r>
                      <a:rPr lang="en-US" sz="1800">
                        <a:latin typeface="Cambria Math"/>
                      </a:rPr>
                      <m:t>=</m:t>
                    </m:r>
                    <m:r>
                      <a:rPr lang="en-US" sz="1800" b="0" i="0" smtClean="0">
                        <a:latin typeface="Cambria Math"/>
                      </a:rPr>
                      <m:t>1</m:t>
                    </m:r>
                    <m:r>
                      <a:rPr lang="en-US" sz="1800">
                        <a:latin typeface="Cambria Math"/>
                      </a:rPr>
                      <m:t>,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𝐸</m:t>
                    </m:r>
                    <m:r>
                      <a:rPr lang="en-US" sz="1800">
                        <a:latin typeface="Cambria Math"/>
                      </a:rPr>
                      <m:t>=1</m:t>
                    </m:r>
                    <m:r>
                      <a:rPr lang="en-US" sz="1800" b="0" i="0" smtClean="0">
                        <a:latin typeface="Cambria Math"/>
                      </a:rPr>
                      <m:t>0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u="sng" dirty="0" smtClean="0"/>
                  <a:t>Misfit function</a:t>
                </a:r>
                <a:r>
                  <a:rPr lang="en-US" sz="1800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en-US" sz="1800" i="1">
                            <a:latin typeface="Cambria Math"/>
                          </a:rPr>
                          <m:t>𝑅𝑉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1800" i="1">
                            <a:latin typeface="Cambria Math"/>
                          </a:rPr>
                          <m:t>  </m:t>
                        </m:r>
                        <m:r>
                          <a:rPr lang="en-US" sz="1800" i="1">
                            <a:latin typeface="Cambria Math"/>
                          </a:rPr>
                          <m:t>𝑑𝑡</m:t>
                        </m:r>
                      </m:e>
                    </m:nary>
                    <m:r>
                      <a:rPr lang="en-US" sz="1800" i="1" smtClean="0">
                        <a:latin typeface="Cambria Math"/>
                        <a:ea typeface="Cambria Math"/>
                      </a:rPr>
                      <m:t>⟶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𝑚𝑖𝑛</m:t>
                    </m:r>
                  </m:oMath>
                </a14:m>
                <a:r>
                  <a:rPr lang="en-US" sz="1800" dirty="0" smtClean="0"/>
                  <a:t>                       </a:t>
                </a:r>
                <a:endParaRPr lang="en-US" sz="1800" u="sng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09469"/>
                <a:ext cx="6615659" cy="2105527"/>
              </a:xfrm>
              <a:blipFill rotWithShape="1">
                <a:blip r:embed="rId2"/>
                <a:stretch>
                  <a:fillRect l="-737" t="-2609" b="-47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8" y="356067"/>
            <a:ext cx="4159876" cy="2428875"/>
          </a:xfrm>
          <a:prstGeom prst="rect">
            <a:avLst/>
          </a:prstGeom>
        </p:spPr>
      </p:pic>
      <p:sp>
        <p:nvSpPr>
          <p:cNvPr id="1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 smtClean="0"/>
              <a:t>1</a:t>
            </a:r>
            <a:r>
              <a:rPr lang="en-US" sz="3600" dirty="0"/>
              <a:t>5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9" y="3237874"/>
            <a:ext cx="4823269" cy="32528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238666"/>
                  </p:ext>
                </p:extLst>
              </p:nvPr>
            </p:nvGraphicFramePr>
            <p:xfrm>
              <a:off x="7726476" y="4275786"/>
              <a:ext cx="3207688" cy="1371600"/>
            </p:xfrm>
            <a:graphic>
              <a:graphicData uri="http://schemas.openxmlformats.org/drawingml/2006/table">
                <a:tbl>
                  <a:tblPr/>
                  <a:tblGrid>
                    <a:gridCol w="1424829"/>
                    <a:gridCol w="1782859"/>
                  </a:tblGrid>
                  <a:tr h="2144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1" i="1" smtClean="0">
                                        <a:latin typeface="Cambria Math"/>
                                        <a:ea typeface="Cambria Math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b="1" dirty="0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0.6</m:t>
                                </m:r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35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1" i="1" smtClean="0">
                                        <a:latin typeface="Cambria Math"/>
                                        <a:ea typeface="Cambria Math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0.7</m:t>
                                </m:r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35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1" i="1" smtClean="0">
                                        <a:latin typeface="Cambria Math"/>
                                        <a:ea typeface="Cambria Math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ru-RU" sz="24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0.7</m:t>
                                </m:r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238666"/>
                  </p:ext>
                </p:extLst>
              </p:nvPr>
            </p:nvGraphicFramePr>
            <p:xfrm>
              <a:off x="7726476" y="4275786"/>
              <a:ext cx="3207688" cy="1371600"/>
            </p:xfrm>
            <a:graphic>
              <a:graphicData uri="http://schemas.openxmlformats.org/drawingml/2006/table">
                <a:tbl>
                  <a:tblPr/>
                  <a:tblGrid>
                    <a:gridCol w="1424829"/>
                    <a:gridCol w="1782859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r="-125214" b="-2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9863" b="-202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00000" r="-125214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9863" t="-100000" b="-102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00000" r="-125214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9863" t="-200000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Стрелка вправо 4"/>
          <p:cNvSpPr/>
          <p:nvPr/>
        </p:nvSpPr>
        <p:spPr>
          <a:xfrm>
            <a:off x="6001554" y="4709759"/>
            <a:ext cx="1339403" cy="50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88687" y="3507416"/>
            <a:ext cx="3561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optimal </a:t>
            </a:r>
            <a:r>
              <a:rPr lang="en-US" dirty="0"/>
              <a:t>treatment control obtained by brute-force </a:t>
            </a:r>
            <a:r>
              <a:rPr lang="en-US" dirty="0" smtClean="0"/>
              <a:t>search: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6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:\Users\123\Desktop\Графики(оптимальное лечение)\Начальные данные (как у Бэнкса) EQ1\90дней_3компонент\Прямая задача\DP_T1_1_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53" y="1020470"/>
            <a:ext cx="3516841" cy="24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123\Desktop\Графики(оптимальное лечение)\Начальные данные (как у Бэнкса) EQ1\90дней_3компонент\Прямая задача\DP_V_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1" y="1020470"/>
            <a:ext cx="3640055" cy="246996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123\Desktop\Графики(оптимальное лечение)\Начальные данные (как у Бэнкса) EQ1\90дней_3компонент\Прямая задача\DP_E_Col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1" y="3939805"/>
            <a:ext cx="3640054" cy="259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123\Desktop\Графики(оптимальное лечение)\Начальные данные (как у Бэнкса) EQ1\90дней_3компонент\Прямая задача\DP_T2_1_Colo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035298"/>
            <a:ext cx="3696167" cy="244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123\Desktop\Графики(оптимальное лечение)\Начальные данные (как у Бэнкса) EQ1\90дней_3компонент\Прямая задача\DP_T2_Colo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48" y="3925910"/>
            <a:ext cx="3696169" cy="262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40" y="116632"/>
            <a:ext cx="11565111" cy="56677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Mathematical modeling with full treatment (blue line) and with optimal treatment (red line)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7541" y="683404"/>
                <a:ext cx="36400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𝑽</m:t>
                    </m:r>
                  </m:oMath>
                </a14:m>
                <a:r>
                  <a:rPr lang="ru-RU" b="1" i="1" dirty="0" smtClean="0"/>
                  <a:t>, </a:t>
                </a:r>
                <a:r>
                  <a:rPr lang="en-US" b="1" dirty="0" smtClean="0"/>
                  <a:t>free virus</a:t>
                </a:r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41" y="683404"/>
                <a:ext cx="364005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175787" y="683404"/>
                <a:ext cx="39364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b="1" i="1" dirty="0" smtClean="0"/>
                  <a:t>, </a:t>
                </a:r>
                <a:r>
                  <a:rPr lang="en-US" b="1" dirty="0" smtClean="0"/>
                  <a:t>infected CD4 T-lymphocytes</a:t>
                </a:r>
                <a:endParaRPr lang="ru-RU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787" y="683404"/>
                <a:ext cx="393643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8136348" y="683404"/>
                <a:ext cx="36961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b="1" i="1" dirty="0" smtClean="0"/>
                  <a:t>, </a:t>
                </a:r>
                <a:r>
                  <a:rPr lang="en-US" b="1" dirty="0" smtClean="0"/>
                  <a:t>infected macrophages</a:t>
                </a:r>
                <a:endParaRPr lang="ru-RU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48" y="683404"/>
                <a:ext cx="369616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39350" y="3570472"/>
                <a:ext cx="39364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𝑬</m:t>
                    </m:r>
                  </m:oMath>
                </a14:m>
                <a:r>
                  <a:rPr lang="ru-RU" b="1" i="1" dirty="0" smtClean="0"/>
                  <a:t>, </a:t>
                </a:r>
                <a:r>
                  <a:rPr lang="en-US" b="1" dirty="0" smtClean="0"/>
                  <a:t>immune effectors</a:t>
                </a:r>
                <a:endParaRPr lang="ru-RU" b="1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0" y="3570472"/>
                <a:ext cx="3936436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222865" y="3542683"/>
                <a:ext cx="36631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dirty="0" smtClean="0"/>
                  <a:t>, </a:t>
                </a:r>
                <a:r>
                  <a:rPr lang="en-US" b="1" dirty="0" smtClean="0"/>
                  <a:t>uninfected </a:t>
                </a:r>
                <a:r>
                  <a:rPr lang="en-US" b="1" dirty="0"/>
                  <a:t>CD4 T-lymphocytes</a:t>
                </a:r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865" y="3542683"/>
                <a:ext cx="3663141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8016215" y="3563724"/>
                <a:ext cx="39364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dirty="0" smtClean="0"/>
                  <a:t>,</a:t>
                </a:r>
                <a:r>
                  <a:rPr lang="ru-RU" b="1" i="1" dirty="0"/>
                  <a:t> </a:t>
                </a:r>
                <a:r>
                  <a:rPr lang="en-US" b="1" dirty="0" smtClean="0"/>
                  <a:t>uninfected </a:t>
                </a:r>
                <a:r>
                  <a:rPr lang="en-US" b="1" dirty="0"/>
                  <a:t>macrophages</a:t>
                </a:r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215" y="3563724"/>
                <a:ext cx="3936437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624811" y="6437032"/>
            <a:ext cx="2567189" cy="523999"/>
          </a:xfrm>
        </p:spPr>
        <p:txBody>
          <a:bodyPr/>
          <a:lstStyle/>
          <a:p>
            <a:r>
              <a:rPr lang="en-US" sz="3600" dirty="0" smtClean="0"/>
              <a:t>1</a:t>
            </a:r>
            <a:r>
              <a:rPr lang="en-US" sz="3600" dirty="0"/>
              <a:t>6</a:t>
            </a:r>
            <a:endParaRPr lang="ru-RU" sz="3600" dirty="0"/>
          </a:p>
        </p:txBody>
      </p:sp>
      <p:pic>
        <p:nvPicPr>
          <p:cNvPr id="12294" name="Picture 6" descr="C:\Users\123\Desktop\Графики(оптимальное лечение)\Начальные данные (как у Бэнкса) EQ1\90дней_3компонент\Прямая задача\DP_T1_Color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3" y="3912014"/>
            <a:ext cx="3516842" cy="262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18" y="2151889"/>
            <a:ext cx="3831054" cy="22300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5" y="862885"/>
            <a:ext cx="11573243" cy="4580538"/>
          </a:xfrm>
          <a:noFill/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A.S. </a:t>
            </a:r>
            <a:r>
              <a:rPr lang="en-US" sz="1800" b="1" dirty="0" err="1" smtClean="0"/>
              <a:t>Perelson</a:t>
            </a:r>
            <a:r>
              <a:rPr lang="en-US" sz="1800" b="1" dirty="0" smtClean="0"/>
              <a:t>, P.W. Nelson, </a:t>
            </a:r>
            <a:r>
              <a:rPr lang="ru-RU" sz="1800" b="1" dirty="0" smtClean="0"/>
              <a:t>1999</a:t>
            </a:r>
            <a:endParaRPr lang="en-US" sz="1800" b="1" dirty="0" smtClean="0"/>
          </a:p>
          <a:p>
            <a:pPr marL="0" indent="0">
              <a:buNone/>
            </a:pPr>
            <a:r>
              <a:rPr lang="ru-RU" sz="1800" dirty="0" smtClean="0"/>
              <a:t>      </a:t>
            </a:r>
            <a:r>
              <a:rPr lang="en-US" sz="1800" dirty="0" smtClean="0"/>
              <a:t>Research </a:t>
            </a:r>
            <a:r>
              <a:rPr lang="en-US" sz="1800" dirty="0"/>
              <a:t>of different HIV models. Solution of direct problems. Derivation </a:t>
            </a:r>
            <a:r>
              <a:rPr lang="en-US" sz="1800" dirty="0" smtClean="0"/>
              <a:t>and           </a:t>
            </a:r>
          </a:p>
          <a:p>
            <a:pPr marL="0" indent="0">
              <a:buNone/>
            </a:pPr>
            <a:r>
              <a:rPr lang="en-US" sz="1800" dirty="0" smtClean="0"/>
              <a:t>      investigation </a:t>
            </a:r>
            <a:r>
              <a:rPr lang="en-US" sz="1800" dirty="0"/>
              <a:t>of stable </a:t>
            </a:r>
            <a:r>
              <a:rPr lang="en-US" sz="1800" dirty="0" smtClean="0"/>
              <a:t>states</a:t>
            </a:r>
          </a:p>
          <a:p>
            <a:r>
              <a:rPr lang="en-US" sz="1800" b="1" dirty="0" smtClean="0"/>
              <a:t>B.M. Adams, H.T. Banks et al., 2005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</a:t>
            </a:r>
            <a:r>
              <a:rPr lang="en-US" sz="1800" dirty="0"/>
              <a:t>Definition of two parameters for HIV model, derivation of the suboptimal control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of treatment</a:t>
            </a:r>
          </a:p>
          <a:p>
            <a:r>
              <a:rPr lang="en-US" sz="1800" b="1" dirty="0" smtClean="0"/>
              <a:t>G. </a:t>
            </a:r>
            <a:r>
              <a:rPr lang="en-US" sz="1800" b="1" dirty="0" err="1" smtClean="0"/>
              <a:t>Bocharov</a:t>
            </a:r>
            <a:r>
              <a:rPr lang="en-US" sz="1800" b="1" dirty="0" smtClean="0"/>
              <a:t> et al., 2015</a:t>
            </a:r>
          </a:p>
          <a:p>
            <a:pPr marL="0" indent="0">
              <a:buNone/>
            </a:pPr>
            <a:r>
              <a:rPr lang="en-US" sz="1800" dirty="0" smtClean="0"/>
              <a:t>      Determination </a:t>
            </a:r>
            <a:r>
              <a:rPr lang="en-US" sz="1800" dirty="0"/>
              <a:t>of treatment functions for mathematical models </a:t>
            </a:r>
            <a:r>
              <a:rPr lang="en-US" sz="1800" dirty="0" smtClean="0"/>
              <a:t>of 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HIV  dynamics</a:t>
            </a:r>
            <a:r>
              <a:rPr lang="en-US" sz="1800" dirty="0"/>
              <a:t>, </a:t>
            </a:r>
            <a:r>
              <a:rPr lang="en-US" sz="1800" dirty="0" smtClean="0"/>
              <a:t>which </a:t>
            </a:r>
            <a:r>
              <a:rPr lang="en-US" sz="1800" dirty="0"/>
              <a:t>consist of 4 </a:t>
            </a:r>
            <a:r>
              <a:rPr lang="en-US" sz="1800" dirty="0" smtClean="0"/>
              <a:t>equations</a:t>
            </a:r>
          </a:p>
          <a:p>
            <a:r>
              <a:rPr lang="en-US" sz="1800" b="1" dirty="0"/>
              <a:t>K. </a:t>
            </a:r>
            <a:r>
              <a:rPr lang="en-US" sz="1800" b="1" dirty="0" err="1"/>
              <a:t>Hattaf</a:t>
            </a:r>
            <a:r>
              <a:rPr lang="en-US" sz="1800" b="1" dirty="0"/>
              <a:t>∗, M. </a:t>
            </a:r>
            <a:r>
              <a:rPr lang="en-US" sz="1800" b="1" dirty="0" err="1" smtClean="0"/>
              <a:t>Rachik</a:t>
            </a:r>
            <a:r>
              <a:rPr lang="en-US" sz="1800" b="1" dirty="0" smtClean="0"/>
              <a:t> et al, 2009</a:t>
            </a:r>
            <a:r>
              <a:rPr lang="en-US" sz="1800" dirty="0" smtClean="0"/>
              <a:t>      </a:t>
            </a:r>
          </a:p>
          <a:p>
            <a:pPr marL="0" indent="0">
              <a:buNone/>
            </a:pPr>
            <a:r>
              <a:rPr lang="en-US" sz="1800" dirty="0" smtClean="0"/>
              <a:t>     Determination of optimal treatment control for mathematical models of Tuberculosis </a:t>
            </a:r>
          </a:p>
          <a:p>
            <a:r>
              <a:rPr lang="en-US" sz="1800" b="1" dirty="0"/>
              <a:t>F</a:t>
            </a:r>
            <a:r>
              <a:rPr lang="en-US" sz="1800" b="1" dirty="0" smtClean="0"/>
              <a:t>. Castiglione∗, B. </a:t>
            </a:r>
            <a:r>
              <a:rPr lang="en-US" sz="1800" b="1" dirty="0" err="1" smtClean="0"/>
              <a:t>Piccoli</a:t>
            </a:r>
            <a:r>
              <a:rPr lang="en-US" sz="1800" b="1" dirty="0" smtClean="0"/>
              <a:t> et al, 2007      </a:t>
            </a:r>
          </a:p>
          <a:p>
            <a:pPr marL="0" indent="0">
              <a:buNone/>
            </a:pPr>
            <a:r>
              <a:rPr lang="en-US" sz="1800" b="1" dirty="0" smtClean="0"/>
              <a:t>     </a:t>
            </a:r>
            <a:r>
              <a:rPr lang="en-US" sz="1800" dirty="0"/>
              <a:t>Determination of optimal treatment control for mathematical models of infectious </a:t>
            </a:r>
            <a:r>
              <a:rPr lang="en-US" sz="1800" dirty="0" smtClean="0"/>
              <a:t>disease</a:t>
            </a:r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50761" y="5426204"/>
            <a:ext cx="9929611" cy="1311128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outerShdw blurRad="50800" dist="50800" dir="5400000" algn="ctr" rotWithShape="0">
              <a:schemeClr val="tx2">
                <a:lumMod val="20000"/>
                <a:lumOff val="80000"/>
                <a:alpha val="80000"/>
              </a:schemeClr>
            </a:outerShdw>
            <a:softEdge rad="0"/>
          </a:effectLst>
          <a:scene3d>
            <a:camera prst="orthographicFront"/>
            <a:lightRig rig="soft" dir="t"/>
          </a:scene3d>
          <a:sp3d prstMaterial="softEdge">
            <a:bevelT/>
            <a:bevelB w="165100" prst="coolSlant"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 u="sng" dirty="0" smtClean="0"/>
              <a:t>Objective</a:t>
            </a:r>
            <a:r>
              <a:rPr lang="en-US" sz="2200" b="1" i="1" dirty="0" smtClean="0"/>
              <a:t>:  find the numerical </a:t>
            </a:r>
            <a:r>
              <a:rPr lang="en-US" sz="2200" b="1" i="1" dirty="0"/>
              <a:t>solution of the parameters identification </a:t>
            </a:r>
            <a:r>
              <a:rPr lang="en-US" sz="2200" b="1" i="1" dirty="0" smtClean="0"/>
              <a:t>problem for the mathematical model of HIV dynamics and select the </a:t>
            </a:r>
            <a:r>
              <a:rPr lang="en-US" sz="2200" b="1" i="1" dirty="0"/>
              <a:t>optimal control of treatment for </a:t>
            </a:r>
            <a:r>
              <a:rPr lang="en-US" sz="2200" b="1" i="1" dirty="0" smtClean="0"/>
              <a:t>a single </a:t>
            </a:r>
            <a:r>
              <a:rPr lang="en-US" sz="2200" b="1" i="1" dirty="0"/>
              <a:t>particular patient</a:t>
            </a:r>
            <a:r>
              <a:rPr lang="en-US" sz="2200" b="1" i="1" dirty="0" smtClean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523" y="0"/>
            <a:ext cx="11196034" cy="70609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A brief historical overview</a:t>
            </a:r>
            <a:endParaRPr lang="ru-RU" sz="2800" b="1" dirty="0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/>
              <a:t>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245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6535"/>
            <a:ext cx="12192000" cy="3831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44824"/>
            <a:ext cx="12192000" cy="2376264"/>
          </a:xfrm>
        </p:spPr>
        <p:txBody>
          <a:bodyPr>
            <a:normAutofit/>
          </a:bodyPr>
          <a:lstStyle/>
          <a:p>
            <a:pPr algn="ctr"/>
            <a:r>
              <a:rPr lang="en-US" sz="5600" b="1" dirty="0"/>
              <a:t>Thank you for </a:t>
            </a:r>
            <a:r>
              <a:rPr lang="en-US" sz="5600" b="1" dirty="0" smtClean="0"/>
              <a:t>attention!</a:t>
            </a:r>
            <a:endParaRPr lang="ru-RU" sz="5600" b="1" dirty="0"/>
          </a:p>
        </p:txBody>
      </p:sp>
    </p:spTree>
    <p:extLst>
      <p:ext uri="{BB962C8B-B14F-4D97-AF65-F5344CB8AC3E}">
        <p14:creationId xmlns:p14="http://schemas.microsoft.com/office/powerpoint/2010/main" val="22573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721" y="120092"/>
            <a:ext cx="10972800" cy="562074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Model parameters</a:t>
            </a:r>
            <a:endParaRPr lang="ru-RU" sz="2800" b="1" dirty="0"/>
          </a:p>
        </p:txBody>
      </p:sp>
      <p:pic>
        <p:nvPicPr>
          <p:cNvPr id="5" name="Объект 4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721217"/>
            <a:ext cx="11137237" cy="5872765"/>
          </a:xfrm>
        </p:spPr>
      </p:pic>
    </p:spTree>
    <p:extLst>
      <p:ext uri="{BB962C8B-B14F-4D97-AF65-F5344CB8AC3E}">
        <p14:creationId xmlns:p14="http://schemas.microsoft.com/office/powerpoint/2010/main" val="17164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DFF7-59AF-4F46-AEAB-B1131689E254}" type="slidenum">
              <a:rPr lang="ru-RU" smtClean="0"/>
              <a:t>32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15" y="4192080"/>
            <a:ext cx="3648405" cy="237626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9" y="1268761"/>
            <a:ext cx="3552395" cy="25388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6" y="4221088"/>
            <a:ext cx="3548299" cy="23762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98" y="4203152"/>
            <a:ext cx="3552393" cy="2394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35" y="1248686"/>
            <a:ext cx="3552395" cy="2538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15" y="1262297"/>
            <a:ext cx="3648404" cy="2545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05927" y="911620"/>
                <a:ext cx="492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ru-RU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445" y="911620"/>
                <a:ext cx="49237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46244" y="927128"/>
                <a:ext cx="492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83" y="927128"/>
                <a:ext cx="49237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538667" y="879354"/>
                <a:ext cx="583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000" y="879354"/>
                <a:ext cx="58368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84184" y="3851756"/>
                <a:ext cx="583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38" y="3851756"/>
                <a:ext cx="58368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50577" y="3831967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932" y="3831967"/>
                <a:ext cx="389145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477795" y="3851756"/>
                <a:ext cx="388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346" y="3851756"/>
                <a:ext cx="390876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Заголовок 1"/>
              <p:cNvSpPr txBox="1">
                <a:spLocks/>
              </p:cNvSpPr>
              <p:nvPr/>
            </p:nvSpPr>
            <p:spPr>
              <a:xfrm>
                <a:off x="259844" y="61744"/>
                <a:ext cx="10972800" cy="6340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 smtClean="0"/>
                  <a:t>Transition from the state </a:t>
                </a:r>
                <a14:m>
                  <m:oMath xmlns:m="http://schemas.openxmlformats.org/officeDocument/2006/math">
                    <m:r>
                      <a:rPr lang="en-US" sz="2800" b="1" u="sng" smtClean="0">
                        <a:latin typeface="Cambria Math"/>
                        <a:hlinkClick r:id="" action="ppaction://noaction"/>
                      </a:rPr>
                      <m:t> </m:t>
                    </m:r>
                    <m:r>
                      <a:rPr lang="en-US" sz="2800" b="1" i="1" u="sng" smtClean="0">
                        <a:latin typeface="Cambria Math"/>
                        <a:hlinkClick r:id="" action="ppaction://noaction"/>
                      </a:rPr>
                      <m:t>𝑬</m:t>
                    </m:r>
                    <m:sSub>
                      <m:sSubPr>
                        <m:ctrlPr>
                          <a:rPr lang="en-US" sz="2800" b="1" i="1" u="sng" smtClean="0">
                            <a:latin typeface="Cambria Math"/>
                            <a:hlinkClick r:id="" action="ppaction://noaction"/>
                          </a:rPr>
                        </m:ctrlPr>
                      </m:sSubPr>
                      <m:e>
                        <m:r>
                          <a:rPr lang="en-US" sz="2800" b="1" i="1" u="sng" smtClean="0">
                            <a:latin typeface="Cambria Math"/>
                            <a:hlinkClick r:id="" action="ppaction://noaction"/>
                          </a:rPr>
                          <m:t>𝑸</m:t>
                        </m:r>
                      </m:e>
                      <m:sub>
                        <m:r>
                          <a:rPr lang="en-US" sz="2800" b="1" i="1" u="sng" smtClean="0">
                            <a:latin typeface="Cambria Math"/>
                            <a:hlinkClick r:id="" action="ppaction://noaction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hlinkClick r:id="" action="ppaction://noaction"/>
                  </a:rPr>
                  <a:t> to </a:t>
                </a:r>
                <a:r>
                  <a:rPr lang="ru-RU" sz="2800" b="1" dirty="0" smtClean="0">
                    <a:hlinkClick r:id="" action="ppaction://noacti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hlinkClick r:id="" action="ppaction://noaction"/>
                      </a:rPr>
                      <m:t>𝑬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hlinkClick r:id="" action="ppaction://noaction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hlinkClick r:id="" action="ppaction://noaction"/>
                          </a:rPr>
                          <m:t>𝑸</m:t>
                        </m:r>
                      </m:e>
                      <m:sub>
                        <m:r>
                          <a:rPr lang="ru-RU" sz="2800" b="1" i="1" smtClean="0">
                            <a:latin typeface="Cambria Math"/>
                            <a:hlinkClick r:id="" action="ppaction://noaction"/>
                          </a:rPr>
                          <m:t>𝟑</m:t>
                        </m:r>
                      </m:sub>
                    </m:sSub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44" y="61744"/>
                <a:ext cx="10972800" cy="634082"/>
              </a:xfrm>
              <a:prstGeom prst="rect">
                <a:avLst/>
              </a:prstGeom>
              <a:blipFill rotWithShape="1">
                <a:blip r:embed="rId15"/>
                <a:stretch>
                  <a:fillRect l="-1167" t="-2885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5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DFF7-59AF-4F46-AEAB-B1131689E254}" type="slidenum">
              <a:rPr lang="ru-RU" smtClean="0"/>
              <a:t>33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15" y="4192080"/>
            <a:ext cx="3648405" cy="237626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9" y="1268761"/>
            <a:ext cx="3552395" cy="25388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9" y="4221088"/>
            <a:ext cx="3548299" cy="23762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98" y="4203152"/>
            <a:ext cx="3552393" cy="2394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01" y="1280952"/>
            <a:ext cx="3552395" cy="2538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15" y="1262297"/>
            <a:ext cx="3648404" cy="2545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05927" y="911620"/>
                <a:ext cx="492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ru-RU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445" y="911620"/>
                <a:ext cx="49237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46244" y="927128"/>
                <a:ext cx="492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83" y="927128"/>
                <a:ext cx="49237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538667" y="879354"/>
                <a:ext cx="583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000" y="879354"/>
                <a:ext cx="58368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84184" y="3851756"/>
                <a:ext cx="583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38" y="3851756"/>
                <a:ext cx="58368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50577" y="3831967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932" y="3831967"/>
                <a:ext cx="389145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477795" y="3851756"/>
                <a:ext cx="388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346" y="3851756"/>
                <a:ext cx="390876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0608248"/>
                  </p:ext>
                </p:extLst>
              </p:nvPr>
            </p:nvGraphicFramePr>
            <p:xfrm>
              <a:off x="2005927" y="2375023"/>
              <a:ext cx="8128001" cy="2590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3627"/>
                    <a:gridCol w="2112235"/>
                    <a:gridCol w="1728192"/>
                    <a:gridCol w="1728192"/>
                    <a:gridCol w="1855755"/>
                  </a:tblGrid>
                  <a:tr h="120248">
                    <a:tc>
                      <a:txBody>
                        <a:bodyPr/>
                        <a:lstStyle/>
                        <a:p>
                          <a:endParaRPr lang="ru-RU" sz="1800" b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𝑬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Initial state</a:t>
                          </a:r>
                          <a:endParaRPr lang="ru-RU" sz="1800" b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𝑬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ru-RU" sz="18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Final state</a:t>
                          </a:r>
                          <a:endParaRPr lang="ru-RU" sz="1800" b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𝟏𝟎𝟎𝟎𝟎𝟎𝟎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𝟏𝟎𝟎𝟎𝟎𝟎𝟎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𝟏𝟔𝟑𝟓𝟕𝟑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𝟏𝟔𝟑𝟏𝟓𝟗</m:t>
                                </m:r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𝟐𝟏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𝟑𝟏𝟗𝟖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𝟑𝟏𝟗𝟖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𝟎𝟐𝟔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8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1800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latin typeface="Cambria Math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𝟏𝟏𝟗𝟒𝟓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𝟏𝟏𝟖𝟔𝟔</m:t>
                                </m:r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8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1800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latin typeface="Cambria Math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𝟒𝟔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𝟒𝟓</m:t>
                                </m:r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𝟓𝟖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1" i="1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𝟔𝟑𝟗𝟏𝟗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𝟔𝟑𝟓𝟎𝟖</m:t>
                                </m:r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𝟐𝟒</m:t>
                                </m:r>
                              </m:oMath>
                            </m:oMathPara>
                          </a14:m>
                          <a:endParaRPr lang="ru-RU" sz="1800" b="1" i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𝟐𝟑</m:t>
                                </m:r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ru-RU" sz="1800" b="1" i="1" kern="1200" dirty="0" smtClean="0">
                                    <a:effectLst/>
                                    <a:latin typeface="Cambria Math"/>
                                  </a:rPr>
                                  <m:t>𝟓𝟕</m:t>
                                </m:r>
                              </m:oMath>
                            </m:oMathPara>
                          </a14:m>
                          <a:endParaRPr lang="ru-RU" sz="1800" b="1" i="1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0608248"/>
                  </p:ext>
                </p:extLst>
              </p:nvPr>
            </p:nvGraphicFramePr>
            <p:xfrm>
              <a:off x="2005927" y="2375023"/>
              <a:ext cx="8128001" cy="2590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3627"/>
                    <a:gridCol w="2112235"/>
                    <a:gridCol w="1728192"/>
                    <a:gridCol w="1728192"/>
                    <a:gridCol w="1855755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ru-RU" sz="1800" b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33141" t="-8333" r="-251297" b="-6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Initial state</a:t>
                          </a:r>
                          <a:endParaRPr lang="ru-RU" sz="1800" b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262324" t="-8333" r="-107394" b="-6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Final state</a:t>
                          </a:r>
                          <a:endParaRPr lang="ru-RU" sz="1800" b="1" dirty="0"/>
                        </a:p>
                      </a:txBody>
                      <a:tcPr marL="121920" marR="121920">
                        <a:gradFill>
                          <a:gsLst>
                            <a:gs pos="0">
                              <a:schemeClr val="tx2">
                                <a:lumMod val="40000"/>
                                <a:lumOff val="60000"/>
                              </a:schemeClr>
                            </a:gs>
                            <a:gs pos="53000">
                              <a:srgbClr val="D4DEFF"/>
                            </a:gs>
                            <a:gs pos="83000">
                              <a:schemeClr val="tx2">
                                <a:lumMod val="20000"/>
                                <a:lumOff val="80000"/>
                              </a:schemeClr>
                            </a:gs>
                            <a:gs pos="100000">
                              <a:schemeClr val="tx2">
                                <a:lumMod val="20000"/>
                                <a:lumOff val="80000"/>
                              </a:schemeClr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t="-106557" r="-1060000" b="-4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33141" t="-106557" r="-251297" b="-4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163251" t="-106557" r="-208127" b="-4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262324" t="-106557" r="-107394" b="-4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338487" t="-106557" r="-329" b="-49836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t="-206557" r="-1060000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33141" t="-206557" r="-251297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163251" t="-206557" r="-208127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262324" t="-206557" r="-107394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338487" t="-206557" r="-329" b="-39836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t="-306557" r="-1060000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33141" t="-306557" r="-251297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163251" t="-306557" r="-208127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262324" t="-306557" r="-107394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338487" t="-306557" r="-329" b="-29836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t="-413333" r="-106000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33141" t="-413333" r="-251297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163251" t="-413333" r="-208127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262324" t="-413333" r="-107394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338487" t="-413333" r="-329" b="-20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t="-504918" r="-106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33141" t="-504918" r="-25129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163251" t="-504918" r="-20812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262324" t="-504918" r="-10739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338487" t="-504918" r="-329" b="-1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t="-604918" r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33141" t="-604918" r="-251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163251" t="-604918" r="-208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262324" t="-604918" r="-107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blipFill rotWithShape="1">
                          <a:blip r:embed="rId15"/>
                          <a:stretch>
                            <a:fillRect l="-338487" t="-604918" r="-3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Заголовок 1"/>
              <p:cNvSpPr txBox="1">
                <a:spLocks/>
              </p:cNvSpPr>
              <p:nvPr/>
            </p:nvSpPr>
            <p:spPr>
              <a:xfrm>
                <a:off x="259844" y="61744"/>
                <a:ext cx="10972800" cy="6340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 smtClean="0"/>
                  <a:t>Transition from the state </a:t>
                </a:r>
                <a14:m>
                  <m:oMath xmlns:m="http://schemas.openxmlformats.org/officeDocument/2006/math">
                    <m:r>
                      <a:rPr lang="en-US" sz="2800" b="1" u="sng" smtClean="0">
                        <a:latin typeface="Cambria Math"/>
                        <a:hlinkClick r:id="" action="ppaction://noaction"/>
                      </a:rPr>
                      <m:t> </m:t>
                    </m:r>
                    <m:r>
                      <a:rPr lang="en-US" sz="2800" b="1" i="1" u="sng" smtClean="0">
                        <a:latin typeface="Cambria Math"/>
                        <a:hlinkClick r:id="" action="ppaction://noaction"/>
                      </a:rPr>
                      <m:t>𝑬</m:t>
                    </m:r>
                    <m:sSub>
                      <m:sSubPr>
                        <m:ctrlPr>
                          <a:rPr lang="en-US" sz="2800" b="1" i="1" u="sng" smtClean="0">
                            <a:latin typeface="Cambria Math"/>
                            <a:hlinkClick r:id="" action="ppaction://noaction"/>
                          </a:rPr>
                        </m:ctrlPr>
                      </m:sSubPr>
                      <m:e>
                        <m:r>
                          <a:rPr lang="en-US" sz="2800" b="1" i="1" u="sng" smtClean="0">
                            <a:latin typeface="Cambria Math"/>
                            <a:hlinkClick r:id="" action="ppaction://noaction"/>
                          </a:rPr>
                          <m:t>𝑸</m:t>
                        </m:r>
                      </m:e>
                      <m:sub>
                        <m:r>
                          <a:rPr lang="en-US" sz="2800" b="1" i="1" u="sng" smtClean="0">
                            <a:latin typeface="Cambria Math"/>
                            <a:hlinkClick r:id="" action="ppaction://noaction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hlinkClick r:id="" action="ppaction://noaction"/>
                  </a:rPr>
                  <a:t> to </a:t>
                </a:r>
                <a:r>
                  <a:rPr lang="ru-RU" sz="2800" b="1" dirty="0" smtClean="0">
                    <a:hlinkClick r:id="" action="ppaction://noactio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hlinkClick r:id="" action="ppaction://noaction"/>
                      </a:rPr>
                      <m:t>𝑬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hlinkClick r:id="" action="ppaction://noaction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hlinkClick r:id="" action="ppaction://noaction"/>
                          </a:rPr>
                          <m:t>𝑸</m:t>
                        </m:r>
                      </m:e>
                      <m:sub>
                        <m:r>
                          <a:rPr lang="ru-RU" sz="2800" b="1" i="1" smtClean="0">
                            <a:latin typeface="Cambria Math"/>
                            <a:hlinkClick r:id="" action="ppaction://noaction"/>
                          </a:rPr>
                          <m:t>𝟑</m:t>
                        </m:r>
                      </m:sub>
                    </m:sSub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44" y="61744"/>
                <a:ext cx="10972800" cy="634082"/>
              </a:xfrm>
              <a:prstGeom prst="rect">
                <a:avLst/>
              </a:prstGeom>
              <a:blipFill rotWithShape="1">
                <a:blip r:embed="rId16"/>
                <a:stretch>
                  <a:fillRect l="-1167" t="-2885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1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1" y="928344"/>
            <a:ext cx="7954485" cy="29531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3" y="116632"/>
            <a:ext cx="11425269" cy="70609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Mathematical model of HIV dynamic with treatment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7381" y="732022"/>
            <a:ext cx="5280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B.M. Adams, H.T. Banks et al., 2005</a:t>
            </a:r>
            <a:endParaRPr lang="ru-RU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48694"/>
                  </p:ext>
                </p:extLst>
              </p:nvPr>
            </p:nvGraphicFramePr>
            <p:xfrm>
              <a:off x="527381" y="4108360"/>
              <a:ext cx="5856650" cy="2202287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r="2580000" sx="97000" sy="97000" algn="ctr" rotWithShape="0">
                        <a:srgbClr val="000000"/>
                      </a:outerShdw>
                      <a:reflection stA="0" endPos="65000" dist="50800" dir="5400000" sy="-100000" algn="bl" rotWithShape="0"/>
                    </a:effectLst>
                    <a:tableStyleId>{C4B1156A-380E-4F78-BDF5-A606A8083BF9}</a:tableStyleId>
                  </a:tblPr>
                  <a:tblGrid>
                    <a:gridCol w="768085"/>
                    <a:gridCol w="5088565"/>
                  </a:tblGrid>
                  <a:tr h="3734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Uninfected CD4 </a:t>
                          </a:r>
                          <a:r>
                            <a:rPr lang="ru-RU" sz="1800" b="0" dirty="0" smtClean="0"/>
                            <a:t>Т-</a:t>
                          </a:r>
                          <a:r>
                            <a:rPr lang="en-US" sz="1800" b="0" dirty="0" smtClean="0"/>
                            <a:t>lymphocytes</a:t>
                          </a:r>
                          <a:endParaRPr lang="ru-RU" sz="1800" b="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3347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Infected CD4 </a:t>
                          </a:r>
                          <a:r>
                            <a:rPr lang="ru-RU" sz="1800" dirty="0" smtClean="0"/>
                            <a:t>Т-</a:t>
                          </a:r>
                          <a:r>
                            <a:rPr lang="en-US" sz="1800" b="0" dirty="0" smtClean="0"/>
                            <a:t>lymphocytes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334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Uninfected macrophages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3347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Infected macrophages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319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Free virus</a:t>
                          </a:r>
                          <a:endParaRPr lang="ru-RU" sz="1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2941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Immune effectors </a:t>
                          </a:r>
                          <a:r>
                            <a:rPr lang="ru-RU" sz="1800" baseline="0" dirty="0" smtClean="0"/>
                            <a:t>(</a:t>
                          </a:r>
                          <a:r>
                            <a:rPr lang="en-US" sz="1800" baseline="0" dirty="0" smtClean="0"/>
                            <a:t>CD-cells</a:t>
                          </a:r>
                          <a:r>
                            <a:rPr lang="ru-RU" sz="1800" baseline="0" dirty="0" smtClean="0"/>
                            <a:t>)</a:t>
                          </a:r>
                          <a:endParaRPr lang="ru-RU" sz="1800" b="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48694"/>
                  </p:ext>
                </p:extLst>
              </p:nvPr>
            </p:nvGraphicFramePr>
            <p:xfrm>
              <a:off x="527381" y="4108360"/>
              <a:ext cx="5856650" cy="2202287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r="2580000" sx="97000" sy="97000" algn="ctr" rotWithShape="0">
                        <a:srgbClr val="000000"/>
                      </a:outerShdw>
                      <a:reflection stA="0" endPos="65000" dist="50800" dir="5400000" sy="-100000" algn="bl" rotWithShape="0"/>
                    </a:effectLst>
                    <a:tableStyleId>{C4B1156A-380E-4F78-BDF5-A606A8083BF9}</a:tableStyleId>
                  </a:tblPr>
                  <a:tblGrid>
                    <a:gridCol w="768085"/>
                    <a:gridCol w="5088565"/>
                  </a:tblGrid>
                  <a:tr h="3734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94" t="-8197" r="-662698" b="-1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Uninfected CD4 </a:t>
                          </a:r>
                          <a:r>
                            <a:rPr lang="ru-RU" sz="1800" b="0" dirty="0" smtClean="0"/>
                            <a:t>Т-</a:t>
                          </a:r>
                          <a:r>
                            <a:rPr lang="en-US" sz="1800" b="0" dirty="0" smtClean="0"/>
                            <a:t>lymphocytes</a:t>
                          </a:r>
                          <a:endParaRPr lang="ru-RU" sz="1800" b="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94" t="-110000" r="-662698" b="-10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Infected CD4 </a:t>
                          </a:r>
                          <a:r>
                            <a:rPr lang="ru-RU" sz="1800" dirty="0" smtClean="0"/>
                            <a:t>Т-</a:t>
                          </a:r>
                          <a:r>
                            <a:rPr lang="en-US" sz="1800" b="0" dirty="0" smtClean="0"/>
                            <a:t>lymphocytes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94" t="-210000" r="-662698" b="-9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Uninfected macrophages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94" t="-310000" r="-662698" b="-8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Infected macrophages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94" t="-410000" r="-662698" b="-7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Free virus</a:t>
                          </a:r>
                          <a:endParaRPr lang="ru-RU" sz="1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94" t="-510000" r="-662698" b="-6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Immune effectors </a:t>
                          </a:r>
                          <a:r>
                            <a:rPr lang="ru-RU" sz="1800" baseline="0" dirty="0" smtClean="0"/>
                            <a:t>(</a:t>
                          </a:r>
                          <a:r>
                            <a:rPr lang="en-US" sz="1800" baseline="0" dirty="0" smtClean="0"/>
                            <a:t>CD-cells</a:t>
                          </a:r>
                          <a:r>
                            <a:rPr lang="ru-RU" sz="1800" baseline="0" dirty="0" smtClean="0"/>
                            <a:t>)</a:t>
                          </a:r>
                          <a:endParaRPr lang="ru-RU" sz="1800" b="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/>
              <a:t>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943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1" y="928344"/>
            <a:ext cx="7954485" cy="29531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3" y="116632"/>
            <a:ext cx="11425269" cy="70609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Mathematical model of HIV dynamic with treatment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7381" y="732022"/>
            <a:ext cx="5280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B.M. Adams, H.T. Banks et al., 2005</a:t>
            </a:r>
            <a:endParaRPr lang="ru-RU" sz="2000" b="1" i="1" u="sng" dirty="0"/>
          </a:p>
        </p:txBody>
      </p:sp>
      <p:sp>
        <p:nvSpPr>
          <p:cNvPr id="6" name="Овал 5"/>
          <p:cNvSpPr/>
          <p:nvPr/>
        </p:nvSpPr>
        <p:spPr>
          <a:xfrm>
            <a:off x="3280757" y="1132133"/>
            <a:ext cx="288174" cy="29765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28555" y="2464940"/>
            <a:ext cx="374073" cy="29765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94414" y="2938766"/>
            <a:ext cx="288174" cy="29765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80755" y="1589332"/>
            <a:ext cx="423940" cy="29765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900845" y="2039389"/>
            <a:ext cx="288174" cy="29765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86947" y="2914998"/>
            <a:ext cx="374073" cy="29765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7343564" y="878484"/>
            <a:ext cx="4576228" cy="435841"/>
            <a:chOff x="6684746" y="879042"/>
            <a:chExt cx="4576228" cy="435841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4621437"/>
                </p:ext>
              </p:extLst>
            </p:nvPr>
          </p:nvGraphicFramePr>
          <p:xfrm>
            <a:off x="6684746" y="879042"/>
            <a:ext cx="1329170" cy="4358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3" name="Equation" r:id="rId5" imgW="622080" imgH="203040" progId="Equation.DSMT4">
                    <p:embed/>
                  </p:oleObj>
                </mc:Choice>
                <mc:Fallback>
                  <p:oleObj name="Equation" r:id="rId5" imgW="6220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684746" y="879042"/>
                          <a:ext cx="1329170" cy="4358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8002385" y="914214"/>
              <a:ext cx="32585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is a treatment parameter</a:t>
              </a:r>
              <a:endParaRPr lang="ru-RU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6068372"/>
                  </p:ext>
                </p:extLst>
              </p:nvPr>
            </p:nvGraphicFramePr>
            <p:xfrm>
              <a:off x="527381" y="4108360"/>
              <a:ext cx="5856650" cy="220228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68085"/>
                    <a:gridCol w="5088565"/>
                  </a:tblGrid>
                  <a:tr h="3734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Uninfected CD4 </a:t>
                          </a:r>
                          <a:r>
                            <a:rPr lang="ru-RU" sz="1800" b="0" dirty="0" smtClean="0"/>
                            <a:t>Т-</a:t>
                          </a:r>
                          <a:r>
                            <a:rPr lang="en-US" sz="1800" b="0" dirty="0" smtClean="0"/>
                            <a:t>lymphocytes</a:t>
                          </a:r>
                          <a:endParaRPr lang="ru-RU" sz="1800" b="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3347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Infected CD4 </a:t>
                          </a:r>
                          <a:r>
                            <a:rPr lang="ru-RU" sz="1800" dirty="0" smtClean="0"/>
                            <a:t>Т-</a:t>
                          </a:r>
                          <a:r>
                            <a:rPr lang="en-US" sz="1800" b="0" dirty="0" smtClean="0"/>
                            <a:t>lymphocytes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334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Uninfected macrophages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3347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Infected macrophages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319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Free virus</a:t>
                          </a:r>
                          <a:endParaRPr lang="ru-RU" sz="1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2941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Immune effectors </a:t>
                          </a:r>
                          <a:r>
                            <a:rPr lang="ru-RU" sz="1800" baseline="0" dirty="0" smtClean="0"/>
                            <a:t>(</a:t>
                          </a:r>
                          <a:r>
                            <a:rPr lang="en-US" sz="1800" baseline="0" dirty="0" smtClean="0"/>
                            <a:t>CD-cells</a:t>
                          </a:r>
                          <a:r>
                            <a:rPr lang="ru-RU" sz="1800" baseline="0" dirty="0" smtClean="0"/>
                            <a:t>)</a:t>
                          </a:r>
                          <a:endParaRPr lang="ru-RU" sz="1800" b="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6068372"/>
                  </p:ext>
                </p:extLst>
              </p:nvPr>
            </p:nvGraphicFramePr>
            <p:xfrm>
              <a:off x="527381" y="4108360"/>
              <a:ext cx="5856650" cy="220228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68085"/>
                    <a:gridCol w="5088565"/>
                  </a:tblGrid>
                  <a:tr h="3734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794" t="-8197" r="-662698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Uninfected CD4 </a:t>
                          </a:r>
                          <a:r>
                            <a:rPr lang="ru-RU" sz="1800" b="0" dirty="0" smtClean="0"/>
                            <a:t>Т-</a:t>
                          </a:r>
                          <a:r>
                            <a:rPr lang="en-US" sz="1800" b="0" dirty="0" smtClean="0"/>
                            <a:t>lymphocytes</a:t>
                          </a:r>
                          <a:endParaRPr lang="ru-RU" sz="1800" b="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794" t="-110000" r="-662698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Infected CD4 </a:t>
                          </a:r>
                          <a:r>
                            <a:rPr lang="ru-RU" sz="1800" dirty="0" smtClean="0"/>
                            <a:t>Т-</a:t>
                          </a:r>
                          <a:r>
                            <a:rPr lang="en-US" sz="1800" b="0" dirty="0" smtClean="0"/>
                            <a:t>lymphocytes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794" t="-210000" r="-662698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Uninfected macrophages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794" t="-310000" r="-662698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Infected macrophages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794" t="-410000" r="-662698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Free virus</a:t>
                          </a:r>
                          <a:endParaRPr lang="ru-RU" sz="1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794" t="-510000" r="-662698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Immune effectors </a:t>
                          </a:r>
                          <a:r>
                            <a:rPr lang="ru-RU" sz="1800" baseline="0" dirty="0" smtClean="0"/>
                            <a:t>(</a:t>
                          </a:r>
                          <a:r>
                            <a:rPr lang="en-US" sz="1800" baseline="0" dirty="0" smtClean="0"/>
                            <a:t>CD-cells</a:t>
                          </a:r>
                          <a:r>
                            <a:rPr lang="ru-RU" sz="1800" baseline="0" dirty="0" smtClean="0"/>
                            <a:t>)</a:t>
                          </a:r>
                          <a:endParaRPr lang="ru-RU" sz="1800" b="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/>
              <a:t>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171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1" y="928344"/>
            <a:ext cx="7954485" cy="29531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3" y="116632"/>
            <a:ext cx="11425269" cy="70609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Mathematical model of HIV dynamic with treatment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7381" y="732022"/>
            <a:ext cx="5280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B.M. Adams, H.T. Banks et al., 2005</a:t>
            </a:r>
            <a:endParaRPr lang="ru-RU" sz="20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400256" y="1268761"/>
            <a:ext cx="3456384" cy="50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cs typeface="Times New Roman" pitchFamily="18" charset="0"/>
              </a:rPr>
              <a:t>19 </a:t>
            </a:r>
            <a:r>
              <a:rPr lang="en-US" sz="2600" b="1" i="1" dirty="0" smtClean="0">
                <a:cs typeface="Times New Roman" pitchFamily="18" charset="0"/>
              </a:rPr>
              <a:t>parameters</a:t>
            </a:r>
            <a:endParaRPr lang="ru-RU" sz="2600" b="1" i="1" dirty="0"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502396" y="1292343"/>
            <a:ext cx="1440160" cy="473859"/>
          </a:xfrm>
          <a:prstGeom prst="rightArrow">
            <a:avLst/>
          </a:prstGeom>
          <a:solidFill>
            <a:srgbClr val="6666FF">
              <a:alpha val="45000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91244" y="1132132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64835" y="1134898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79026" y="2018822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25884" y="2473253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52800" y="2437231"/>
            <a:ext cx="243840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327566" y="2437231"/>
            <a:ext cx="332508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31972" y="2885903"/>
            <a:ext cx="271548" cy="35606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771504" y="2911057"/>
            <a:ext cx="282635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51047" y="2911056"/>
            <a:ext cx="323673" cy="28220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668087" y="2885903"/>
            <a:ext cx="157941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285701" y="2862349"/>
            <a:ext cx="382386" cy="37801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49193" y="2909457"/>
            <a:ext cx="296487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810896" y="2911057"/>
            <a:ext cx="271548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864835" y="1563318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685356" y="1563318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291259" y="1592098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494163" y="1140420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155767" y="1996650"/>
            <a:ext cx="326969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167675" y="1978959"/>
            <a:ext cx="265525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827376" y="3484634"/>
            <a:ext cx="323673" cy="28220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714711" y="3243660"/>
            <a:ext cx="323673" cy="28220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003893" y="3277557"/>
            <a:ext cx="323673" cy="28220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552528" y="3509235"/>
            <a:ext cx="323673" cy="28220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386572" y="3343533"/>
            <a:ext cx="323673" cy="347319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282946" y="3360406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Таблица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9191150"/>
                  </p:ext>
                </p:extLst>
              </p:nvPr>
            </p:nvGraphicFramePr>
            <p:xfrm>
              <a:off x="527381" y="4108360"/>
              <a:ext cx="5856650" cy="220228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68085"/>
                    <a:gridCol w="5088565"/>
                  </a:tblGrid>
                  <a:tr h="3734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Uninfected CD4 </a:t>
                          </a:r>
                          <a:r>
                            <a:rPr lang="ru-RU" sz="1800" b="0" dirty="0" smtClean="0"/>
                            <a:t>Т-</a:t>
                          </a:r>
                          <a:r>
                            <a:rPr lang="en-US" sz="1800" b="0" dirty="0" smtClean="0"/>
                            <a:t>lymphocytes</a:t>
                          </a:r>
                          <a:endParaRPr lang="ru-RU" sz="1800" b="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3347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Infected CD4 </a:t>
                          </a:r>
                          <a:r>
                            <a:rPr lang="ru-RU" sz="1800" dirty="0" smtClean="0"/>
                            <a:t>Т-</a:t>
                          </a:r>
                          <a:r>
                            <a:rPr lang="en-US" sz="1800" b="0" dirty="0" smtClean="0"/>
                            <a:t>lymphocytes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334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Uninfected macrophages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3347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Infected macrophages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319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Free virus</a:t>
                          </a:r>
                          <a:endParaRPr lang="ru-RU" sz="1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2941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Immune effectors </a:t>
                          </a:r>
                          <a:r>
                            <a:rPr lang="ru-RU" sz="1800" baseline="0" dirty="0" smtClean="0"/>
                            <a:t>(</a:t>
                          </a:r>
                          <a:r>
                            <a:rPr lang="en-US" sz="1800" baseline="0" dirty="0" smtClean="0"/>
                            <a:t>CD-cells</a:t>
                          </a:r>
                          <a:r>
                            <a:rPr lang="ru-RU" sz="1800" baseline="0" dirty="0" smtClean="0"/>
                            <a:t>)</a:t>
                          </a:r>
                          <a:endParaRPr lang="ru-RU" sz="1800" b="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Таблица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9191150"/>
                  </p:ext>
                </p:extLst>
              </p:nvPr>
            </p:nvGraphicFramePr>
            <p:xfrm>
              <a:off x="527381" y="4108360"/>
              <a:ext cx="5856650" cy="220228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68085"/>
                    <a:gridCol w="5088565"/>
                  </a:tblGrid>
                  <a:tr h="3734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94" t="-8197" r="-662698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Uninfected CD4 </a:t>
                          </a:r>
                          <a:r>
                            <a:rPr lang="ru-RU" sz="1800" b="0" dirty="0" smtClean="0"/>
                            <a:t>Т-</a:t>
                          </a:r>
                          <a:r>
                            <a:rPr lang="en-US" sz="1800" b="0" dirty="0" smtClean="0"/>
                            <a:t>lymphocytes</a:t>
                          </a:r>
                          <a:endParaRPr lang="ru-RU" sz="1800" b="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94" t="-110000" r="-662698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Infected CD4 </a:t>
                          </a:r>
                          <a:r>
                            <a:rPr lang="ru-RU" sz="1800" dirty="0" smtClean="0"/>
                            <a:t>Т-</a:t>
                          </a:r>
                          <a:r>
                            <a:rPr lang="en-US" sz="1800" b="0" dirty="0" smtClean="0"/>
                            <a:t>lymphocytes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94" t="-210000" r="-662698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Uninfected macrophages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94" t="-310000" r="-662698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Infected macrophages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94" t="-410000" r="-662698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Free virus</a:t>
                          </a:r>
                          <a:endParaRPr lang="ru-RU" sz="1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94" t="-510000" r="-662698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Immune effectors </a:t>
                          </a:r>
                          <a:r>
                            <a:rPr lang="ru-RU" sz="1800" baseline="0" dirty="0" smtClean="0"/>
                            <a:t>(</a:t>
                          </a:r>
                          <a:r>
                            <a:rPr lang="en-US" sz="1800" baseline="0" dirty="0" smtClean="0"/>
                            <a:t>CD-cells</a:t>
                          </a:r>
                          <a:r>
                            <a:rPr lang="ru-RU" sz="1800" baseline="0" dirty="0" smtClean="0"/>
                            <a:t>)</a:t>
                          </a:r>
                          <a:endParaRPr lang="ru-RU" sz="1800" b="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6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/>
              <a:t>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577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1" y="928344"/>
            <a:ext cx="7954485" cy="29531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3" y="116632"/>
            <a:ext cx="11425269" cy="70609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Mathematical model of HIV dynamic with treatment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7381" y="732022"/>
            <a:ext cx="5280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B.M. Adams, H.T. Banks et al., 2005</a:t>
            </a:r>
            <a:endParaRPr lang="ru-RU" sz="20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400256" y="1268761"/>
            <a:ext cx="3456384" cy="50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cs typeface="Times New Roman" pitchFamily="18" charset="0"/>
              </a:rPr>
              <a:t>19 </a:t>
            </a:r>
            <a:r>
              <a:rPr lang="en-US" sz="2600" b="1" i="1" dirty="0" smtClean="0">
                <a:cs typeface="Times New Roman" pitchFamily="18" charset="0"/>
              </a:rPr>
              <a:t>parameters</a:t>
            </a:r>
            <a:endParaRPr lang="ru-RU" sz="2600" b="1" i="1" dirty="0"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502396" y="1292343"/>
            <a:ext cx="1440160" cy="473859"/>
          </a:xfrm>
          <a:prstGeom prst="rightArrow">
            <a:avLst/>
          </a:prstGeom>
          <a:solidFill>
            <a:srgbClr val="6666FF">
              <a:alpha val="45000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91244" y="1132132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64835" y="1134898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79026" y="2018822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25884" y="2473253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52800" y="2437231"/>
            <a:ext cx="243840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327566" y="2437231"/>
            <a:ext cx="332508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31972" y="2885903"/>
            <a:ext cx="271548" cy="35606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771504" y="2911057"/>
            <a:ext cx="282635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51047" y="2911056"/>
            <a:ext cx="323673" cy="28220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668087" y="2885903"/>
            <a:ext cx="157941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285701" y="2862349"/>
            <a:ext cx="382386" cy="37801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49193" y="2909457"/>
            <a:ext cx="296487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810896" y="2911057"/>
            <a:ext cx="271548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864835" y="1563318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685356" y="1563318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291259" y="1592098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494163" y="1140420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155767" y="1996650"/>
            <a:ext cx="326969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167675" y="1978959"/>
            <a:ext cx="265525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827376" y="3484634"/>
            <a:ext cx="323673" cy="28220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714711" y="3243660"/>
            <a:ext cx="323673" cy="28220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003893" y="3277557"/>
            <a:ext cx="323673" cy="28220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552528" y="3509235"/>
            <a:ext cx="323673" cy="28220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386572" y="3343533"/>
            <a:ext cx="323673" cy="347319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282946" y="3360406"/>
            <a:ext cx="382386" cy="330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10577198" y="1766200"/>
            <a:ext cx="768085" cy="1950832"/>
          </a:xfrm>
          <a:prstGeom prst="downArrow">
            <a:avLst/>
          </a:prstGeom>
          <a:solidFill>
            <a:srgbClr val="6666FF">
              <a:alpha val="43000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Таблица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8291058"/>
                  </p:ext>
                </p:extLst>
              </p:nvPr>
            </p:nvGraphicFramePr>
            <p:xfrm>
              <a:off x="7197436" y="3799268"/>
              <a:ext cx="4251882" cy="2502597"/>
            </p:xfrm>
            <a:graphic>
              <a:graphicData uri="http://schemas.openxmlformats.org/drawingml/2006/table">
                <a:tbl>
                  <a:tblPr>
                    <a:tableStyleId>{775DCB02-9BB8-47FD-8907-85C794F793BA}</a:tableStyleId>
                  </a:tblPr>
                  <a:tblGrid>
                    <a:gridCol w="640895"/>
                    <a:gridCol w="3610987"/>
                  </a:tblGrid>
                  <a:tr h="46063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Modifiable parameters</a:t>
                          </a:r>
                          <a:endParaRPr lang="ru-RU" sz="20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960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ru-RU" sz="1800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Infection rate of CD4 T-lymphocytes</a:t>
                          </a:r>
                          <a:endParaRPr lang="ru-RU" sz="180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2632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Infection rate of macrophages</a:t>
                          </a:r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10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smtClean="0">
                                        <a:latin typeface="Cambria Math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Target cell CD4 T-lymphocytes production (source) rate</a:t>
                          </a:r>
                          <a:endParaRPr lang="ru-RU" sz="180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106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smtClean="0">
                                        <a:latin typeface="Cambria Math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Target cell macrophages production (source) rate</a:t>
                          </a:r>
                          <a:endParaRPr lang="ru-RU" sz="180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Таблица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8291058"/>
                  </p:ext>
                </p:extLst>
              </p:nvPr>
            </p:nvGraphicFramePr>
            <p:xfrm>
              <a:off x="7197436" y="3799268"/>
              <a:ext cx="4251882" cy="2502597"/>
            </p:xfrm>
            <a:graphic>
              <a:graphicData uri="http://schemas.openxmlformats.org/drawingml/2006/table">
                <a:tbl>
                  <a:tblPr>
                    <a:tableStyleId>{775DCB02-9BB8-47FD-8907-85C794F793BA}</a:tableStyleId>
                  </a:tblPr>
                  <a:tblGrid>
                    <a:gridCol w="640895"/>
                    <a:gridCol w="3610987"/>
                  </a:tblGrid>
                  <a:tr h="46063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Modifiable parameters</a:t>
                          </a:r>
                          <a:endParaRPr lang="ru-RU" sz="20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9604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52" t="-124615" r="-564762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Infection rate of CD4 T-lymphocytes</a:t>
                          </a:r>
                          <a:endParaRPr lang="ru-RU" sz="180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52" t="-243333" r="-564762" b="-3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Infection rate of macrophages</a:t>
                          </a:r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52" t="-196190" r="-564762" b="-1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Target cell CD4 T-lymphocytes production (source) rate</a:t>
                          </a:r>
                          <a:endParaRPr lang="ru-RU" sz="180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52" t="-296190" r="-564762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Target cell macrophages production (source) rate</a:t>
                          </a:r>
                          <a:endParaRPr lang="ru-RU" sz="180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Прямоугольник 5"/>
          <p:cNvSpPr/>
          <p:nvPr/>
        </p:nvSpPr>
        <p:spPr>
          <a:xfrm>
            <a:off x="6685285" y="1975566"/>
            <a:ext cx="4082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D.S. Callaway</a:t>
            </a:r>
            <a:r>
              <a:rPr lang="en-US" dirty="0"/>
              <a:t>, A.S</a:t>
            </a:r>
            <a:r>
              <a:rPr lang="en-US" dirty="0" smtClean="0"/>
              <a:t>. </a:t>
            </a:r>
            <a:r>
              <a:rPr lang="en-US" dirty="0" err="1" smtClean="0"/>
              <a:t>Perelson</a:t>
            </a:r>
            <a:r>
              <a:rPr lang="en-US" dirty="0" smtClean="0"/>
              <a:t>. </a:t>
            </a:r>
            <a:r>
              <a:rPr lang="en-US" dirty="0"/>
              <a:t>HIV-1 infection and low steady state viral loads, </a:t>
            </a:r>
            <a:r>
              <a:rPr lang="en-US" i="1" dirty="0"/>
              <a:t>Bull</a:t>
            </a:r>
            <a:r>
              <a:rPr lang="en-US" i="1" dirty="0" smtClean="0"/>
              <a:t>. Math. Biol. </a:t>
            </a:r>
            <a:r>
              <a:rPr lang="en-US" dirty="0" smtClean="0"/>
              <a:t>V. 64 </a:t>
            </a:r>
            <a:r>
              <a:rPr lang="en-US" dirty="0"/>
              <a:t>(2001) </a:t>
            </a:r>
            <a:r>
              <a:rPr lang="en-US" dirty="0" smtClean="0"/>
              <a:t>P. 29–64</a:t>
            </a:r>
            <a:r>
              <a:rPr lang="en-US" dirty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Таблица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7344489"/>
                  </p:ext>
                </p:extLst>
              </p:nvPr>
            </p:nvGraphicFramePr>
            <p:xfrm>
              <a:off x="527381" y="4108360"/>
              <a:ext cx="5856650" cy="220228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68085"/>
                    <a:gridCol w="5088565"/>
                  </a:tblGrid>
                  <a:tr h="3734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Uninfected CD4 </a:t>
                          </a:r>
                          <a:r>
                            <a:rPr lang="ru-RU" sz="1800" b="0" dirty="0" smtClean="0"/>
                            <a:t>Т-</a:t>
                          </a:r>
                          <a:r>
                            <a:rPr lang="en-US" sz="1800" b="0" dirty="0" smtClean="0"/>
                            <a:t>lymphocytes</a:t>
                          </a:r>
                          <a:endParaRPr lang="ru-RU" sz="1800" b="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3347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Infected CD4 </a:t>
                          </a:r>
                          <a:r>
                            <a:rPr lang="ru-RU" sz="1800" dirty="0" smtClean="0"/>
                            <a:t>Т-</a:t>
                          </a:r>
                          <a:r>
                            <a:rPr lang="en-US" sz="1800" b="0" dirty="0" smtClean="0"/>
                            <a:t>lymphocytes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334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Uninfected macrophages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3347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en-US" sz="1800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180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Infected macrophages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319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Free virus</a:t>
                          </a:r>
                          <a:endParaRPr lang="ru-RU" sz="1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2941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ru-RU" sz="1800" b="1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Immune effectors </a:t>
                          </a:r>
                          <a:r>
                            <a:rPr lang="ru-RU" sz="1800" baseline="0" dirty="0" smtClean="0"/>
                            <a:t>(</a:t>
                          </a:r>
                          <a:r>
                            <a:rPr lang="en-US" sz="1800" baseline="0" dirty="0" smtClean="0"/>
                            <a:t>CD-cells</a:t>
                          </a:r>
                          <a:r>
                            <a:rPr lang="ru-RU" sz="1800" baseline="0" dirty="0" smtClean="0"/>
                            <a:t>)</a:t>
                          </a:r>
                          <a:endParaRPr lang="ru-RU" sz="1800" b="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Таблица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7344489"/>
                  </p:ext>
                </p:extLst>
              </p:nvPr>
            </p:nvGraphicFramePr>
            <p:xfrm>
              <a:off x="527381" y="4108360"/>
              <a:ext cx="5856650" cy="220228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768085"/>
                    <a:gridCol w="5088565"/>
                  </a:tblGrid>
                  <a:tr h="3734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94" t="-8197" r="-662698" b="-5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Uninfected CD4 </a:t>
                          </a:r>
                          <a:r>
                            <a:rPr lang="ru-RU" sz="1800" b="0" dirty="0" smtClean="0"/>
                            <a:t>Т-</a:t>
                          </a:r>
                          <a:r>
                            <a:rPr lang="en-US" sz="1800" b="0" dirty="0" smtClean="0"/>
                            <a:t>lymphocytes</a:t>
                          </a:r>
                          <a:endParaRPr lang="ru-RU" sz="1800" b="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94" t="-110000" r="-662698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Infected CD4 </a:t>
                          </a:r>
                          <a:r>
                            <a:rPr lang="ru-RU" sz="1800" dirty="0" smtClean="0"/>
                            <a:t>Т-</a:t>
                          </a:r>
                          <a:r>
                            <a:rPr lang="en-US" sz="1800" b="0" dirty="0" smtClean="0"/>
                            <a:t>lymphocytes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94" t="-210000" r="-662698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Uninfected macrophages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94" t="-310000" r="-662698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Infected macrophages</a:t>
                          </a:r>
                          <a:endParaRPr lang="ru-RU" sz="1800" b="0" dirty="0" smtClean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94" t="-410000" r="-662698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Free virus</a:t>
                          </a:r>
                          <a:endParaRPr lang="ru-RU" sz="1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794" t="-510000" r="-662698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Immune effectors </a:t>
                          </a:r>
                          <a:r>
                            <a:rPr lang="ru-RU" sz="1800" baseline="0" dirty="0" smtClean="0"/>
                            <a:t>(</a:t>
                          </a:r>
                          <a:r>
                            <a:rPr lang="en-US" sz="1800" baseline="0" dirty="0" smtClean="0"/>
                            <a:t>CD-cells</a:t>
                          </a:r>
                          <a:r>
                            <a:rPr lang="ru-RU" sz="1800" baseline="0" dirty="0" smtClean="0"/>
                            <a:t>)</a:t>
                          </a:r>
                          <a:endParaRPr lang="ru-RU" sz="1800" b="0" dirty="0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rgbClr val="8488C4"/>
                            </a:gs>
                            <a:gs pos="12000">
                              <a:srgbClr val="D4DEFF"/>
                            </a:gs>
                            <a:gs pos="73000">
                              <a:srgbClr val="D4DEFF"/>
                            </a:gs>
                            <a:gs pos="100000">
                              <a:srgbClr val="96AB94"/>
                            </a:gs>
                          </a:gsLst>
                          <a:lin ang="5400000" scaled="0"/>
                        </a:gra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/>
              <a:t>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702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6670" y="620690"/>
                <a:ext cx="10895527" cy="99520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22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𝑑𝑈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0,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                             </m:t>
                              </m:r>
                            </m:e>
                          </m:eqArr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         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Here</m:t>
                      </m:r>
                      <m:r>
                        <a:rPr lang="ru-RU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b="0" i="1" smtClean="0">
                                  <a:latin typeface="Cambria Math"/>
                                </a:rPr>
                                <m:t>                   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b="0" i="1" smtClean="0">
                                  <a:latin typeface="Cambria Math"/>
                                </a:rPr>
                                <m:t>            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0 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5∗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 4800, 5000, 10,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,15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70" y="620690"/>
                <a:ext cx="10895527" cy="9952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0" y="116632"/>
            <a:ext cx="11015730" cy="49006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Inverse problem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66670" y="1700806"/>
                <a:ext cx="10908406" cy="4931813"/>
              </a:xfrm>
              <a:solidFill>
                <a:schemeClr val="bg1">
                  <a:lumMod val="95000"/>
                </a:schemeClr>
              </a:solidFill>
              <a:ln w="22225"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/>
                  <a:t>We </a:t>
                </a:r>
                <a:r>
                  <a:rPr lang="en-US" sz="2000" b="1" dirty="0"/>
                  <a:t>investigate the model without treatment</a:t>
                </a:r>
                <a:r>
                  <a:rPr lang="ru-RU" sz="2000" b="1" dirty="0" smtClean="0"/>
                  <a:t>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latin typeface="Cambria Math"/>
                        <a:ea typeface="Cambria Math"/>
                      </a:rPr>
                      <m:t>𝜺</m:t>
                    </m:r>
                    <m:r>
                      <a:rPr lang="ru-RU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0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ru-RU" sz="2000" b="1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Partition </a:t>
                </a:r>
                <a:r>
                  <a:rPr lang="en-US" sz="2000" b="1" dirty="0"/>
                  <a:t>of domain</a:t>
                </a:r>
                <a:r>
                  <a:rPr lang="ru-RU" sz="2000" b="1" dirty="0" smtClean="0"/>
                  <a:t>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latin typeface="Cambria Math"/>
                      </a:rPr>
                      <m:t>(</m:t>
                    </m:r>
                    <m:r>
                      <a:rPr lang="ru-RU" sz="2000" b="1" i="1" smtClean="0"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latin typeface="Cambria Math"/>
                      </a:rPr>
                      <m:t>, </m:t>
                    </m:r>
                    <m:r>
                      <a:rPr lang="en-US" sz="2000" b="1" i="1" smtClean="0">
                        <a:latin typeface="Cambria Math"/>
                      </a:rPr>
                      <m:t>𝑻</m:t>
                    </m:r>
                    <m:r>
                      <a:rPr lang="ru-RU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/>
                  <a:t>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r>
                      <a:rPr lang="en-US" sz="2000" b="0" i="1" smtClean="0"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latin typeface="Cambria Math"/>
                      </a:rPr>
                      <m:t>=0,…,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r>
                      <a:rPr lang="en-US" sz="2000" i="1">
                        <a:latin typeface="Cambria Math"/>
                      </a:rPr>
                      <m:t>𝑇</m:t>
                    </m:r>
                    <m:r>
                      <a:rPr lang="en-US" sz="2000" i="1">
                        <a:latin typeface="Cambria Math"/>
                      </a:rPr>
                      <m:t>=100,    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=10000</m:t>
                    </m:r>
                    <m:r>
                      <a:rPr lang="en-US" sz="2000" i="1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Additional </a:t>
                </a:r>
                <a:r>
                  <a:rPr lang="en-US" sz="2000" b="1" dirty="0"/>
                  <a:t>measurements of concentrations at fixed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0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𝒌</m:t>
                    </m:r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𝟏</m:t>
                    </m:r>
                    <m:r>
                      <a:rPr lang="en-US" sz="2000" b="1" i="1">
                        <a:latin typeface="Cambria Math"/>
                      </a:rPr>
                      <m:t>,…,</m:t>
                    </m:r>
                    <m:r>
                      <a:rPr lang="en-US" sz="2000" b="1" i="1">
                        <a:latin typeface="Cambria Math"/>
                      </a:rPr>
                      <m:t>𝑲</m:t>
                    </m:r>
                  </m:oMath>
                </a14:m>
                <a:r>
                  <a:rPr lang="en-US" sz="2000" b="1" dirty="0" smtClean="0"/>
                  <a:t>:</a:t>
                </a:r>
                <a:endParaRPr lang="en-US" sz="2000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sz="2000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MY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MY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0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0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                         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0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  <m:r>
                                <a:rPr lang="en-US" sz="2000" b="1" i="1" dirty="0" smtClean="0">
                                  <a:latin typeface="Cambria Math"/>
                                </a:rPr>
                                <m:t>             </m:t>
                              </m:r>
                            </m:e>
                          </m:eqArr>
                          <m:r>
                            <a:rPr lang="en-US" sz="2000" b="1" i="1" smtClean="0">
                              <a:latin typeface="Cambria Math"/>
                            </a:rPr>
                            <m:t>     (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b="1" dirty="0" smtClean="0"/>
              </a:p>
              <a:p>
                <a:pPr marL="0" indent="0" algn="ctr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i="1" dirty="0" smtClean="0"/>
                  <a:t>The</a:t>
                </a:r>
                <a:r>
                  <a:rPr lang="en-US" sz="2000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inverse problem </a:t>
                </a:r>
                <a:r>
                  <a:rPr lang="en-US" sz="2000" b="1" i="1" dirty="0"/>
                  <a:t>(1) - (2) is determine </a:t>
                </a:r>
                <a:r>
                  <a:rPr lang="en-US" sz="2000" b="1" i="1" dirty="0" smtClean="0"/>
                  <a:t>by the </a:t>
                </a:r>
                <a:r>
                  <a:rPr lang="en-US" sz="2000" b="1" i="1" dirty="0"/>
                  <a:t>vector of parameters p, if we </a:t>
                </a:r>
                <a:r>
                  <a:rPr lang="en-US" sz="2000" b="1" i="1" dirty="0" smtClean="0"/>
                  <a:t>know the </a:t>
                </a:r>
                <a:r>
                  <a:rPr lang="en-US" sz="2000" b="1" i="1" dirty="0"/>
                  <a:t>measurements </a:t>
                </a:r>
                <a:r>
                  <a:rPr lang="en-US" sz="2000" b="1" i="1" dirty="0" smtClean="0"/>
                  <a:t>of the </a:t>
                </a:r>
                <a:r>
                  <a:rPr lang="en-US" sz="2000" b="1" i="1" dirty="0"/>
                  <a:t>concentration </a:t>
                </a:r>
                <a:r>
                  <a:rPr lang="en-US" sz="2000" b="1" i="1" dirty="0" smtClean="0"/>
                  <a:t>(2</a:t>
                </a:r>
                <a:r>
                  <a:rPr lang="en-US" sz="2000" b="1" i="1" dirty="0"/>
                  <a:t>) at </a:t>
                </a:r>
                <a:r>
                  <a:rPr lang="en-US" sz="2000" b="1" i="1" dirty="0" smtClean="0"/>
                  <a:t>fixed times:</a:t>
                </a:r>
              </a:p>
              <a:p>
                <a:pPr marL="0" indent="0" algn="ctr">
                  <a:buNone/>
                </a:pPr>
                <a:endParaRPr lang="en-US" sz="20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ru-RU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((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;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MY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MY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;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ru-RU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l-GR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l-GR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6670" y="1700806"/>
                <a:ext cx="10908406" cy="4931813"/>
              </a:xfrm>
              <a:blipFill rotWithShape="1">
                <a:blip r:embed="rId3"/>
                <a:stretch>
                  <a:fillRect l="-502" t="-984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ru-RU" sz="3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301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780" y="129511"/>
            <a:ext cx="11015730" cy="49006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</a:t>
            </a:r>
            <a:r>
              <a:rPr lang="en-US" sz="2800" b="1" dirty="0"/>
              <a:t>stability of the inverse </a:t>
            </a:r>
            <a:r>
              <a:rPr lang="en-US" sz="2800" b="1" dirty="0" smtClean="0"/>
              <a:t>problem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85611" y="708340"/>
                <a:ext cx="10908406" cy="5872765"/>
              </a:xfrm>
              <a:solidFill>
                <a:schemeClr val="bg1">
                  <a:lumMod val="95000"/>
                  <a:alpha val="0"/>
                </a:schemeClr>
              </a:solidFill>
              <a:ln w="22225">
                <a:solidFill>
                  <a:schemeClr val="accent1">
                    <a:alpha val="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 smtClean="0"/>
                  <a:t>Using the linearization and discretization algorithm, one can obtain a linearized inverse problem:</a:t>
                </a:r>
              </a:p>
              <a:p>
                <a:pPr marL="0" indent="0">
                  <a:buNone/>
                </a:pPr>
                <a:endParaRPr lang="en-US" sz="18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/>
                        </a:rPr>
                        <m:t>                                                      </m:t>
                      </m:r>
                      <m:r>
                        <a:rPr lang="en-US" sz="1800" b="1" i="1">
                          <a:latin typeface="Cambria Math"/>
                        </a:rPr>
                        <m:t>𝑨𝒒</m:t>
                      </m:r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latin typeface="Cambria Math"/>
                        </a:rPr>
                        <m:t>𝚽</m:t>
                      </m:r>
                      <m:r>
                        <a:rPr lang="en-US" sz="1800" b="1" i="1" smtClean="0">
                          <a:latin typeface="Cambria Math"/>
                        </a:rPr>
                        <m:t>                                              </m:t>
                      </m:r>
                      <m:r>
                        <a:rPr lang="en-US" sz="1800" b="1" i="1"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/>
                            </a:rPr>
                            <m:t>𝒒</m:t>
                          </m:r>
                          <m:r>
                            <a:rPr lang="en-US" sz="1800" b="1" i="1">
                              <a:latin typeface="Cambria Math"/>
                            </a:rPr>
                            <m:t>+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𝜹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latin typeface="Cambria Math"/>
                        </a:rPr>
                        <m:t>𝚽</m:t>
                      </m:r>
                      <m:r>
                        <a:rPr lang="en-US" sz="1800" b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𝜹</m:t>
                      </m:r>
                      <m:r>
                        <a:rPr lang="en-US" sz="1800" b="1" i="1">
                          <a:latin typeface="Cambria Math"/>
                        </a:rPr>
                        <m:t>𝚽</m:t>
                      </m:r>
                      <m:r>
                        <a:rPr lang="en-US" sz="1800" b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 smtClean="0"/>
                  <a:t>where </a:t>
                </a:r>
                <a:r>
                  <a:rPr lang="ru-RU" sz="1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𝒒</m:t>
                    </m:r>
                  </m:oMath>
                </a14:m>
                <a:r>
                  <a:rPr lang="en-US" sz="1800" b="1" dirty="0" smtClean="0"/>
                  <a:t> – vector of model parameters</a:t>
                </a:r>
                <a:r>
                  <a:rPr lang="ru-RU" sz="1800" b="1" dirty="0" smtClean="0"/>
                  <a:t>, </a:t>
                </a:r>
                <a14:m>
                  <m:oMath xmlns:m="http://schemas.openxmlformats.org/officeDocument/2006/math">
                    <m:r>
                      <a:rPr lang="ru-RU" sz="1800" b="1" i="0" smtClean="0">
                        <a:latin typeface="Cambria Math"/>
                      </a:rPr>
                      <m:t>𝚽</m:t>
                    </m:r>
                  </m:oMath>
                </a14:m>
                <a:r>
                  <a:rPr lang="en-US" sz="1800" b="1" dirty="0" smtClean="0"/>
                  <a:t> – additional information,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1800" b="1" dirty="0" smtClean="0"/>
                  <a:t> – linearized matrix of inverse problem</a:t>
                </a:r>
                <a:r>
                  <a:rPr lang="ru-RU" sz="1800" b="1" dirty="0" smtClean="0"/>
                  <a:t>.</a:t>
                </a: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We </a:t>
                </a:r>
                <a:r>
                  <a:rPr lang="en-US" sz="1800" b="1" dirty="0"/>
                  <a:t>have an estimate for the relative error of the </a:t>
                </a:r>
                <a:r>
                  <a:rPr lang="en-US" sz="1800" b="1" dirty="0" smtClean="0"/>
                  <a:t>solution: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𝜹</m:t>
                            </m:r>
                            <m:r>
                              <a:rPr lang="en-US" sz="1800" b="1" i="1" smtClean="0">
                                <a:latin typeface="Cambria Math"/>
                              </a:rPr>
                              <m:t>𝒒</m:t>
                            </m:r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𝒒</m:t>
                            </m:r>
                          </m:e>
                        </m:d>
                      </m:den>
                    </m:f>
                    <m:r>
                      <a:rPr lang="en-US" sz="1800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800" b="1" i="1" smtClean="0">
                        <a:latin typeface="Cambria Math"/>
                        <a:ea typeface="Cambria Math"/>
                      </a:rPr>
                      <m:t>𝑪𝒐𝒏𝒅</m:t>
                    </m:r>
                    <m:d>
                      <m:dPr>
                        <m:ctrlPr>
                          <a:rPr lang="en-US" sz="1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</m:d>
                    <m:f>
                      <m:fPr>
                        <m:ctrlPr>
                          <a:rPr lang="en-US" sz="1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  <m:t>𝜹</m:t>
                            </m:r>
                            <m:r>
                              <a:rPr lang="en-US" sz="1800" b="1" i="0" smtClean="0">
                                <a:latin typeface="Cambria Math"/>
                                <a:ea typeface="Cambria Math"/>
                              </a:rPr>
                              <m:t>𝚽</m:t>
                            </m:r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800" b="1" i="0" smtClean="0">
                                <a:latin typeface="Cambria Math"/>
                                <a:ea typeface="Cambria Math"/>
                              </a:rPr>
                              <m:t>𝚽</m:t>
                            </m:r>
                          </m:e>
                        </m:d>
                      </m:den>
                    </m:f>
                    <m:r>
                      <a:rPr lang="en-US" sz="1800" b="1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1800" b="1" i="1" smtClean="0">
                        <a:latin typeface="Cambria Math"/>
                        <a:ea typeface="Cambria Math"/>
                      </a:rPr>
                      <m:t>𝑪𝒐𝒏𝒅</m:t>
                    </m:r>
                    <m:d>
                      <m:dPr>
                        <m:ctrlPr>
                          <a:rPr lang="en-US" sz="1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</m:d>
                    <m:r>
                      <a:rPr lang="en-US" sz="18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  <m:t>𝒎𝒂𝒙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/>
                                <a:ea typeface="Cambria Math"/>
                              </a:rPr>
                              <m:t>𝒎𝒊𝒏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1800" b="1" dirty="0" smtClean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85611" y="708340"/>
                <a:ext cx="10908406" cy="5872765"/>
              </a:xfrm>
              <a:blipFill rotWithShape="1">
                <a:blip r:embed="rId2"/>
                <a:stretch>
                  <a:fillRect l="-390" t="-723"/>
                </a:stretch>
              </a:blipFill>
              <a:ln w="22225">
                <a:solidFill>
                  <a:schemeClr val="accent1"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50062" y="6205197"/>
            <a:ext cx="2567189" cy="523999"/>
          </a:xfrm>
        </p:spPr>
        <p:txBody>
          <a:bodyPr/>
          <a:lstStyle/>
          <a:p>
            <a:r>
              <a:rPr lang="en-US" sz="3600" dirty="0"/>
              <a:t>5</a:t>
            </a:r>
            <a:endParaRPr lang="ru-RU" sz="36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939047" y="1287887"/>
            <a:ext cx="1171977" cy="33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16206</TotalTime>
  <Words>5827</Words>
  <Application>Microsoft Office PowerPoint</Application>
  <PresentationFormat>Произвольный</PresentationFormat>
  <Paragraphs>529</Paragraphs>
  <Slides>33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Equation</vt:lpstr>
      <vt:lpstr>XIII International Asian School-seminar  “Problems of complex system’s optimization” </vt:lpstr>
      <vt:lpstr>Motivation</vt:lpstr>
      <vt:lpstr>A brief historical overview</vt:lpstr>
      <vt:lpstr>Mathematical model of HIV dynamic with treatment</vt:lpstr>
      <vt:lpstr>Mathematical model of HIV dynamic with treatment</vt:lpstr>
      <vt:lpstr>Mathematical model of HIV dynamic with treatment</vt:lpstr>
      <vt:lpstr>Mathematical model of HIV dynamic with treatment</vt:lpstr>
      <vt:lpstr>Inverse problem</vt:lpstr>
      <vt:lpstr>The stability of the inverse problem</vt:lpstr>
      <vt:lpstr>The stability of the inverse problem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Numerical solving of an inverse problem (1)-(2) by genetic algorithm</vt:lpstr>
      <vt:lpstr>Numerical solution of an inverse problem (1)-(2)</vt:lpstr>
      <vt:lpstr>Fitting curves with measurements</vt:lpstr>
      <vt:lpstr>Fitting curves with noised measurements</vt:lpstr>
      <vt:lpstr>Pontryagin’s Maximum Principle  for optimal treatment control</vt:lpstr>
      <vt:lpstr>Off treatment (ε = 0) steady states for model and initial conditions</vt:lpstr>
      <vt:lpstr>Off treatment (ε = 0) steady states for model and initial conditions</vt:lpstr>
      <vt:lpstr>Off treatment (ε = 0) steady states for model and initial conditions</vt:lpstr>
      <vt:lpstr>Optimal treatment (inverse problem 2)</vt:lpstr>
      <vt:lpstr>Mathematical modeling with full treatment (blue line) and with optimal treatment (red line)</vt:lpstr>
      <vt:lpstr>Optimal treatment (inverse problem 2)</vt:lpstr>
      <vt:lpstr>Mathematical modeling with full treatment (blue line) and with optimal treatment (red line)</vt:lpstr>
      <vt:lpstr>Thank you for attention!</vt:lpstr>
      <vt:lpstr>Model parameters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Каштанова</dc:creator>
  <cp:lastModifiedBy>Пользователь Windows</cp:lastModifiedBy>
  <cp:revision>284</cp:revision>
  <dcterms:created xsi:type="dcterms:W3CDTF">2016-03-29T16:34:36Z</dcterms:created>
  <dcterms:modified xsi:type="dcterms:W3CDTF">2017-09-22T04:02:21Z</dcterms:modified>
</cp:coreProperties>
</file>