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61" r:id="rId2"/>
  </p:sldMasterIdLst>
  <p:notesMasterIdLst>
    <p:notesMasterId r:id="rId26"/>
  </p:notesMasterIdLst>
  <p:sldIdLst>
    <p:sldId id="256" r:id="rId3"/>
    <p:sldId id="257" r:id="rId4"/>
    <p:sldId id="270" r:id="rId5"/>
    <p:sldId id="258" r:id="rId6"/>
    <p:sldId id="259" r:id="rId7"/>
    <p:sldId id="271" r:id="rId8"/>
    <p:sldId id="262" r:id="rId9"/>
    <p:sldId id="272" r:id="rId10"/>
    <p:sldId id="261" r:id="rId11"/>
    <p:sldId id="273" r:id="rId12"/>
    <p:sldId id="274" r:id="rId13"/>
    <p:sldId id="277" r:id="rId14"/>
    <p:sldId id="278" r:id="rId15"/>
    <p:sldId id="263" r:id="rId16"/>
    <p:sldId id="275" r:id="rId17"/>
    <p:sldId id="260" r:id="rId18"/>
    <p:sldId id="264" r:id="rId19"/>
    <p:sldId id="265" r:id="rId20"/>
    <p:sldId id="276" r:id="rId21"/>
    <p:sldId id="266" r:id="rId22"/>
    <p:sldId id="267" r:id="rId23"/>
    <p:sldId id="268" r:id="rId24"/>
    <p:sldId id="269" r:id="rId25"/>
  </p:sldIdLst>
  <p:sldSz cx="10080625" cy="7559675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1" autoAdjust="0"/>
    <p:restoredTop sz="94660"/>
  </p:normalViewPr>
  <p:slideViewPr>
    <p:cSldViewPr snapToGrid="0">
      <p:cViewPr varScale="1">
        <p:scale>
          <a:sx n="94" d="100"/>
          <a:sy n="94" d="100"/>
        </p:scale>
        <p:origin x="12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019CB-D091-487B-98A9-ADBBBDF7C8B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47821-3CAF-4A33-9A8F-A13FFE202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673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47821-3CAF-4A33-9A8F-A13FFE20296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8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47821-3CAF-4A33-9A8F-A13FFE20296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954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47821-3CAF-4A33-9A8F-A13FFE20296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322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47821-3CAF-4A33-9A8F-A13FFE20296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476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Рисунок 36"/>
          <p:cNvPicPr/>
          <p:nvPr/>
        </p:nvPicPr>
        <p:blipFill>
          <a:blip r:embed="rId2"/>
          <a:stretch/>
        </p:blipFill>
        <p:spPr>
          <a:xfrm>
            <a:off x="2291760" y="1768680"/>
            <a:ext cx="5495760" cy="4384440"/>
          </a:xfrm>
          <a:prstGeom prst="rect">
            <a:avLst/>
          </a:prstGeom>
          <a:ln>
            <a:noFill/>
          </a:ln>
        </p:spPr>
      </p:pic>
      <p:pic>
        <p:nvPicPr>
          <p:cNvPr id="38" name="Рисунок 37"/>
          <p:cNvPicPr/>
          <p:nvPr/>
        </p:nvPicPr>
        <p:blipFill>
          <a:blip r:embed="rId2"/>
          <a:stretch/>
        </p:blipFill>
        <p:spPr>
          <a:xfrm>
            <a:off x="2291760" y="1768680"/>
            <a:ext cx="5495760" cy="4384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7" name="Рисунок 76"/>
          <p:cNvPicPr/>
          <p:nvPr/>
        </p:nvPicPr>
        <p:blipFill>
          <a:blip r:embed="rId2"/>
          <a:stretch/>
        </p:blipFill>
        <p:spPr>
          <a:xfrm>
            <a:off x="2291760" y="1768680"/>
            <a:ext cx="5495760" cy="4384440"/>
          </a:xfrm>
          <a:prstGeom prst="rect">
            <a:avLst/>
          </a:prstGeom>
          <a:ln>
            <a:noFill/>
          </a:ln>
        </p:spPr>
      </p:pic>
      <p:pic>
        <p:nvPicPr>
          <p:cNvPr id="78" name="Рисунок 77"/>
          <p:cNvPicPr/>
          <p:nvPr/>
        </p:nvPicPr>
        <p:blipFill>
          <a:blip r:embed="rId2"/>
          <a:stretch/>
        </p:blipFill>
        <p:spPr>
          <a:xfrm>
            <a:off x="2291760" y="1768680"/>
            <a:ext cx="5495760" cy="4384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spc="-1">
                <a:latin typeface="Arial"/>
              </a:rPr>
              <a:t>Для правки текста заголовка щёлкните мышью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3200" spc="-1">
                <a:latin typeface="Arial"/>
              </a:rPr>
              <a:t>Для правки структуры щёлкните мышью</a:t>
            </a:r>
            <a:endParaRPr/>
          </a:p>
          <a:p>
            <a:pPr marL="864000" lvl="1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ru-RU" sz="2800" spc="-1">
                <a:latin typeface="Arial"/>
              </a:rPr>
              <a:t>Второй уровень структуры</a:t>
            </a:r>
            <a:endParaRPr/>
          </a:p>
          <a:p>
            <a:pPr marL="1296000" lvl="2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2400" spc="-1">
                <a:latin typeface="Arial"/>
              </a:rPr>
              <a:t>Третий уровень структуры</a:t>
            </a:r>
            <a:endParaRPr/>
          </a:p>
          <a:p>
            <a:pPr marL="1728000" lvl="3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ru-RU" sz="2000" spc="-1">
                <a:latin typeface="Arial"/>
              </a:rPr>
              <a:t>Четвёртый уровень структуры</a:t>
            </a:r>
            <a:endParaRPr/>
          </a:p>
          <a:p>
            <a:pPr marL="2160000" lvl="4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2000" spc="-1">
                <a:latin typeface="Arial"/>
              </a:rPr>
              <a:t>Пятый уровень структуры</a:t>
            </a:r>
            <a:endParaRPr/>
          </a:p>
          <a:p>
            <a:pPr marL="2592000" lvl="5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2000" spc="-1">
                <a:latin typeface="Arial"/>
              </a:rPr>
              <a:t>Шестой уровень структуры</a:t>
            </a:r>
            <a:endParaRPr/>
          </a:p>
          <a:p>
            <a:pPr marL="3024000" lvl="6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2000" spc="-1">
                <a:latin typeface="Arial"/>
              </a:rPr>
              <a:t>Седьмой уровень структуры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ru-RU" smtClean="0"/>
              <a:t>ПОСС 2016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2B77564C-668D-49E1-8C82-9F9E1DFE5E14}" type="slidenum">
              <a:rPr lang="ru-RU" sz="1400" spc="-1">
                <a:latin typeface="Times New Roman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3150" cy="1460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3738" y="2012950"/>
            <a:ext cx="8693150" cy="4795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93738" y="7007225"/>
            <a:ext cx="226695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38513" y="7007225"/>
            <a:ext cx="340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ПОСС 2016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119938" y="7007225"/>
            <a:ext cx="226695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291A1-9680-4330-80DF-DBA3F0A2A53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98880" y="1473201"/>
            <a:ext cx="798576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АГЕНТНОЕ МОДЕЛИРОВАНИЕ: НОВЫЕ ВОЗМОЖНОСТИ ДЛЯ ИМИТАЦИОННОЙ ОПТИМИЗАЦИИ</a:t>
            </a:r>
          </a:p>
          <a:p>
            <a:endParaRPr lang="ru-RU" dirty="0" smtClean="0"/>
          </a:p>
          <a:p>
            <a:pPr algn="ctr"/>
            <a:r>
              <a:rPr lang="ru-RU" sz="2400" dirty="0" smtClean="0"/>
              <a:t>Родионов А.С.</a:t>
            </a:r>
          </a:p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Институт Вычислительной математики и математической геофизики СО РАН, Новосибирск, Россия, E-</a:t>
            </a:r>
            <a:r>
              <a:rPr lang="ru-RU" sz="2400" dirty="0" err="1" smtClean="0"/>
              <a:t>mail</a:t>
            </a:r>
            <a:r>
              <a:rPr lang="ru-RU" sz="2400" dirty="0" smtClean="0"/>
              <a:t>: alrod@sscc.ru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735000"/>
          </a:xfrm>
        </p:spPr>
        <p:txBody>
          <a:bodyPr/>
          <a:lstStyle/>
          <a:p>
            <a:pPr algn="ctr"/>
            <a:r>
              <a:rPr lang="ru-RU" sz="3600" dirty="0" err="1" smtClean="0">
                <a:solidFill>
                  <a:schemeClr val="tx2"/>
                </a:solidFill>
              </a:rPr>
              <a:t>Агентные</a:t>
            </a:r>
            <a:r>
              <a:rPr lang="ru-RU" sz="3600" dirty="0" smtClean="0">
                <a:solidFill>
                  <a:schemeClr val="tx2"/>
                </a:solidFill>
              </a:rPr>
              <a:t> платформы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/>
          </p:nvPr>
        </p:nvSpPr>
        <p:spPr>
          <a:xfrm>
            <a:off x="325120" y="1239520"/>
            <a:ext cx="9387840" cy="1249680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/>
              <a:t>Задачами </a:t>
            </a:r>
            <a:r>
              <a:rPr lang="ru-RU" sz="2800" dirty="0" err="1"/>
              <a:t>агентной</a:t>
            </a:r>
            <a:r>
              <a:rPr lang="ru-RU" sz="2800" dirty="0"/>
              <a:t> платформы являются организация размещения и взаимодействия агентов в вычислительной среде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1867" y="2951732"/>
            <a:ext cx="7254995" cy="2697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11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/>
          </p:nvPr>
        </p:nvSpPr>
        <p:spPr>
          <a:xfrm>
            <a:off x="284480" y="1"/>
            <a:ext cx="9448800" cy="873760"/>
          </a:xfrm>
        </p:spPr>
        <p:txBody>
          <a:bodyPr/>
          <a:lstStyle/>
          <a:p>
            <a:pPr marL="0" indent="0">
              <a:buNone/>
            </a:pPr>
            <a:r>
              <a:rPr lang="ru-RU" sz="2600" dirty="0"/>
              <a:t>В рамках платформы могут реализоваться несколько контейнеров, содержащих агенты.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917" y="684745"/>
            <a:ext cx="5121523" cy="44130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4480" y="5097834"/>
            <a:ext cx="9448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AMS </a:t>
            </a:r>
            <a:r>
              <a:rPr lang="ru-RU" sz="2400" dirty="0"/>
              <a:t>(</a:t>
            </a:r>
            <a:r>
              <a:rPr lang="ru-RU" sz="2400" dirty="0" err="1"/>
              <a:t>Agent</a:t>
            </a:r>
            <a:r>
              <a:rPr lang="ru-RU" sz="2400" dirty="0"/>
              <a:t> </a:t>
            </a:r>
            <a:r>
              <a:rPr lang="ru-RU" sz="2400" dirty="0" err="1"/>
              <a:t>Management</a:t>
            </a:r>
            <a:r>
              <a:rPr lang="ru-RU" sz="2400" dirty="0"/>
              <a:t> </a:t>
            </a:r>
            <a:r>
              <a:rPr lang="ru-RU" sz="2400" dirty="0" err="1"/>
              <a:t>System</a:t>
            </a:r>
            <a:r>
              <a:rPr lang="ru-RU" sz="2400" dirty="0"/>
              <a:t>) — системный агент, управляющий всей </a:t>
            </a:r>
            <a:r>
              <a:rPr lang="ru-RU" sz="2400" dirty="0" smtClean="0"/>
              <a:t>платформой, обеспечивает создание </a:t>
            </a:r>
            <a:r>
              <a:rPr lang="ru-RU" sz="2400" dirty="0"/>
              <a:t>и удаление агентов, удаление контейнеров, завершение работы платформы; DF (</a:t>
            </a:r>
            <a:r>
              <a:rPr lang="ru-RU" sz="2400" dirty="0" err="1"/>
              <a:t>Directory</a:t>
            </a:r>
            <a:r>
              <a:rPr lang="ru-RU" sz="2400" dirty="0"/>
              <a:t> </a:t>
            </a:r>
            <a:r>
              <a:rPr lang="ru-RU" sz="2400" dirty="0" err="1"/>
              <a:t>Facilitator</a:t>
            </a:r>
            <a:r>
              <a:rPr lang="ru-RU" sz="2400" dirty="0"/>
              <a:t>) </a:t>
            </a:r>
            <a:r>
              <a:rPr lang="ru-RU" sz="2400" dirty="0" smtClean="0"/>
              <a:t>обеспечивает </a:t>
            </a:r>
            <a:r>
              <a:rPr lang="ru-RU" sz="2400" dirty="0"/>
              <a:t>регистрацию сервисов и поиск агента по сервису в желтых страницах. </a:t>
            </a:r>
          </a:p>
        </p:txBody>
      </p:sp>
    </p:spTree>
    <p:extLst>
      <p:ext uri="{BB962C8B-B14F-4D97-AF65-F5344CB8AC3E}">
        <p14:creationId xmlns:p14="http://schemas.microsoft.com/office/powerpoint/2010/main" val="162118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00" y="162560"/>
            <a:ext cx="9071640" cy="751840"/>
          </a:xfrm>
        </p:spPr>
        <p:txBody>
          <a:bodyPr/>
          <a:lstStyle/>
          <a:p>
            <a:pPr algn="ctr"/>
            <a:r>
              <a:rPr lang="ru-RU" sz="3600" dirty="0" smtClean="0"/>
              <a:t>Сообщения в стандарте </a:t>
            </a:r>
            <a:r>
              <a:rPr lang="en-US" sz="3600" dirty="0" smtClean="0"/>
              <a:t>FIPA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480" y="1108481"/>
            <a:ext cx="8757920" cy="5857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61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/>
          </p:nvPr>
        </p:nvSpPr>
        <p:spPr>
          <a:xfrm>
            <a:off x="162560" y="1584960"/>
            <a:ext cx="4805680" cy="456852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</a:t>
            </a:r>
            <a:r>
              <a:rPr lang="ru-RU" sz="2400" dirty="0" smtClean="0"/>
              <a:t>    </a:t>
            </a:r>
            <a:r>
              <a:rPr lang="en-US" sz="2400" dirty="0"/>
              <a:t>= </a:t>
            </a:r>
            <a:r>
              <a:rPr lang="en-US" sz="2400" dirty="0"/>
              <a:t>0x01     /* accept-proposal */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    | 0x02     /* agree   */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    | 0x03     /* cancel   */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    | 0x04     /* </a:t>
            </a:r>
            <a:r>
              <a:rPr lang="en-US" sz="2400" dirty="0" err="1"/>
              <a:t>cfp</a:t>
            </a:r>
            <a:r>
              <a:rPr lang="en-US" sz="2400" dirty="0"/>
              <a:t>    */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    | 0x05     /* confirm   */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    | 0x06     /* disconfirm  */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    | 0x07     /* failure   */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    | 0x08     /* inform   */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    | 0x09     /* inform-if  */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    | 0x0a     /* inform-ref  */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    | 0x0b     /* not-understood */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754880" y="1584960"/>
            <a:ext cx="509016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 </a:t>
            </a:r>
            <a:r>
              <a:rPr lang="ru-RU" sz="2400" dirty="0" smtClean="0"/>
              <a:t>     </a:t>
            </a:r>
            <a:r>
              <a:rPr lang="en-US" sz="2400" dirty="0" smtClean="0"/>
              <a:t>| </a:t>
            </a:r>
            <a:r>
              <a:rPr lang="en-US" sz="2400" dirty="0"/>
              <a:t>0x0c     /* propagate  */</a:t>
            </a:r>
          </a:p>
          <a:p>
            <a:r>
              <a:rPr lang="en-US" sz="2400" dirty="0"/>
              <a:t>      | 0x0d     /* propose   */</a:t>
            </a:r>
          </a:p>
          <a:p>
            <a:r>
              <a:rPr lang="en-US" sz="2400" dirty="0"/>
              <a:t>      | 0x0e     /* proxy   */</a:t>
            </a:r>
          </a:p>
          <a:p>
            <a:r>
              <a:rPr lang="en-US" sz="2400" dirty="0"/>
              <a:t>      | 0x0f     /* query-if   */</a:t>
            </a:r>
          </a:p>
          <a:p>
            <a:r>
              <a:rPr lang="en-US" sz="2400" dirty="0"/>
              <a:t>      | 0x10     /* query-ref  */</a:t>
            </a:r>
          </a:p>
          <a:p>
            <a:r>
              <a:rPr lang="en-US" sz="2400" dirty="0"/>
              <a:t>      | 0x11     /* refuse   */</a:t>
            </a:r>
          </a:p>
          <a:p>
            <a:r>
              <a:rPr lang="en-US" sz="2400" dirty="0"/>
              <a:t>      | 0x12     /* reject-proposal */</a:t>
            </a:r>
          </a:p>
          <a:p>
            <a:r>
              <a:rPr lang="en-US" sz="2400" dirty="0"/>
              <a:t>      | 0x13     /* request   */</a:t>
            </a:r>
          </a:p>
          <a:p>
            <a:r>
              <a:rPr lang="en-US" sz="2400" dirty="0"/>
              <a:t>      | 0x14     /* request-when  */</a:t>
            </a:r>
          </a:p>
          <a:p>
            <a:r>
              <a:rPr lang="en-US" sz="2400" dirty="0"/>
              <a:t>      | 0x15     /* request-whenever */</a:t>
            </a:r>
          </a:p>
          <a:p>
            <a:r>
              <a:rPr lang="en-US" sz="2400" dirty="0"/>
              <a:t>      | 0x16.     /* subscribe  */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25120" y="304800"/>
            <a:ext cx="9662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tx2"/>
                </a:solidFill>
              </a:rPr>
              <a:t>Предопределённые типы сообщений в </a:t>
            </a:r>
            <a:r>
              <a:rPr lang="en-US" sz="3600" dirty="0" smtClean="0">
                <a:solidFill>
                  <a:schemeClr val="tx2"/>
                </a:solidFill>
              </a:rPr>
              <a:t>FIPA</a:t>
            </a:r>
            <a:endParaRPr lang="ru-RU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79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540180" y="0"/>
            <a:ext cx="9071640" cy="850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ru-RU" sz="4400" spc="-1" dirty="0">
                <a:solidFill>
                  <a:schemeClr val="tx2"/>
                </a:solidFill>
                <a:latin typeface="Arial"/>
              </a:rPr>
              <a:t>Немного про AGNES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216000" y="850680"/>
            <a:ext cx="9720000" cy="604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392040" indent="-306000" algn="just">
              <a:lnSpc>
                <a:spcPct val="100000"/>
              </a:lnSpc>
            </a:pPr>
            <a:r>
              <a:rPr lang="ru-RU" sz="2600" b="1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AGNES (</a:t>
            </a:r>
            <a:r>
              <a:rPr lang="ru-RU" sz="2600" b="1" strike="noStrike" spc="-1" dirty="0" err="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AGent</a:t>
            </a:r>
            <a:r>
              <a:rPr lang="ru-RU" sz="2600" b="1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ru-RU" sz="2600" b="1" strike="noStrike" spc="-1" dirty="0" err="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NEtwork</a:t>
            </a:r>
            <a:r>
              <a:rPr lang="ru-RU" sz="2600" b="1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ru-RU" sz="2600" b="1" strike="noStrike" spc="-1" dirty="0" err="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Simulator</a:t>
            </a:r>
            <a:r>
              <a:rPr lang="ru-RU" sz="2600" b="1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</a:t>
            </a:r>
            <a:r>
              <a:rPr lang="ru-RU" sz="26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– среда имитационного моделирования, создана в ИВМиМГ СО РАН на </a:t>
            </a:r>
            <a:r>
              <a:rPr lang="ru-RU" sz="2600" strike="noStrike" spc="-1" dirty="0" err="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Java</a:t>
            </a:r>
            <a:r>
              <a:rPr lang="ru-RU" sz="26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на основе JADE и состоит из двух типов агентов:</a:t>
            </a:r>
            <a:endParaRPr sz="2600" dirty="0"/>
          </a:p>
          <a:p>
            <a:pPr algn="just">
              <a:lnSpc>
                <a:spcPct val="100000"/>
              </a:lnSpc>
            </a:pPr>
            <a:r>
              <a:rPr lang="ru-RU" sz="26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управляющие агенты (УА), создающие среду моделирования; </a:t>
            </a:r>
            <a:endParaRPr sz="2600" dirty="0"/>
          </a:p>
          <a:p>
            <a:pPr algn="just">
              <a:lnSpc>
                <a:spcPct val="100000"/>
              </a:lnSpc>
            </a:pPr>
            <a:r>
              <a:rPr lang="ru-RU" sz="26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функциональные агенты (ФА), образующие модель, работающую в среде моделирования.</a:t>
            </a:r>
            <a:endParaRPr sz="2600" dirty="0"/>
          </a:p>
          <a:p>
            <a:pPr marL="392040" indent="-306000" algn="just">
              <a:lnSpc>
                <a:spcPct val="100000"/>
              </a:lnSpc>
            </a:pPr>
            <a:r>
              <a:rPr lang="ru-RU" sz="2600" b="1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Достоинства пакета AGNES:</a:t>
            </a:r>
            <a:endParaRPr sz="2600" dirty="0"/>
          </a:p>
          <a:p>
            <a:pPr algn="just">
              <a:lnSpc>
                <a:spcPct val="100000"/>
              </a:lnSpc>
            </a:pPr>
            <a:r>
              <a:rPr lang="ru-RU" sz="26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отказоустойчивость;</a:t>
            </a:r>
            <a:endParaRPr sz="2600" dirty="0"/>
          </a:p>
          <a:p>
            <a:pPr algn="just">
              <a:lnSpc>
                <a:spcPct val="100000"/>
              </a:lnSpc>
            </a:pPr>
            <a:r>
              <a:rPr lang="ru-RU" sz="26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сбалансированное распределение нагрузки;</a:t>
            </a:r>
            <a:endParaRPr sz="2600" dirty="0"/>
          </a:p>
          <a:p>
            <a:pPr algn="just">
              <a:lnSpc>
                <a:spcPct val="100000"/>
              </a:lnSpc>
            </a:pPr>
            <a:r>
              <a:rPr lang="ru-RU" sz="26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наличие проблемно-ориентированных библиотек агентов;</a:t>
            </a:r>
            <a:endParaRPr sz="2600" dirty="0"/>
          </a:p>
          <a:p>
            <a:pPr algn="just">
              <a:lnSpc>
                <a:spcPct val="100000"/>
              </a:lnSpc>
            </a:pPr>
            <a:r>
              <a:rPr lang="ru-RU" sz="2600" i="1" strike="noStrike" spc="-1" dirty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возможность динамического изменения модели в ходе эксперимента</a:t>
            </a:r>
            <a:r>
              <a:rPr lang="ru-RU" sz="26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</a:t>
            </a:r>
            <a:endParaRPr sz="2600" dirty="0"/>
          </a:p>
          <a:p>
            <a:pPr algn="just">
              <a:lnSpc>
                <a:spcPct val="100000"/>
              </a:lnSpc>
            </a:pPr>
            <a:r>
              <a:rPr lang="ru-RU" sz="26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Система AGNES установлена в ЦКП ССКЦ ИВМиМГ СО РАН и доступна по ссылке </a:t>
            </a:r>
            <a:endParaRPr sz="2600" dirty="0"/>
          </a:p>
          <a:p>
            <a:pPr algn="just">
              <a:lnSpc>
                <a:spcPct val="100000"/>
              </a:lnSpc>
            </a:pPr>
            <a:r>
              <a:rPr lang="ru-RU" sz="2600" u="sng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http://www2.sscc.ru/PPP/Mat-Libr/agnes.htm</a:t>
            </a:r>
            <a:r>
              <a:rPr lang="ru-RU" sz="26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00" y="132080"/>
            <a:ext cx="9071640" cy="741680"/>
          </a:xfrm>
        </p:spPr>
        <p:txBody>
          <a:bodyPr/>
          <a:lstStyle/>
          <a:p>
            <a:r>
              <a:rPr lang="ru-RU" sz="3600" dirty="0" smtClean="0">
                <a:solidFill>
                  <a:schemeClr val="tx2"/>
                </a:solidFill>
              </a:rPr>
              <a:t>Поведение модели </a:t>
            </a:r>
            <a:r>
              <a:rPr lang="ru-RU" sz="3600" dirty="0" smtClean="0">
                <a:solidFill>
                  <a:schemeClr val="tx2"/>
                </a:solidFill>
                <a:sym typeface="Symbol" panose="05050102010706020507" pitchFamily="18" charset="2"/>
              </a:rPr>
              <a:t> поведение агентов</a:t>
            </a:r>
            <a:endParaRPr lang="ru-RU" sz="3600" dirty="0">
              <a:solidFill>
                <a:schemeClr val="tx2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686" y="932400"/>
            <a:ext cx="3887394" cy="645180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5618" y="1373720"/>
            <a:ext cx="5114987" cy="5279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7384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ru-RU" sz="4400" spc="-1">
                <a:latin typeface="Arial"/>
              </a:rPr>
              <a:t>Выбор стратегии и мета стратегии</a:t>
            </a:r>
            <a:endParaRPr/>
          </a:p>
        </p:txBody>
      </p:sp>
      <p:sp>
        <p:nvSpPr>
          <p:cNvPr id="88" name="TextShape 2"/>
          <p:cNvSpPr txBox="1"/>
          <p:nvPr/>
        </p:nvSpPr>
        <p:spPr>
          <a:xfrm>
            <a:off x="216000" y="1769040"/>
            <a:ext cx="972000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ru-RU" sz="3200" spc="-1">
                <a:latin typeface="Arial"/>
              </a:rPr>
              <a:t>Выбор стратегии и мета стратегии осуществляется исходя из </a:t>
            </a:r>
            <a:r>
              <a:rPr lang="ru-RU" sz="3200" i="1" spc="-1">
                <a:solidFill>
                  <a:srgbClr val="CC0000"/>
                </a:solidFill>
                <a:latin typeface="Arial"/>
              </a:rPr>
              <a:t>целей</a:t>
            </a:r>
            <a:r>
              <a:rPr lang="ru-RU" sz="3200" spc="-1">
                <a:latin typeface="Arial"/>
              </a:rPr>
              <a:t>, определяемых набором условий, накладываемых на ПС.</a:t>
            </a:r>
            <a:endParaRPr/>
          </a:p>
          <a:p>
            <a:r>
              <a:rPr lang="ru-RU" sz="3200" spc="-1">
                <a:latin typeface="Arial"/>
              </a:rPr>
              <a:t>История применения обработчиков событий, давших поведение, приведшее к удовлетворению целей, даёт нам возможный вариант управления. Поведение, приведшее к удовлетворению целей с минимальными затратами (временными, стоимостными и др.), в рамках ограничений на значения УП, даёт оптимальное управление.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ru-RU" sz="3600" spc="-1" dirty="0">
                <a:solidFill>
                  <a:schemeClr val="tx2"/>
                </a:solidFill>
                <a:latin typeface="Arial"/>
              </a:rPr>
              <a:t>Требования к системе имитационной оптимизации</a:t>
            </a:r>
            <a:endParaRPr sz="3600" dirty="0">
              <a:solidFill>
                <a:schemeClr val="tx2"/>
              </a:solidFill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Font typeface="StarSymbol"/>
              <a:buAutoNum type="arabicParenR"/>
            </a:pPr>
            <a:r>
              <a:rPr lang="ru-RU" sz="3200" spc="-1">
                <a:latin typeface="Arial"/>
              </a:rPr>
              <a:t> Возможность переопределения целей без перепрограммирования и перекомпиляции модели.</a:t>
            </a:r>
            <a:endParaRPr/>
          </a:p>
          <a:p>
            <a:pPr marL="432000" indent="-324000">
              <a:buClr>
                <a:srgbClr val="FFFFFF"/>
              </a:buClr>
              <a:buFont typeface="StarSymbol"/>
              <a:buAutoNum type="arabicParenR"/>
            </a:pPr>
            <a:r>
              <a:rPr lang="ru-RU" sz="3200" spc="-1">
                <a:latin typeface="Arial"/>
              </a:rPr>
              <a:t> Возможность вмешательства оператора в ход оптимизации.</a:t>
            </a:r>
            <a:endParaRPr/>
          </a:p>
          <a:p>
            <a:pPr marL="432000" indent="-324000">
              <a:buClr>
                <a:srgbClr val="FFFFFF"/>
              </a:buClr>
              <a:buFont typeface="StarSymbol"/>
              <a:buAutoNum type="arabicParenR"/>
            </a:pPr>
            <a:r>
              <a:rPr lang="ru-RU" sz="3200" spc="-1">
                <a:latin typeface="Arial"/>
              </a:rPr>
              <a:t> Реализация средств сохранения и визуализации поведения модели для post-mortem анализа.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ru-RU" sz="3600" spc="-1" dirty="0">
                <a:solidFill>
                  <a:schemeClr val="tx2"/>
                </a:solidFill>
                <a:latin typeface="Arial"/>
              </a:rPr>
              <a:t>Варианты управления процессом оптимизации</a:t>
            </a:r>
            <a:endParaRPr sz="3600" dirty="0">
              <a:solidFill>
                <a:schemeClr val="tx2"/>
              </a:solidFill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Font typeface="StarSymbol"/>
              <a:buAutoNum type="romanUcPeriod"/>
            </a:pPr>
            <a:r>
              <a:rPr lang="ru-RU" sz="3200" spc="-1">
                <a:latin typeface="Arial"/>
              </a:rPr>
              <a:t>Централизованный, специальный агент наблюдает за процессом оптимизации, проверяет движение к целям и рассылает управляющие сообщения функциональным агентам.</a:t>
            </a:r>
            <a:endParaRPr/>
          </a:p>
          <a:p>
            <a:pPr marL="432000" indent="-324000">
              <a:buClr>
                <a:srgbClr val="FFFFFF"/>
              </a:buClr>
              <a:buFont typeface="StarSymbol"/>
              <a:buAutoNum type="romanUcPeriod"/>
            </a:pPr>
            <a:r>
              <a:rPr lang="ru-RU" sz="3200" spc="-1">
                <a:latin typeface="Arial"/>
              </a:rPr>
              <a:t> Децентрализованный, все функциональные агенты имеют доступ к целям и принимают решения о выборе поведения в соответствии с текущим состоянием своего окружения.</a:t>
            </a:r>
            <a:endParaRPr/>
          </a:p>
          <a:p>
            <a:pPr algn="ctr"/>
            <a:r>
              <a:rPr lang="ru-RU" sz="3200" b="1" spc="-1">
                <a:solidFill>
                  <a:srgbClr val="800000"/>
                </a:solidFill>
                <a:latin typeface="Arial"/>
              </a:rPr>
              <a:t>Реализуются оба подхода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1" y="81280"/>
            <a:ext cx="9999344" cy="741680"/>
          </a:xfrm>
        </p:spPr>
        <p:txBody>
          <a:bodyPr/>
          <a:lstStyle/>
          <a:p>
            <a:r>
              <a:rPr lang="ru-RU" sz="3600" dirty="0">
                <a:solidFill>
                  <a:schemeClr val="tx2"/>
                </a:solidFill>
              </a:rPr>
              <a:t>Проведение оптимизационного эксперимента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504000" y="1097280"/>
            <a:ext cx="9071640" cy="5056200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/>
              <a:t>В случае «классической» оптимизации целевой </a:t>
            </a:r>
            <a:r>
              <a:rPr lang="ru-RU" sz="2800" dirty="0" smtClean="0"/>
              <a:t>функции, </a:t>
            </a:r>
            <a:r>
              <a:rPr lang="ru-RU" sz="2800" dirty="0"/>
              <a:t>эксперимент определяется выбранным методом оптимизации. Для </a:t>
            </a:r>
            <a:r>
              <a:rPr lang="ru-RU" sz="2800" dirty="0" err="1"/>
              <a:t>агентного</a:t>
            </a:r>
            <a:r>
              <a:rPr lang="ru-RU" sz="2800" dirty="0"/>
              <a:t> моделирования наиболее естественным выглядит применение распределённых алгоритмов оптимизации, таких как </a:t>
            </a:r>
            <a:r>
              <a:rPr lang="ru-RU" sz="2800" dirty="0">
                <a:solidFill>
                  <a:srgbClr val="C00000"/>
                </a:solidFill>
              </a:rPr>
              <a:t>метод муравьиной колонии, пчелиного роя, роя светлячков и островной генетический алгоритм. </a:t>
            </a:r>
            <a:r>
              <a:rPr lang="ru-RU" sz="2800" dirty="0"/>
              <a:t>Применение мульти-</a:t>
            </a:r>
            <a:r>
              <a:rPr lang="ru-RU" sz="2800" dirty="0" err="1"/>
              <a:t>агентных</a:t>
            </a:r>
            <a:r>
              <a:rPr lang="ru-RU" sz="2800" dirty="0"/>
              <a:t> средств позволяет естественным образом, при задании одного описания задачи, запускать одновременно несколько экземпляров модели, в частности запуская каждый на отдельной </a:t>
            </a:r>
            <a:r>
              <a:rPr lang="ru-RU" sz="2800" dirty="0" err="1"/>
              <a:t>агентной</a:t>
            </a:r>
            <a:r>
              <a:rPr lang="ru-RU" sz="2800" dirty="0"/>
              <a:t> платформе, что ускоряет оптимизацию.</a:t>
            </a:r>
          </a:p>
        </p:txBody>
      </p:sp>
    </p:spTree>
    <p:extLst>
      <p:ext uri="{BB962C8B-B14F-4D97-AF65-F5344CB8AC3E}">
        <p14:creationId xmlns:p14="http://schemas.microsoft.com/office/powerpoint/2010/main" val="1360235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504000" y="301320"/>
            <a:ext cx="9071640" cy="887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ru-RU" sz="3600" spc="-1" dirty="0">
                <a:solidFill>
                  <a:schemeClr val="tx2"/>
                </a:solidFill>
                <a:latin typeface="Arial"/>
              </a:rPr>
              <a:t>Имитационная оптимизация: что и зачем</a:t>
            </a:r>
            <a:r>
              <a:rPr lang="ru-RU" sz="3600" spc="-1" dirty="0">
                <a:latin typeface="Arial"/>
              </a:rPr>
              <a:t> </a:t>
            </a:r>
            <a:endParaRPr sz="3600" dirty="0"/>
          </a:p>
        </p:txBody>
      </p:sp>
      <p:sp>
        <p:nvSpPr>
          <p:cNvPr id="82" name="TextShape 2"/>
          <p:cNvSpPr txBox="1"/>
          <p:nvPr/>
        </p:nvSpPr>
        <p:spPr>
          <a:xfrm>
            <a:off x="325120" y="1066800"/>
            <a:ext cx="9621520" cy="6075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ru-RU" sz="2800" spc="-1" dirty="0">
                <a:latin typeface="Arial"/>
              </a:rPr>
              <a:t>Имитационная оптимизация как понятие появилась в конце 1960-х </a:t>
            </a:r>
            <a:r>
              <a:rPr lang="ru-RU" sz="2800" spc="-1" dirty="0"/>
              <a:t>годов </a:t>
            </a:r>
            <a:r>
              <a:rPr lang="ru-RU" sz="2800" spc="-1" dirty="0" smtClean="0"/>
              <a:t>(список </a:t>
            </a:r>
            <a:r>
              <a:rPr lang="ru-RU" sz="2800" spc="-1" dirty="0"/>
              <a:t>литературы </a:t>
            </a:r>
            <a:r>
              <a:rPr lang="ru-RU" sz="2800" spc="-1" dirty="0" smtClean="0"/>
              <a:t>в</a:t>
            </a:r>
            <a:r>
              <a:rPr lang="en-US" sz="2800" spc="-1" dirty="0" smtClean="0"/>
              <a:t> Y</a:t>
            </a:r>
            <a:r>
              <a:rPr lang="ru-RU" sz="2800" spc="-1" dirty="0" smtClean="0"/>
              <a:t>.</a:t>
            </a:r>
            <a:r>
              <a:rPr lang="en-US" sz="2800" spc="-1" dirty="0" smtClean="0"/>
              <a:t> Carson, A</a:t>
            </a:r>
            <a:r>
              <a:rPr lang="ru-RU" sz="2800" spc="-1" dirty="0" smtClean="0"/>
              <a:t>.</a:t>
            </a:r>
            <a:r>
              <a:rPr lang="en-US" sz="2800" spc="-1" dirty="0" smtClean="0"/>
              <a:t> Maria. Simulation optimization: methods and applications // Proc. 1997 Winter Simulation Conf., P.118-126</a:t>
            </a:r>
            <a:r>
              <a:rPr lang="ru-RU" sz="2800" spc="-1" dirty="0" smtClean="0"/>
              <a:t> содержит </a:t>
            </a:r>
            <a:r>
              <a:rPr lang="ru-RU" sz="2800" spc="-1" dirty="0"/>
              <a:t>65 </a:t>
            </a:r>
            <a:r>
              <a:rPr lang="ru-RU" sz="2800" spc="-1" dirty="0" smtClean="0"/>
              <a:t>наименований, </a:t>
            </a:r>
            <a:r>
              <a:rPr lang="ru-RU" sz="2800" spc="-1" dirty="0"/>
              <a:t>а </a:t>
            </a:r>
            <a:r>
              <a:rPr lang="en-US" sz="2800" spc="-1" dirty="0" smtClean="0"/>
              <a:t>S</a:t>
            </a:r>
            <a:r>
              <a:rPr lang="ru-RU" sz="2800" spc="-1" dirty="0" smtClean="0"/>
              <a:t>.</a:t>
            </a:r>
            <a:r>
              <a:rPr lang="en-US" sz="2800" spc="-1" dirty="0" smtClean="0"/>
              <a:t> </a:t>
            </a:r>
            <a:r>
              <a:rPr lang="en-US" sz="2800" spc="-1" dirty="0" err="1" smtClean="0"/>
              <a:t>Amaran</a:t>
            </a:r>
            <a:r>
              <a:rPr lang="en-US" sz="2800" spc="-1" dirty="0" smtClean="0"/>
              <a:t>, N</a:t>
            </a:r>
            <a:r>
              <a:rPr lang="ru-RU" sz="2800" spc="-1" dirty="0" smtClean="0"/>
              <a:t>.</a:t>
            </a:r>
            <a:r>
              <a:rPr lang="en-US" sz="2800" spc="-1" dirty="0" smtClean="0"/>
              <a:t>V. </a:t>
            </a:r>
            <a:r>
              <a:rPr lang="en-US" sz="2800" spc="-1" dirty="0" err="1" smtClean="0"/>
              <a:t>Sahinidis</a:t>
            </a:r>
            <a:r>
              <a:rPr lang="en-US" sz="2800" spc="-1" dirty="0" smtClean="0"/>
              <a:t>, B</a:t>
            </a:r>
            <a:r>
              <a:rPr lang="ru-RU" sz="2800" spc="-1" dirty="0" smtClean="0"/>
              <a:t>. </a:t>
            </a:r>
            <a:r>
              <a:rPr lang="en-US" sz="2800" spc="-1" dirty="0" smtClean="0"/>
              <a:t>Sharda. Simulation optimization: a review of algorithms and applications // Annals of Operations Research, 2015 </a:t>
            </a:r>
            <a:r>
              <a:rPr lang="ru-RU" sz="2800" spc="-1" dirty="0" smtClean="0"/>
              <a:t>- </a:t>
            </a:r>
            <a:r>
              <a:rPr lang="ru-RU" sz="2800" spc="-1" dirty="0" smtClean="0">
                <a:solidFill>
                  <a:srgbClr val="FF0000"/>
                </a:solidFill>
              </a:rPr>
              <a:t>210</a:t>
            </a:r>
            <a:r>
              <a:rPr lang="ru-RU" sz="2800" spc="-1" dirty="0" smtClean="0"/>
              <a:t> наименований). </a:t>
            </a:r>
            <a:endParaRPr lang="en-US" sz="2800" spc="-1" dirty="0" smtClean="0"/>
          </a:p>
          <a:p>
            <a:r>
              <a:rPr lang="ru-RU" sz="2800" spc="-1" dirty="0" smtClean="0">
                <a:latin typeface="Arial"/>
              </a:rPr>
              <a:t>Есть </a:t>
            </a:r>
            <a:r>
              <a:rPr lang="ru-RU" sz="2800" spc="-1" dirty="0">
                <a:latin typeface="Arial"/>
              </a:rPr>
              <a:t>различное толкование термина:</a:t>
            </a:r>
            <a:endParaRPr sz="2800" dirty="0"/>
          </a:p>
          <a:p>
            <a:r>
              <a:rPr lang="ru-RU" sz="2800" spc="-1" dirty="0">
                <a:latin typeface="Arial"/>
              </a:rPr>
              <a:t>1. Использование имитационных моделей для получения значения целевой функции при оптимизации.</a:t>
            </a:r>
            <a:endParaRPr sz="2800" dirty="0"/>
          </a:p>
          <a:p>
            <a:r>
              <a:rPr lang="ru-RU" sz="2800" spc="-1" dirty="0">
                <a:latin typeface="Arial"/>
              </a:rPr>
              <a:t>2. Их использование для нахождения наилучшего управления сложной системой на основе моделирования.  </a:t>
            </a:r>
            <a:endParaRPr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ru-RU" sz="3600" spc="-1" dirty="0">
                <a:solidFill>
                  <a:schemeClr val="tx2"/>
                </a:solidFill>
                <a:latin typeface="Arial"/>
              </a:rPr>
              <a:t>Обеспечение разделения описания модели и целей оптимизации</a:t>
            </a:r>
            <a:endParaRPr sz="3600" dirty="0">
              <a:solidFill>
                <a:schemeClr val="tx2"/>
              </a:solidFill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ru-RU" sz="3200" spc="-1">
                <a:latin typeface="Arial"/>
              </a:rPr>
              <a:t>Применяется известный подход с созданием обменных таблиц, в которых постоянно, либо с заданной частотой, обновляются значения ПС, что позволяет внешним по отношению к модели процессам (в том числе интерфейсу с оператором) проверять выполнение целей. Через другие таблицы внешние процессы могут передавать модели значения УП, в том числе переменных, определяющих выбор стратегии.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5163185" y="2269156"/>
            <a:ext cx="4836160" cy="1449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ru-RU" sz="2400" spc="-1" dirty="0">
                <a:solidFill>
                  <a:srgbClr val="800000"/>
                </a:solidFill>
                <a:latin typeface="Arial"/>
              </a:rPr>
              <a:t>Возможностью периодического (не постоянного) обновления таблиц надо пользоваться с осторожностью: за повышение эффективности счёта можно поплатиться пропуском выполнения условия!</a:t>
            </a:r>
            <a:endParaRPr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454" y="1378576"/>
            <a:ext cx="4107889" cy="5061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ru-RU" sz="3600" spc="-1" dirty="0">
                <a:solidFill>
                  <a:schemeClr val="tx2"/>
                </a:solidFill>
                <a:latin typeface="Arial"/>
              </a:rPr>
              <a:t>Текущие приложения</a:t>
            </a:r>
            <a:endParaRPr sz="3600" dirty="0">
              <a:solidFill>
                <a:schemeClr val="tx2"/>
              </a:solidFill>
            </a:endParaRPr>
          </a:p>
        </p:txBody>
      </p:sp>
      <p:sp>
        <p:nvSpPr>
          <p:cNvPr id="105" name="TextShape 2"/>
          <p:cNvSpPr txBox="1"/>
          <p:nvPr/>
        </p:nvSpPr>
        <p:spPr>
          <a:xfrm>
            <a:off x="216000" y="1454400"/>
            <a:ext cx="9648000" cy="5013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marL="216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3200" spc="-1">
                <a:latin typeface="Arial"/>
              </a:rPr>
              <a:t>Управление потоком заданий в мульти-кластерной ВС;</a:t>
            </a:r>
            <a:endParaRPr/>
          </a:p>
          <a:p>
            <a:pPr marL="216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3200" spc="-1">
                <a:latin typeface="Arial"/>
              </a:rPr>
              <a:t>Маршрутизация передачи сообщений в сенсорных беспроводных сетях;</a:t>
            </a:r>
            <a:endParaRPr/>
          </a:p>
          <a:p>
            <a:pPr marL="216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3200" spc="-1">
                <a:latin typeface="Arial"/>
              </a:rPr>
              <a:t>Размещение источников энергии для подзаряда батарей беспроводных сенсоров в сетях с наличием мобильных объектов (роботов), также требующих подзаряда батарей;</a:t>
            </a:r>
            <a:endParaRPr/>
          </a:p>
          <a:p>
            <a:pPr marL="216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ru-RU" sz="3200" spc="-1">
                <a:latin typeface="Arial"/>
              </a:rPr>
              <a:t>Настройка параметров больших параллельных программ для их наилучшего вложения в архитектуру инструментальной ЭВМ.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504000" y="1008000"/>
            <a:ext cx="9071640" cy="1656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ru-RU" sz="4400" spc="-1">
                <a:latin typeface="Arial"/>
              </a:rPr>
              <a:t>Спасибо за внимание!</a:t>
            </a:r>
            <a:endParaRPr/>
          </a:p>
        </p:txBody>
      </p:sp>
      <p:pic>
        <p:nvPicPr>
          <p:cNvPr id="107" name="Picture 2"/>
          <p:cNvPicPr/>
          <p:nvPr/>
        </p:nvPicPr>
        <p:blipFill>
          <a:blip r:embed="rId2"/>
          <a:stretch/>
        </p:blipFill>
        <p:spPr>
          <a:xfrm>
            <a:off x="2967120" y="2328120"/>
            <a:ext cx="4304880" cy="2999880"/>
          </a:xfrm>
          <a:prstGeom prst="rect">
            <a:avLst/>
          </a:prstGeom>
          <a:ln w="9360">
            <a:noFill/>
          </a:ln>
        </p:spPr>
      </p:pic>
      <p:sp>
        <p:nvSpPr>
          <p:cNvPr id="108" name="TextShape 2"/>
          <p:cNvSpPr txBox="1"/>
          <p:nvPr/>
        </p:nvSpPr>
        <p:spPr>
          <a:xfrm>
            <a:off x="2088000" y="5688000"/>
            <a:ext cx="5832000" cy="818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ru-RU" sz="3600" spc="-1">
                <a:latin typeface="Arial"/>
              </a:rPr>
              <a:t>alrod@sscc.ru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00" y="91440"/>
            <a:ext cx="9071640" cy="741680"/>
          </a:xfrm>
        </p:spPr>
        <p:txBody>
          <a:bodyPr/>
          <a:lstStyle/>
          <a:p>
            <a:r>
              <a:rPr lang="ru-RU" sz="3600" dirty="0" smtClean="0">
                <a:solidFill>
                  <a:schemeClr val="tx2"/>
                </a:solidFill>
              </a:rPr>
              <a:t>Классическая имитационная оптимизация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4880" y="794421"/>
            <a:ext cx="92098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 общем случае решается следующая задача:</a:t>
            </a:r>
          </a:p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0740" y="1433655"/>
            <a:ext cx="3058160" cy="2431383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42240" y="3865038"/>
            <a:ext cx="98348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Функция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400" dirty="0" smtClean="0"/>
              <a:t> оценивается посредством имитации при конкретных входных значениях непрерывных переменных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400" dirty="0" smtClean="0"/>
              <a:t>, дискретных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400" dirty="0" smtClean="0"/>
              <a:t> и реализации в ходе моделирования случайных переменных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sz="2400" dirty="0" smtClean="0"/>
              <a:t>, которые могут не зависеть от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400" dirty="0" smtClean="0"/>
              <a:t> и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400" dirty="0" smtClean="0"/>
              <a:t>. Ограничения, определяемые векторно-значимой функцией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sz="2400" dirty="0" smtClean="0"/>
              <a:t>, также оцениваются в результате имитационных экспериментов. Дополнительно могут существовать ограничения, определяемые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400" dirty="0" smtClean="0"/>
              <a:t>, не зависящие от случайных переменных, также, как и границы для входных переменных.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4438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504000" y="301320"/>
            <a:ext cx="9071640" cy="775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ru-RU" sz="3600" spc="-1" dirty="0" smtClean="0">
                <a:latin typeface="Arial"/>
              </a:rPr>
              <a:t>Неформально</a:t>
            </a:r>
            <a:endParaRPr sz="3600" dirty="0"/>
          </a:p>
        </p:txBody>
      </p:sp>
      <p:sp>
        <p:nvSpPr>
          <p:cNvPr id="84" name="TextShape 2"/>
          <p:cNvSpPr txBox="1"/>
          <p:nvPr/>
        </p:nvSpPr>
        <p:spPr>
          <a:xfrm>
            <a:off x="288625" y="1168400"/>
            <a:ext cx="9792000" cy="54457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ru-RU" sz="2800" spc="-1" dirty="0" smtClean="0"/>
              <a:t>Состояние </a:t>
            </a:r>
            <a:r>
              <a:rPr lang="ru-RU" sz="2800" spc="-1" dirty="0">
                <a:latin typeface="Arial"/>
              </a:rPr>
              <a:t>системы описывается множеством </a:t>
            </a:r>
            <a:r>
              <a:rPr lang="ru-RU" sz="2800" i="1" spc="-1" dirty="0">
                <a:solidFill>
                  <a:srgbClr val="990000"/>
                </a:solidFill>
                <a:latin typeface="Arial"/>
              </a:rPr>
              <a:t>переменных состояния (ПС)</a:t>
            </a:r>
            <a:r>
              <a:rPr lang="ru-RU" sz="2800" i="1" spc="-1" dirty="0">
                <a:solidFill>
                  <a:srgbClr val="000000"/>
                </a:solidFill>
                <a:latin typeface="Arial"/>
              </a:rPr>
              <a:t>, </a:t>
            </a:r>
            <a:r>
              <a:rPr lang="ru-RU" sz="2800" spc="-1" dirty="0">
                <a:solidFill>
                  <a:srgbClr val="000000"/>
                </a:solidFill>
                <a:latin typeface="Arial"/>
              </a:rPr>
              <a:t>зависящих от истории их получения и текущих значений </a:t>
            </a:r>
            <a:r>
              <a:rPr lang="ru-RU" sz="2800" i="1" spc="-1" dirty="0">
                <a:solidFill>
                  <a:srgbClr val="990000"/>
                </a:solidFill>
                <a:latin typeface="Arial"/>
              </a:rPr>
              <a:t>управляемых переменных (УП)</a:t>
            </a:r>
            <a:r>
              <a:rPr lang="ru-RU" sz="2800" spc="-1" dirty="0">
                <a:solidFill>
                  <a:srgbClr val="000000"/>
                </a:solidFill>
                <a:latin typeface="Arial"/>
              </a:rPr>
              <a:t>. Существует некоторая функция ПС, оптимизацию которой требуется обеспечить. </a:t>
            </a:r>
            <a:r>
              <a:rPr lang="ru-RU" sz="2800" spc="-1" dirty="0" smtClean="0"/>
              <a:t>В общем случае оптимизируемая функция может иметь произвольные тип и смысл. </a:t>
            </a:r>
            <a:endParaRPr lang="ru-RU" sz="2800" dirty="0" smtClean="0"/>
          </a:p>
          <a:p>
            <a:r>
              <a:rPr lang="ru-RU" sz="2800" spc="-1" dirty="0" smtClean="0">
                <a:solidFill>
                  <a:srgbClr val="000000"/>
                </a:solidFill>
                <a:latin typeface="Arial"/>
              </a:rPr>
              <a:t> В </a:t>
            </a:r>
            <a:r>
              <a:rPr lang="ru-RU" sz="2800" spc="-1" dirty="0">
                <a:solidFill>
                  <a:srgbClr val="000000"/>
                </a:solidFill>
                <a:latin typeface="Arial"/>
              </a:rPr>
              <a:t>ходе </a:t>
            </a:r>
            <a:r>
              <a:rPr lang="ru-RU" sz="2800" spc="-1" dirty="0" smtClean="0">
                <a:solidFill>
                  <a:srgbClr val="000000"/>
                </a:solidFill>
                <a:latin typeface="Arial"/>
              </a:rPr>
              <a:t>оптимизации </a:t>
            </a:r>
            <a:r>
              <a:rPr lang="ru-RU" sz="2800" spc="-1" dirty="0">
                <a:solidFill>
                  <a:srgbClr val="000000"/>
                </a:solidFill>
                <a:latin typeface="Arial"/>
              </a:rPr>
              <a:t>может осуществляться либо многократное моделирование с подбором значений УП, обеспечивающих требуемый уровень этой функции, либо один запуск модели с подбором значений УП по ходу моделирования. </a:t>
            </a:r>
            <a:endParaRPr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504000" y="301320"/>
            <a:ext cx="9071640" cy="1009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ru-RU" sz="4400" spc="-1" dirty="0">
                <a:solidFill>
                  <a:schemeClr val="tx2"/>
                </a:solidFill>
                <a:latin typeface="Arial"/>
              </a:rPr>
              <a:t>Оптимизация управления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86" name="TextShape 2"/>
          <p:cNvSpPr txBox="1"/>
          <p:nvPr/>
        </p:nvSpPr>
        <p:spPr>
          <a:xfrm>
            <a:off x="216000" y="1769040"/>
            <a:ext cx="950400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ru-RU" sz="3200" i="1" spc="-1">
                <a:solidFill>
                  <a:srgbClr val="CC3300"/>
                </a:solidFill>
                <a:latin typeface="Arial"/>
              </a:rPr>
              <a:t>Поведение </a:t>
            </a:r>
            <a:r>
              <a:rPr lang="ru-RU" sz="3200" spc="-1">
                <a:solidFill>
                  <a:srgbClr val="000000"/>
                </a:solidFill>
                <a:latin typeface="Arial"/>
              </a:rPr>
              <a:t>системы</a:t>
            </a:r>
            <a:r>
              <a:rPr lang="ru-RU" sz="3200" spc="-1">
                <a:latin typeface="Arial"/>
              </a:rPr>
              <a:t> есть последовательность значений ПС, изменяющихся в ходе моделирования непрерывно, либо в ходе обработки различных </a:t>
            </a:r>
            <a:r>
              <a:rPr lang="ru-RU" sz="3200" i="1" spc="-1">
                <a:solidFill>
                  <a:srgbClr val="CC0000"/>
                </a:solidFill>
                <a:latin typeface="Arial"/>
              </a:rPr>
              <a:t>событий</a:t>
            </a:r>
            <a:r>
              <a:rPr lang="ru-RU" sz="3200" spc="-1">
                <a:solidFill>
                  <a:srgbClr val="CC0000"/>
                </a:solidFill>
                <a:latin typeface="Arial"/>
              </a:rPr>
              <a:t>.</a:t>
            </a:r>
            <a:endParaRPr/>
          </a:p>
          <a:p>
            <a:r>
              <a:rPr lang="ru-RU" sz="3200" i="1" spc="-1">
                <a:solidFill>
                  <a:srgbClr val="CC0000"/>
                </a:solidFill>
                <a:latin typeface="Arial"/>
              </a:rPr>
              <a:t>Стратегия </a:t>
            </a:r>
            <a:r>
              <a:rPr lang="ru-RU" sz="3200" spc="-1">
                <a:latin typeface="Arial"/>
              </a:rPr>
              <a:t>поведения системы определяется выбором процедур реакции на событие (обработчиков событий).</a:t>
            </a:r>
            <a:endParaRPr/>
          </a:p>
          <a:p>
            <a:r>
              <a:rPr lang="ru-RU" sz="3200" i="1" spc="-1">
                <a:solidFill>
                  <a:srgbClr val="CC0000"/>
                </a:solidFill>
                <a:latin typeface="Arial"/>
              </a:rPr>
              <a:t>Мета стратегия</a:t>
            </a:r>
            <a:r>
              <a:rPr lang="ru-RU" sz="3200" spc="-1">
                <a:latin typeface="Arial"/>
              </a:rPr>
              <a:t> поведения определяется выбором стратегий на различных этапах развития системы и т.д.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00" y="179400"/>
            <a:ext cx="9071640" cy="613080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chemeClr val="tx2"/>
                </a:solidFill>
              </a:rPr>
              <a:t>Немного об агентах и </a:t>
            </a:r>
            <a:r>
              <a:rPr lang="ru-RU" sz="3600" dirty="0" err="1" smtClean="0">
                <a:solidFill>
                  <a:schemeClr val="tx2"/>
                </a:solidFill>
              </a:rPr>
              <a:t>агентных</a:t>
            </a:r>
            <a:r>
              <a:rPr lang="ru-RU" sz="3600" dirty="0" smtClean="0">
                <a:solidFill>
                  <a:schemeClr val="tx2"/>
                </a:solidFill>
              </a:rPr>
              <a:t> системах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/>
          </p:nvPr>
        </p:nvSpPr>
        <p:spPr>
          <a:xfrm>
            <a:off x="290640" y="872600"/>
            <a:ext cx="4749180" cy="5802520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Не существует единого общепринятого понятия программного интеллектуального агента (далее </a:t>
            </a:r>
            <a:r>
              <a:rPr lang="ru-RU" sz="2800" b="1" i="1" dirty="0" smtClean="0"/>
              <a:t>агента</a:t>
            </a:r>
            <a:r>
              <a:rPr lang="ru-RU" sz="2800" dirty="0" smtClean="0"/>
              <a:t>).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Наиболее общее определение агента: </a:t>
            </a:r>
            <a:r>
              <a:rPr lang="ru-RU" sz="2800" dirty="0" smtClean="0"/>
              <a:t>агент – это сущность, живущая в среде обитания, обладающая сенсорами для восприятия среды и исполнительными механизмами для воздействия на среду обитания.</a:t>
            </a:r>
            <a:endParaRPr lang="ru-RU" sz="2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9820" y="1197466"/>
            <a:ext cx="4831608" cy="478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71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2"/>
          <p:cNvSpPr txBox="1"/>
          <p:nvPr/>
        </p:nvSpPr>
        <p:spPr>
          <a:xfrm>
            <a:off x="243840" y="4367748"/>
            <a:ext cx="9650640" cy="2323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15000"/>
              </a:lnSpc>
            </a:pPr>
            <a:r>
              <a:rPr lang="ru-RU" sz="2600" spc="-1" dirty="0" smtClean="0">
                <a:solidFill>
                  <a:srgbClr val="000000"/>
                </a:solidFill>
                <a:latin typeface="Tahoma"/>
                <a:ea typeface="Times New Roman"/>
              </a:rPr>
              <a:t>Цель </a:t>
            </a:r>
            <a:r>
              <a:rPr lang="ru-RU" sz="2600" spc="-1" dirty="0" err="1">
                <a:solidFill>
                  <a:srgbClr val="000000"/>
                </a:solidFill>
                <a:latin typeface="Tahoma"/>
                <a:ea typeface="Times New Roman"/>
              </a:rPr>
              <a:t>агентных</a:t>
            </a:r>
            <a:r>
              <a:rPr lang="ru-RU" sz="2600" spc="-1" dirty="0">
                <a:solidFill>
                  <a:srgbClr val="000000"/>
                </a:solidFill>
                <a:latin typeface="Tahoma"/>
                <a:ea typeface="Times New Roman"/>
              </a:rPr>
              <a:t> моделей - получить представление об этих глобальных правилах, общем поведении системы, исходя из предположений об индивидуальном, частном поведении ее отдельных активных объектов и </a:t>
            </a:r>
            <a:r>
              <a:rPr lang="ru-RU" sz="2600" i="1" spc="-1" dirty="0">
                <a:solidFill>
                  <a:schemeClr val="accent2">
                    <a:lumMod val="75000"/>
                  </a:schemeClr>
                </a:solidFill>
                <a:latin typeface="Tahoma"/>
                <a:ea typeface="Times New Roman"/>
              </a:rPr>
              <a:t>взаимодействии этих объектов в системе для решения общей задачи.</a:t>
            </a:r>
            <a:endParaRPr sz="26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93" name="Рисунок 92"/>
          <p:cNvPicPr/>
          <p:nvPr/>
        </p:nvPicPr>
        <p:blipFill>
          <a:blip r:embed="rId2"/>
          <a:stretch/>
        </p:blipFill>
        <p:spPr>
          <a:xfrm>
            <a:off x="345440" y="1781920"/>
            <a:ext cx="3413760" cy="1581040"/>
          </a:xfrm>
          <a:prstGeom prst="rect">
            <a:avLst/>
          </a:prstGeom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4135120" y="274320"/>
            <a:ext cx="567944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/>
              <a:t>Другое определение: </a:t>
            </a:r>
            <a:r>
              <a:rPr lang="ru-RU" sz="2600" dirty="0">
                <a:solidFill>
                  <a:schemeClr val="accent2">
                    <a:lumMod val="75000"/>
                  </a:schemeClr>
                </a:solidFill>
              </a:rPr>
              <a:t>Агент</a:t>
            </a:r>
            <a:r>
              <a:rPr lang="ru-RU" sz="2600" dirty="0"/>
              <a:t> - это некоторая сущность, которая обладает активностью, автономным поведением, может принимать решения в соответствии с некоторым набором правил, может взаимодействовать с окружением и другими агентами, а также может изменяться (эволюционировать).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00" y="142240"/>
            <a:ext cx="9071640" cy="629920"/>
          </a:xfrm>
        </p:spPr>
        <p:txBody>
          <a:bodyPr/>
          <a:lstStyle/>
          <a:p>
            <a:pPr algn="ctr"/>
            <a:r>
              <a:rPr lang="ru-RU" sz="3600" dirty="0" err="1" smtClean="0">
                <a:solidFill>
                  <a:schemeClr val="tx2"/>
                </a:solidFill>
              </a:rPr>
              <a:t>Мультиагентная</a:t>
            </a:r>
            <a:r>
              <a:rPr lang="ru-RU" sz="3600" dirty="0" smtClean="0">
                <a:solidFill>
                  <a:schemeClr val="tx2"/>
                </a:solidFill>
              </a:rPr>
              <a:t> система (МАС) 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/>
          </p:nvPr>
        </p:nvSpPr>
        <p:spPr>
          <a:xfrm>
            <a:off x="313420" y="863600"/>
            <a:ext cx="9452800" cy="6106160"/>
          </a:xfrm>
        </p:spPr>
        <p:txBody>
          <a:bodyPr/>
          <a:lstStyle/>
          <a:p>
            <a:pPr marL="0" indent="0">
              <a:buNone/>
            </a:pPr>
            <a:r>
              <a:rPr lang="ru-RU" sz="2600" dirty="0" smtClean="0"/>
              <a:t>образуется несколькими взаимодействующими интеллектуальными агентами в единой среде. МАС характеризуются рядом свойств:</a:t>
            </a:r>
          </a:p>
          <a:p>
            <a:pPr marL="0" indent="0">
              <a:buNone/>
            </a:pPr>
            <a:r>
              <a:rPr lang="ru-RU" sz="2600" dirty="0" smtClean="0"/>
              <a:t>1)	</a:t>
            </a:r>
            <a:r>
              <a:rPr lang="ru-RU" sz="2600" i="1" dirty="0" smtClean="0"/>
              <a:t>Автономность</a:t>
            </a:r>
            <a:r>
              <a:rPr lang="ru-RU" sz="2600" dirty="0" smtClean="0"/>
              <a:t> – каждый агент действует независимо;</a:t>
            </a:r>
          </a:p>
          <a:p>
            <a:pPr marL="0" indent="0">
              <a:buNone/>
            </a:pPr>
            <a:r>
              <a:rPr lang="ru-RU" sz="2600" dirty="0" smtClean="0"/>
              <a:t>2)	</a:t>
            </a:r>
            <a:r>
              <a:rPr lang="ru-RU" sz="2600" i="1" dirty="0" smtClean="0"/>
              <a:t>Ограниченность представления </a:t>
            </a:r>
            <a:r>
              <a:rPr lang="ru-RU" sz="2600" dirty="0" smtClean="0"/>
              <a:t>– ни один агент не имеет информации о всей системе целиком;</a:t>
            </a:r>
          </a:p>
          <a:p>
            <a:pPr marL="0" indent="0">
              <a:buNone/>
            </a:pPr>
            <a:r>
              <a:rPr lang="ru-RU" sz="2600" dirty="0" smtClean="0"/>
              <a:t>3)	</a:t>
            </a:r>
            <a:r>
              <a:rPr lang="ru-RU" sz="2600" i="1" dirty="0" smtClean="0"/>
              <a:t>Децентрализация </a:t>
            </a:r>
            <a:r>
              <a:rPr lang="ru-RU" sz="2600" dirty="0" smtClean="0"/>
              <a:t> – нет выделенного агента или группы агентов, управляющих всей системой;</a:t>
            </a:r>
          </a:p>
          <a:p>
            <a:pPr marL="0" indent="0">
              <a:buNone/>
            </a:pPr>
            <a:r>
              <a:rPr lang="ru-RU" sz="2600" dirty="0" smtClean="0"/>
              <a:t>4)	</a:t>
            </a:r>
            <a:r>
              <a:rPr lang="ru-RU" sz="2600" i="1" dirty="0" smtClean="0"/>
              <a:t>Самоорганизация </a:t>
            </a:r>
            <a:r>
              <a:rPr lang="ru-RU" sz="2600" dirty="0" smtClean="0"/>
              <a:t>– агенты самостоятельно осуществляют поиск «партнёров»  и организуют взаимодействие, образуя единую систему;</a:t>
            </a:r>
          </a:p>
          <a:p>
            <a:pPr marL="0" indent="0">
              <a:buNone/>
            </a:pPr>
            <a:r>
              <a:rPr lang="ru-RU" sz="2600" dirty="0" smtClean="0"/>
              <a:t>5)	</a:t>
            </a:r>
            <a:r>
              <a:rPr lang="ru-RU" sz="2600" i="1" dirty="0" smtClean="0"/>
              <a:t>Интеллектуальность поведения </a:t>
            </a:r>
            <a:r>
              <a:rPr lang="ru-RU" sz="2600" dirty="0" smtClean="0"/>
              <a:t>– агенты действуют исходя из множества факторов. Они могут координировать свои решения друг с другом и принимать групповые решения.</a:t>
            </a:r>
          </a:p>
          <a:p>
            <a:pPr marL="0" indent="0">
              <a:buNone/>
            </a:pP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82286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504000" y="301320"/>
            <a:ext cx="9071640" cy="1080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ru-RU" sz="3600" spc="-1" dirty="0">
                <a:solidFill>
                  <a:schemeClr val="tx2"/>
                </a:solidFill>
                <a:latin typeface="Arial"/>
              </a:rPr>
              <a:t>Почему </a:t>
            </a:r>
            <a:r>
              <a:rPr lang="ru-RU" sz="3600" spc="-1" dirty="0" err="1">
                <a:solidFill>
                  <a:schemeClr val="tx2"/>
                </a:solidFill>
                <a:latin typeface="Arial"/>
              </a:rPr>
              <a:t>агентный</a:t>
            </a:r>
            <a:r>
              <a:rPr lang="ru-RU" sz="3600" spc="-1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3600" spc="-1" dirty="0" smtClean="0">
                <a:solidFill>
                  <a:schemeClr val="tx2"/>
                </a:solidFill>
                <a:latin typeface="Arial"/>
              </a:rPr>
              <a:t>подход</a:t>
            </a:r>
            <a:r>
              <a:rPr lang="en-US" sz="3600" spc="-1" dirty="0" smtClean="0">
                <a:solidFill>
                  <a:schemeClr val="tx2"/>
                </a:solidFill>
                <a:latin typeface="Arial"/>
              </a:rPr>
              <a:t> </a:t>
            </a:r>
            <a:r>
              <a:rPr lang="ru-RU" sz="3600" spc="-1" dirty="0" smtClean="0">
                <a:solidFill>
                  <a:schemeClr val="tx2"/>
                </a:solidFill>
                <a:latin typeface="Arial"/>
              </a:rPr>
              <a:t>в распределённом моделировании?</a:t>
            </a:r>
            <a:endParaRPr sz="3600" dirty="0">
              <a:solidFill>
                <a:schemeClr val="tx2"/>
              </a:solidFill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504000" y="1605280"/>
            <a:ext cx="9071640" cy="5120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ru-RU" sz="3200" spc="-1" dirty="0">
                <a:latin typeface="Arial"/>
              </a:rPr>
              <a:t>В стандарте FIPA (</a:t>
            </a:r>
            <a:r>
              <a:rPr lang="ru-RU" sz="3200" spc="-1" dirty="0" err="1">
                <a:latin typeface="Arial"/>
              </a:rPr>
              <a:t>Foundation</a:t>
            </a:r>
            <a:r>
              <a:rPr lang="ru-RU" sz="3200" spc="-1" dirty="0">
                <a:latin typeface="Arial"/>
              </a:rPr>
              <a:t> </a:t>
            </a:r>
            <a:r>
              <a:rPr lang="ru-RU" sz="3200" spc="-1" dirty="0" err="1">
                <a:latin typeface="Arial"/>
              </a:rPr>
              <a:t>for</a:t>
            </a:r>
            <a:r>
              <a:rPr lang="ru-RU" sz="3200" spc="-1" dirty="0">
                <a:latin typeface="Arial"/>
              </a:rPr>
              <a:t> </a:t>
            </a:r>
            <a:r>
              <a:rPr lang="ru-RU" sz="3200" spc="-1" dirty="0" err="1">
                <a:latin typeface="Arial"/>
              </a:rPr>
              <a:t>Intelligent</a:t>
            </a:r>
            <a:r>
              <a:rPr lang="ru-RU" sz="3200" spc="-1" dirty="0">
                <a:latin typeface="Arial"/>
              </a:rPr>
              <a:t> </a:t>
            </a:r>
            <a:r>
              <a:rPr lang="ru-RU" sz="3200" spc="-1" dirty="0" err="1">
                <a:latin typeface="Arial"/>
              </a:rPr>
              <a:t>Physical</a:t>
            </a:r>
            <a:r>
              <a:rPr lang="ru-RU" sz="3200" spc="-1" dirty="0">
                <a:latin typeface="Arial"/>
              </a:rPr>
              <a:t> </a:t>
            </a:r>
            <a:r>
              <a:rPr lang="ru-RU" sz="3200" spc="-1" dirty="0" err="1">
                <a:latin typeface="Arial"/>
              </a:rPr>
              <a:t>Agents</a:t>
            </a:r>
            <a:r>
              <a:rPr lang="ru-RU" sz="3200" spc="-1" dirty="0">
                <a:latin typeface="Arial"/>
              </a:rPr>
              <a:t>) реализованы принципы взаимодействия агентов, позволяющих внедрение в </a:t>
            </a:r>
            <a:r>
              <a:rPr lang="ru-RU" sz="3200" spc="-1" dirty="0" err="1">
                <a:latin typeface="Arial"/>
              </a:rPr>
              <a:t>агентные</a:t>
            </a:r>
            <a:r>
              <a:rPr lang="ru-RU" sz="3200" spc="-1" dirty="0">
                <a:latin typeface="Arial"/>
              </a:rPr>
              <a:t> системы искусственного интеллекта в виде средств принятия решений по выбору поведений (то, что в объектно-ориентированном программировании называется методами), в том числе в результате опросов агентом других агентов. А именно это и требуется.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1249</Words>
  <Application>Microsoft Office PowerPoint</Application>
  <PresentationFormat>Произвольный</PresentationFormat>
  <Paragraphs>100</Paragraphs>
  <Slides>23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23</vt:i4>
      </vt:variant>
    </vt:vector>
  </HeadingPairs>
  <TitlesOfParts>
    <vt:vector size="33" baseType="lpstr">
      <vt:lpstr>Arial</vt:lpstr>
      <vt:lpstr>Calibri</vt:lpstr>
      <vt:lpstr>Calibri Light</vt:lpstr>
      <vt:lpstr>DejaVu Sans</vt:lpstr>
      <vt:lpstr>StarSymbol</vt:lpstr>
      <vt:lpstr>Symbol</vt:lpstr>
      <vt:lpstr>Tahoma</vt:lpstr>
      <vt:lpstr>Times New Roman</vt:lpstr>
      <vt:lpstr>Office Theme</vt:lpstr>
      <vt:lpstr>Тема Office</vt:lpstr>
      <vt:lpstr>Презентация PowerPoint</vt:lpstr>
      <vt:lpstr>Презентация PowerPoint</vt:lpstr>
      <vt:lpstr>Классическая имитационная оптимизация</vt:lpstr>
      <vt:lpstr>Презентация PowerPoint</vt:lpstr>
      <vt:lpstr>Презентация PowerPoint</vt:lpstr>
      <vt:lpstr>Немного об агентах и агентных системах</vt:lpstr>
      <vt:lpstr>Презентация PowerPoint</vt:lpstr>
      <vt:lpstr>Мультиагентная система (МАС) </vt:lpstr>
      <vt:lpstr>Презентация PowerPoint</vt:lpstr>
      <vt:lpstr>Агентные платформы</vt:lpstr>
      <vt:lpstr>Презентация PowerPoint</vt:lpstr>
      <vt:lpstr>Сообщения в стандарте FIPA</vt:lpstr>
      <vt:lpstr>Презентация PowerPoint</vt:lpstr>
      <vt:lpstr>Презентация PowerPoint</vt:lpstr>
      <vt:lpstr>Поведение модели  поведение агентов</vt:lpstr>
      <vt:lpstr>Презентация PowerPoint</vt:lpstr>
      <vt:lpstr>Презентация PowerPoint</vt:lpstr>
      <vt:lpstr>Презентация PowerPoint</vt:lpstr>
      <vt:lpstr>Проведение оптимизационного эксперимента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alrod</dc:creator>
  <cp:lastModifiedBy>Пользователь Windows</cp:lastModifiedBy>
  <cp:revision>22</cp:revision>
  <dcterms:created xsi:type="dcterms:W3CDTF">2015-09-23T15:25:37Z</dcterms:created>
  <dcterms:modified xsi:type="dcterms:W3CDTF">2016-12-15T11:20:30Z</dcterms:modified>
  <dc:language>ru-RU</dc:language>
</cp:coreProperties>
</file>