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6" r:id="rId1"/>
  </p:sldMasterIdLst>
  <p:notesMasterIdLst>
    <p:notesMasterId r:id="rId20"/>
  </p:notesMasterIdLst>
  <p:sldIdLst>
    <p:sldId id="256" r:id="rId2"/>
    <p:sldId id="257" r:id="rId3"/>
    <p:sldId id="272" r:id="rId4"/>
    <p:sldId id="258" r:id="rId5"/>
    <p:sldId id="259" r:id="rId6"/>
    <p:sldId id="260" r:id="rId7"/>
    <p:sldId id="261" r:id="rId8"/>
    <p:sldId id="269" r:id="rId9"/>
    <p:sldId id="262" r:id="rId10"/>
    <p:sldId id="271" r:id="rId11"/>
    <p:sldId id="270" r:id="rId12"/>
    <p:sldId id="266" r:id="rId13"/>
    <p:sldId id="277" r:id="rId14"/>
    <p:sldId id="265" r:id="rId15"/>
    <p:sldId id="273" r:id="rId16"/>
    <p:sldId id="275" r:id="rId17"/>
    <p:sldId id="280" r:id="rId18"/>
    <p:sldId id="274" r:id="rId19"/>
  </p:sldIdLst>
  <p:sldSz cx="12190413" cy="6859588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90EB"/>
    <a:srgbClr val="D3F7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78" autoAdjust="0"/>
  </p:normalViewPr>
  <p:slideViewPr>
    <p:cSldViewPr>
      <p:cViewPr varScale="1">
        <p:scale>
          <a:sx n="66" d="100"/>
          <a:sy n="66" d="100"/>
        </p:scale>
        <p:origin x="-636" y="-53"/>
      </p:cViewPr>
      <p:guideLst>
        <p:guide orient="horz" pos="2161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44315F-E588-496A-8690-722AA7C8FC9C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DD793-5ECB-4BCD-9D82-A5531E97C7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714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DD793-5ECB-4BCD-9D82-A5531E97C7C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018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DD793-5ECB-4BCD-9D82-A5531E97C7C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222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DD793-5ECB-4BCD-9D82-A5531E97C7C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430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DD793-5ECB-4BCD-9D82-A5531E97C7C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427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DD793-5ECB-4BCD-9D82-A5531E97C7C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881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DD793-5ECB-4BCD-9D82-A5531E97C7C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430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2" y="2130929"/>
            <a:ext cx="10361851" cy="147036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B89FF-BA9C-48F6-B133-398AFB03916D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8D1FF-F8D2-482D-B21F-EAF01A1D63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B89FF-BA9C-48F6-B133-398AFB03916D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8D1FF-F8D2-482D-B21F-EAF01A1D63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B89FF-BA9C-48F6-B133-398AFB03916D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8D1FF-F8D2-482D-B21F-EAF01A1D63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B89FF-BA9C-48F6-B133-398AFB03916D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8D1FF-F8D2-482D-B21F-EAF01A1D63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60" y="4407922"/>
            <a:ext cx="10361851" cy="136239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60" y="2907386"/>
            <a:ext cx="10361851" cy="150053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B89FF-BA9C-48F6-B133-398AFB03916D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8D1FF-F8D2-482D-B21F-EAF01A1D63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B89FF-BA9C-48F6-B133-398AFB03916D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8D1FF-F8D2-482D-B21F-EAF01A1D63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5378"/>
            <a:ext cx="5386216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72" y="1535469"/>
            <a:ext cx="5388332" cy="639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72" y="2175378"/>
            <a:ext cx="5388332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B89FF-BA9C-48F6-B133-398AFB03916D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8D1FF-F8D2-482D-B21F-EAF01A1D63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B89FF-BA9C-48F6-B133-398AFB03916D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8D1FF-F8D2-482D-B21F-EAF01A1D63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B89FF-BA9C-48F6-B133-398AFB03916D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8D1FF-F8D2-482D-B21F-EAF01A1D63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39" y="273112"/>
            <a:ext cx="4010562" cy="11623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4" y="273124"/>
            <a:ext cx="6814779" cy="58544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39" y="1435437"/>
            <a:ext cx="4010562" cy="4692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B89FF-BA9C-48F6-B133-398AFB03916D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8D1FF-F8D2-482D-B21F-EAF01A1D63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1713"/>
            <a:ext cx="7314248" cy="56687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916"/>
            <a:ext cx="7314248" cy="41157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8590"/>
            <a:ext cx="7314248" cy="8050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B89FF-BA9C-48F6-B133-398AFB03916D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8D1FF-F8D2-482D-B21F-EAF01A1D63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2"/>
            <a:ext cx="10971372" cy="1143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1" y="6357824"/>
            <a:ext cx="284443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B89FF-BA9C-48F6-B133-398AFB03916D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9" y="6357824"/>
            <a:ext cx="3860297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7824"/>
            <a:ext cx="284443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8D1FF-F8D2-482D-B21F-EAF01A1D63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12" Type="http://schemas.openxmlformats.org/officeDocument/2006/relationships/hyperlink" Target="http://www.mscsoftware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hyperlink" Target="http://www.gaussian.com/" TargetMode="External"/><Relationship Id="rId5" Type="http://schemas.openxmlformats.org/officeDocument/2006/relationships/image" Target="../media/image14.jpeg"/><Relationship Id="rId10" Type="http://schemas.openxmlformats.org/officeDocument/2006/relationships/hyperlink" Target="http://www.dhisoftware.com/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://saec.ru/starccmplu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2.png"/><Relationship Id="rId10" Type="http://schemas.openxmlformats.org/officeDocument/2006/relationships/image" Target="../media/image23.png"/><Relationship Id="rId4" Type="http://schemas.openxmlformats.org/officeDocument/2006/relationships/image" Target="../media/image18.jpe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.pn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8.jpeg"/><Relationship Id="rId7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.png"/><Relationship Id="rId9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2.png"/><Relationship Id="rId7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8.jpeg"/><Relationship Id="rId7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2.png"/><Relationship Id="rId9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59236" y="1989301"/>
            <a:ext cx="7289910" cy="2400822"/>
          </a:xfrm>
        </p:spPr>
        <p:txBody>
          <a:bodyPr>
            <a:noAutofit/>
          </a:bodyPr>
          <a:lstStyle/>
          <a:p>
            <a:pPr algn="r"/>
            <a:r>
              <a:rPr lang="ru-RU" sz="2400" b="1" dirty="0" smtClean="0">
                <a:solidFill>
                  <a:srgbClr val="0070C0"/>
                </a:solidFill>
                <a:latin typeface="Century Gothic" pitchFamily="34" charset="0"/>
                <a:cs typeface="Arial" pitchFamily="34" charset="0"/>
              </a:rPr>
              <a:t>Н</a:t>
            </a:r>
            <a:r>
              <a:rPr lang="ru-RU" sz="2400" b="1" dirty="0" smtClean="0">
                <a:latin typeface="Century Gothic" pitchFamily="34" charset="0"/>
                <a:cs typeface="Arial" pitchFamily="34" charset="0"/>
              </a:rPr>
              <a:t>ациональная </a:t>
            </a:r>
            <a:r>
              <a:rPr lang="ru-RU" sz="2400" b="1" dirty="0" smtClean="0">
                <a:solidFill>
                  <a:srgbClr val="0070C0"/>
                </a:solidFill>
                <a:latin typeface="Century Gothic" pitchFamily="34" charset="0"/>
                <a:cs typeface="Arial" pitchFamily="34" charset="0"/>
              </a:rPr>
              <a:t>Н</a:t>
            </a:r>
            <a:r>
              <a:rPr lang="ru-RU" sz="2400" b="1" dirty="0" smtClean="0">
                <a:latin typeface="Century Gothic" pitchFamily="34" charset="0"/>
                <a:cs typeface="Arial" pitchFamily="34" charset="0"/>
              </a:rPr>
              <a:t>аучная </a:t>
            </a:r>
            <a:r>
              <a:rPr lang="ru-RU" sz="2400" b="1" dirty="0" smtClean="0">
                <a:solidFill>
                  <a:srgbClr val="0070C0"/>
                </a:solidFill>
                <a:latin typeface="Century Gothic" pitchFamily="34" charset="0"/>
                <a:cs typeface="Arial" pitchFamily="34" charset="0"/>
              </a:rPr>
              <a:t>Л</a:t>
            </a:r>
            <a:r>
              <a:rPr lang="ru-RU" sz="2400" b="1" dirty="0" smtClean="0">
                <a:latin typeface="Century Gothic" pitchFamily="34" charset="0"/>
                <a:cs typeface="Arial" pitchFamily="34" charset="0"/>
              </a:rPr>
              <a:t>аборатория </a:t>
            </a:r>
            <a:r>
              <a:rPr lang="ru-RU" sz="2400" b="1" dirty="0" smtClean="0">
                <a:solidFill>
                  <a:srgbClr val="0070C0"/>
                </a:solidFill>
                <a:latin typeface="Century Gothic" pitchFamily="34" charset="0"/>
                <a:cs typeface="Arial" pitchFamily="34" charset="0"/>
              </a:rPr>
              <a:t>К</a:t>
            </a:r>
            <a:r>
              <a:rPr lang="ru-RU" sz="2400" b="1" dirty="0" smtClean="0">
                <a:latin typeface="Century Gothic" pitchFamily="34" charset="0"/>
                <a:cs typeface="Arial" pitchFamily="34" charset="0"/>
              </a:rPr>
              <a:t>оллективного </a:t>
            </a:r>
            <a:r>
              <a:rPr lang="ru-RU" sz="2400" b="1" dirty="0" smtClean="0">
                <a:solidFill>
                  <a:srgbClr val="0070C0"/>
                </a:solidFill>
                <a:latin typeface="Century Gothic" pitchFamily="34" charset="0"/>
                <a:cs typeface="Arial" pitchFamily="34" charset="0"/>
              </a:rPr>
              <a:t>П</a:t>
            </a:r>
            <a:r>
              <a:rPr lang="ru-RU" sz="2400" b="1" dirty="0" smtClean="0">
                <a:latin typeface="Century Gothic" pitchFamily="34" charset="0"/>
                <a:cs typeface="Arial" pitchFamily="34" charset="0"/>
              </a:rPr>
              <a:t>ользования </a:t>
            </a:r>
            <a:r>
              <a:rPr lang="ru-RU" sz="2400" b="1" dirty="0" smtClean="0">
                <a:solidFill>
                  <a:srgbClr val="0070C0"/>
                </a:solidFill>
                <a:latin typeface="Century Gothic" pitchFamily="34" charset="0"/>
                <a:cs typeface="Arial" pitchFamily="34" charset="0"/>
              </a:rPr>
              <a:t>И</a:t>
            </a:r>
            <a:r>
              <a:rPr lang="ru-RU" sz="2400" b="1" dirty="0" smtClean="0">
                <a:latin typeface="Century Gothic" pitchFamily="34" charset="0"/>
                <a:cs typeface="Arial" pitchFamily="34" charset="0"/>
              </a:rPr>
              <a:t>нформационных и </a:t>
            </a:r>
            <a:r>
              <a:rPr lang="ru-RU" sz="2400" b="1" dirty="0" smtClean="0">
                <a:solidFill>
                  <a:srgbClr val="0070C0"/>
                </a:solidFill>
                <a:latin typeface="Century Gothic" pitchFamily="34" charset="0"/>
                <a:cs typeface="Arial" pitchFamily="34" charset="0"/>
              </a:rPr>
              <a:t>К</a:t>
            </a:r>
            <a:r>
              <a:rPr lang="ru-RU" sz="2400" b="1" dirty="0" smtClean="0">
                <a:latin typeface="Century Gothic" pitchFamily="34" charset="0"/>
                <a:cs typeface="Arial" pitchFamily="34" charset="0"/>
              </a:rPr>
              <a:t>осмических </a:t>
            </a:r>
            <a:r>
              <a:rPr lang="ru-RU" sz="2400" b="1" dirty="0" smtClean="0">
                <a:solidFill>
                  <a:srgbClr val="0070C0"/>
                </a:solidFill>
                <a:latin typeface="Century Gothic" pitchFamily="34" charset="0"/>
                <a:cs typeface="Arial" pitchFamily="34" charset="0"/>
              </a:rPr>
              <a:t>Т</a:t>
            </a:r>
            <a:r>
              <a:rPr lang="ru-RU" sz="2400" b="1" dirty="0" smtClean="0">
                <a:latin typeface="Century Gothic" pitchFamily="34" charset="0"/>
                <a:cs typeface="Arial" pitchFamily="34" charset="0"/>
              </a:rPr>
              <a:t>ехнологий </a:t>
            </a:r>
            <a:endParaRPr lang="ru-RU" sz="2400" b="1" dirty="0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11261" y="5542518"/>
            <a:ext cx="8533289" cy="1176808"/>
          </a:xfrm>
        </p:spPr>
        <p:txBody>
          <a:bodyPr>
            <a:normAutofit/>
          </a:bodyPr>
          <a:lstStyle/>
          <a:p>
            <a:pPr algn="r"/>
            <a:r>
              <a:rPr lang="kk-KZ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Руководитель ННЛКП ИКТ</a:t>
            </a:r>
          </a:p>
          <a:p>
            <a:pPr algn="r"/>
            <a:r>
              <a:rPr lang="kk-KZ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Нурсеитов Данияр Борисович, к.ф.-м.н</a:t>
            </a:r>
            <a:endParaRPr lang="ru-RU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ru-RU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4" name="Picture 10" descr="D:\k-tsay\NORLIST\4545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82701" y="164676"/>
            <a:ext cx="2041601" cy="768263"/>
          </a:xfrm>
          <a:prstGeom prst="rect">
            <a:avLst/>
          </a:prstGeom>
          <a:noFill/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572221" cy="6859588"/>
          </a:xfrm>
          <a:prstGeom prst="rect">
            <a:avLst/>
          </a:prstGeom>
          <a:ln>
            <a:solidFill>
              <a:schemeClr val="tx1"/>
            </a:solidFill>
          </a:ln>
          <a:effectLst>
            <a:reflection blurRad="6350" stA="50000" endA="300" endPos="38500" dist="508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D:\k-tsay\Wallpapers\pres6-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12194823" cy="6859588"/>
          </a:xfrm>
          <a:prstGeom prst="rect">
            <a:avLst/>
          </a:prstGeom>
          <a:noFill/>
        </p:spPr>
      </p:pic>
      <p:pic>
        <p:nvPicPr>
          <p:cNvPr id="4" name="Picture 10" descr="D:\k-tsay\NORLIST\4545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82701" y="164676"/>
            <a:ext cx="2041601" cy="768263"/>
          </a:xfrm>
          <a:prstGeom prst="rect">
            <a:avLst/>
          </a:prstGeom>
          <a:noFill/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 rot="20273471">
            <a:off x="4743179" y="122651"/>
            <a:ext cx="3384376" cy="1512168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ru-RU" sz="6700" b="1" dirty="0" smtClean="0">
                <a:solidFill>
                  <a:srgbClr val="0070C0"/>
                </a:solidFill>
                <a:latin typeface="Century Gothic" pitchFamily="34" charset="0"/>
              </a:rPr>
              <a:t>П</a:t>
            </a:r>
            <a:r>
              <a:rPr lang="ru-RU" sz="3300" b="1" dirty="0" smtClean="0">
                <a:latin typeface="Century Gothic" pitchFamily="34" charset="0"/>
              </a:rPr>
              <a:t>рограммное обеспечение</a:t>
            </a:r>
            <a:endParaRPr lang="ru-RU" sz="3300" dirty="0">
              <a:latin typeface="Archangelsk" pitchFamily="2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0000">
            <a:off x="20699" y="469140"/>
            <a:ext cx="2753568" cy="15488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62" b="971"/>
          <a:stretch/>
        </p:blipFill>
        <p:spPr>
          <a:xfrm rot="20280000">
            <a:off x="20684" y="4403242"/>
            <a:ext cx="2552712" cy="18056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4"/>
          <a:stretch/>
        </p:blipFill>
        <p:spPr>
          <a:xfrm rot="20280000">
            <a:off x="8840220" y="1547379"/>
            <a:ext cx="2756206" cy="1697167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0000">
            <a:off x="6280151" y="4734577"/>
            <a:ext cx="2756206" cy="1679923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 rot="20280000">
            <a:off x="1370278" y="6124546"/>
            <a:ext cx="1234750" cy="455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0"/>
              </a:spcAft>
            </a:pPr>
            <a:r>
              <a:rPr lang="en-US" sz="2000" b="1" dirty="0" smtClean="0">
                <a:latin typeface="Century Gothic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MIKE 21</a:t>
            </a:r>
            <a:endParaRPr lang="ru-RU" sz="2000" b="1" dirty="0">
              <a:latin typeface="Century Gothic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 rot="20280000">
            <a:off x="8306347" y="1097879"/>
            <a:ext cx="2058925" cy="613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Aft>
                <a:spcPts val="0"/>
              </a:spcAft>
            </a:pPr>
            <a:r>
              <a:rPr lang="en-US" sz="2000" b="1" dirty="0" smtClean="0">
                <a:latin typeface="Century Gothic" pitchFamily="34" charset="0"/>
                <a:cs typeface="Arial" pitchFamily="34" charset="0"/>
              </a:rPr>
              <a:t>Gaussian 09 (</a:t>
            </a:r>
            <a:r>
              <a:rPr lang="en-US" sz="2000" b="1" dirty="0" err="1" smtClean="0">
                <a:latin typeface="Century Gothic" pitchFamily="34" charset="0"/>
                <a:cs typeface="Arial" pitchFamily="34" charset="0"/>
              </a:rPr>
              <a:t>GaussView</a:t>
            </a:r>
            <a:r>
              <a:rPr lang="en-US" sz="2000" b="1" dirty="0" smtClean="0">
                <a:latin typeface="Century Gothic" pitchFamily="34" charset="0"/>
                <a:cs typeface="Arial" pitchFamily="34" charset="0"/>
              </a:rPr>
              <a:t> 5)</a:t>
            </a:r>
            <a:endParaRPr lang="ru-RU" sz="2000" b="1" dirty="0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 rot="20280000">
            <a:off x="7521023" y="6022305"/>
            <a:ext cx="2166825" cy="613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Aft>
                <a:spcPts val="0"/>
              </a:spcAft>
            </a:pPr>
            <a:r>
              <a:rPr lang="en-US" sz="2000" b="1" dirty="0" smtClean="0">
                <a:latin typeface="Century Gothic" pitchFamily="34" charset="0"/>
              </a:rPr>
              <a:t>MSC Software</a:t>
            </a:r>
            <a:endParaRPr lang="ru-RU" sz="2000" b="1" dirty="0">
              <a:latin typeface="Century Gothic" pitchFamily="34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 rot="20280000">
            <a:off x="2680841" y="278837"/>
            <a:ext cx="1592742" cy="535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0"/>
              </a:spcAft>
            </a:pPr>
            <a:r>
              <a:rPr lang="en-US" sz="2000" b="1" dirty="0" smtClean="0">
                <a:latin typeface="Century Gothic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Star-CCM</a:t>
            </a:r>
            <a:r>
              <a:rPr lang="ru-RU" sz="2000" b="1" dirty="0" smtClean="0">
                <a:latin typeface="Century Gothic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endParaRPr lang="ru-RU" sz="2000" b="1" dirty="0">
              <a:solidFill>
                <a:schemeClr val="lt1"/>
              </a:solidFill>
              <a:latin typeface="Century Gothic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 rot="20233211">
            <a:off x="132195" y="1880844"/>
            <a:ext cx="4598277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lvl="0" algn="just"/>
            <a:r>
              <a:rPr lang="ru-RU" sz="1200" dirty="0">
                <a:solidFill>
                  <a:prstClr val="black"/>
                </a:solidFill>
                <a:latin typeface="Corbel"/>
              </a:rPr>
              <a:t>Профессиональный </a:t>
            </a:r>
            <a:r>
              <a:rPr lang="ru-RU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программный комплекс для расчетов в области </a:t>
            </a:r>
            <a:r>
              <a:rPr lang="ru-RU" sz="12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гидрогазодинамики</a:t>
            </a:r>
            <a: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Большой набор физических моделей: ламинарные и турбулентные течения, </a:t>
            </a:r>
            <a:r>
              <a:rPr lang="ru-RU" sz="12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ньютоновские</a:t>
            </a:r>
            <a:r>
              <a:rPr lang="ru-RU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неньютоновские жидкости, многофазные потоки, кавитация, излучение, горение, развитие пограничного слоя, течения с большими числами Маха, сопряженный теплообмен, а также новые модели для расчетов теплообменников и вентиляторов.</a:t>
            </a:r>
          </a:p>
          <a:p>
            <a:pPr lvl="0" defTabSz="271463">
              <a:defRPr/>
            </a:pPr>
            <a:r>
              <a:rPr lang="en-US" sz="1200" dirty="0" smtClean="0">
                <a:solidFill>
                  <a:srgbClr val="00B0F0"/>
                </a:solidFill>
                <a:latin typeface="Corbel"/>
                <a:hlinkClick r:id="rId9"/>
              </a:rPr>
              <a:t>http</a:t>
            </a:r>
            <a:r>
              <a:rPr lang="ru-RU" sz="1200" dirty="0">
                <a:solidFill>
                  <a:srgbClr val="00B0F0"/>
                </a:solidFill>
                <a:latin typeface="Corbel"/>
                <a:hlinkClick r:id="rId9"/>
              </a:rPr>
              <a:t>://</a:t>
            </a:r>
            <a:r>
              <a:rPr lang="en-US" sz="1200" dirty="0" err="1">
                <a:solidFill>
                  <a:srgbClr val="00B0F0"/>
                </a:solidFill>
                <a:latin typeface="Corbel"/>
                <a:hlinkClick r:id="rId9"/>
              </a:rPr>
              <a:t>saec</a:t>
            </a:r>
            <a:r>
              <a:rPr lang="ru-RU" sz="1200" dirty="0">
                <a:solidFill>
                  <a:srgbClr val="00B0F0"/>
                </a:solidFill>
                <a:latin typeface="Corbel"/>
                <a:hlinkClick r:id="rId9"/>
              </a:rPr>
              <a:t>.</a:t>
            </a:r>
            <a:r>
              <a:rPr lang="en-US" sz="1200" dirty="0" err="1">
                <a:solidFill>
                  <a:srgbClr val="00B0F0"/>
                </a:solidFill>
                <a:latin typeface="Corbel"/>
                <a:hlinkClick r:id="rId9"/>
              </a:rPr>
              <a:t>ru</a:t>
            </a:r>
            <a:r>
              <a:rPr lang="ru-RU" sz="1200" dirty="0">
                <a:solidFill>
                  <a:srgbClr val="00B0F0"/>
                </a:solidFill>
                <a:latin typeface="Corbel"/>
                <a:hlinkClick r:id="rId9"/>
              </a:rPr>
              <a:t>/</a:t>
            </a:r>
            <a:r>
              <a:rPr lang="en-US" sz="1200" dirty="0" err="1">
                <a:solidFill>
                  <a:srgbClr val="0070C0"/>
                </a:solidFill>
                <a:latin typeface="Corbel"/>
                <a:hlinkClick r:id="rId9"/>
              </a:rPr>
              <a:t>starccmplus</a:t>
            </a:r>
            <a:endParaRPr lang="ru-RU" sz="1200" dirty="0">
              <a:solidFill>
                <a:srgbClr val="0070C0"/>
              </a:solidFill>
              <a:latin typeface="Corbel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20247352">
            <a:off x="2716434" y="3470654"/>
            <a:ext cx="20520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200" dirty="0" smtClean="0">
                <a:solidFill>
                  <a:prstClr val="black"/>
                </a:solidFill>
                <a:latin typeface="Corbel"/>
              </a:rPr>
              <a:t>Программный </a:t>
            </a:r>
            <a:r>
              <a:rPr lang="ru-RU" sz="1200" dirty="0">
                <a:solidFill>
                  <a:prstClr val="black"/>
                </a:solidFill>
                <a:latin typeface="Corbel"/>
              </a:rPr>
              <a:t>продукт для моделирования течений, волн, переноса примесей и качества воды в открытых водных пространствах, эстуариях и прибрежных зонах морей. Основные области применения: </a:t>
            </a:r>
          </a:p>
          <a:p>
            <a:pPr lvl="0" defTabSz="271463">
              <a:defRPr/>
            </a:pPr>
            <a:r>
              <a:rPr lang="ru-RU" sz="1200" dirty="0">
                <a:solidFill>
                  <a:prstClr val="black"/>
                </a:solidFill>
                <a:latin typeface="Corbel"/>
              </a:rPr>
              <a:t>•	</a:t>
            </a:r>
            <a:r>
              <a:rPr lang="kk-KZ" sz="1200" dirty="0">
                <a:solidFill>
                  <a:prstClr val="black"/>
                </a:solidFill>
                <a:latin typeface="Corbel"/>
              </a:rPr>
              <a:t>Г</a:t>
            </a:r>
            <a:r>
              <a:rPr lang="ru-RU" sz="1200" dirty="0" err="1">
                <a:solidFill>
                  <a:prstClr val="black"/>
                </a:solidFill>
                <a:latin typeface="Corbel"/>
              </a:rPr>
              <a:t>идравлика</a:t>
            </a:r>
            <a:r>
              <a:rPr lang="ru-RU" sz="1200" dirty="0">
                <a:solidFill>
                  <a:prstClr val="black"/>
                </a:solidFill>
                <a:latin typeface="Corbel"/>
              </a:rPr>
              <a:t> и океанография</a:t>
            </a:r>
          </a:p>
          <a:p>
            <a:pPr lvl="0" defTabSz="271463">
              <a:defRPr/>
            </a:pPr>
            <a:r>
              <a:rPr lang="ru-RU" sz="1200" dirty="0">
                <a:solidFill>
                  <a:prstClr val="black"/>
                </a:solidFill>
                <a:latin typeface="Corbel"/>
              </a:rPr>
              <a:t>•	Волновые явления</a:t>
            </a:r>
          </a:p>
          <a:p>
            <a:pPr lvl="0" defTabSz="271463">
              <a:defRPr/>
            </a:pPr>
            <a:r>
              <a:rPr lang="ru-RU" sz="1200" dirty="0">
                <a:solidFill>
                  <a:prstClr val="black"/>
                </a:solidFill>
                <a:latin typeface="Corbel"/>
              </a:rPr>
              <a:t>•	Наносы</a:t>
            </a:r>
          </a:p>
          <a:p>
            <a:pPr lvl="0" defTabSz="271463">
              <a:defRPr/>
            </a:pPr>
            <a:r>
              <a:rPr lang="ru-RU" sz="1200" dirty="0">
                <a:solidFill>
                  <a:prstClr val="black"/>
                </a:solidFill>
                <a:latin typeface="Corbel"/>
              </a:rPr>
              <a:t>•	Экологическая </a:t>
            </a:r>
            <a:r>
              <a:rPr lang="ru-RU" sz="1200" dirty="0" smtClean="0">
                <a:solidFill>
                  <a:prstClr val="black"/>
                </a:solidFill>
                <a:latin typeface="Corbel"/>
              </a:rPr>
              <a:t>гидравлика</a:t>
            </a:r>
          </a:p>
          <a:p>
            <a:pPr lvl="0" defTabSz="271463">
              <a:defRPr/>
            </a:pPr>
            <a:endParaRPr lang="ru-RU" sz="1200" dirty="0">
              <a:solidFill>
                <a:prstClr val="black"/>
              </a:solidFill>
              <a:latin typeface="Corbel"/>
            </a:endParaRPr>
          </a:p>
          <a:p>
            <a:pPr lvl="0" defTabSz="271463">
              <a:defRPr/>
            </a:pPr>
            <a:r>
              <a:rPr lang="ru-RU" sz="1200" dirty="0" smtClean="0">
                <a:solidFill>
                  <a:prstClr val="black"/>
                </a:solidFill>
                <a:latin typeface="Corbel"/>
                <a:hlinkClick r:id="rId10"/>
              </a:rPr>
              <a:t>http</a:t>
            </a:r>
            <a:r>
              <a:rPr lang="ru-RU" sz="1200" dirty="0">
                <a:solidFill>
                  <a:prstClr val="black"/>
                </a:solidFill>
                <a:latin typeface="Corbel"/>
                <a:hlinkClick r:id="rId10"/>
              </a:rPr>
              <a:t>://www.dhisoftware.com</a:t>
            </a:r>
            <a:r>
              <a:rPr lang="ru-RU" sz="1200" dirty="0">
                <a:solidFill>
                  <a:prstClr val="black"/>
                </a:solidFill>
                <a:latin typeface="Corbel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 rot="20243064">
            <a:off x="4944222" y="2158914"/>
            <a:ext cx="36529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200" dirty="0">
                <a:solidFill>
                  <a:schemeClr val="dk1"/>
                </a:solidFill>
              </a:rPr>
              <a:t>Профессиональный программный комплекс для расчетов в области квантовой химии и молекулярной биологии. Стандартные возможности:</a:t>
            </a:r>
          </a:p>
          <a:p>
            <a:pPr defTabSz="271463">
              <a:defRPr/>
            </a:pPr>
            <a:r>
              <a:rPr lang="ru-RU" sz="1200" dirty="0">
                <a:solidFill>
                  <a:schemeClr val="dk1"/>
                </a:solidFill>
              </a:rPr>
              <a:t>•	Методы молекулярной механики: AMBER, UFF, DREIDING </a:t>
            </a:r>
          </a:p>
          <a:p>
            <a:pPr lvl="0" defTabSz="271463">
              <a:defRPr/>
            </a:pPr>
            <a:r>
              <a:rPr lang="ru-RU" sz="1200" dirty="0">
                <a:solidFill>
                  <a:schemeClr val="dk1"/>
                </a:solidFill>
              </a:rPr>
              <a:t>•	Полуэмпирические методы: AM1, PM3, PM6, CNDO, INDO, MINDO/3, MNDO, ZINDO</a:t>
            </a:r>
          </a:p>
          <a:p>
            <a:pPr lvl="0" defTabSz="271463">
              <a:defRPr/>
            </a:pPr>
            <a:r>
              <a:rPr lang="ru-RU" sz="1200" dirty="0">
                <a:solidFill>
                  <a:schemeClr val="dk1"/>
                </a:solidFill>
              </a:rPr>
              <a:t>•	Неэмпирические методы: RHF/UHF, MP2 (</a:t>
            </a:r>
            <a:r>
              <a:rPr lang="ru-RU" sz="1200" dirty="0" err="1">
                <a:solidFill>
                  <a:schemeClr val="dk1"/>
                </a:solidFill>
              </a:rPr>
              <a:t>MPn</a:t>
            </a:r>
            <a:r>
              <a:rPr lang="ru-RU" sz="1200" dirty="0">
                <a:solidFill>
                  <a:schemeClr val="dk1"/>
                </a:solidFill>
              </a:rPr>
              <a:t>), CC, CASSCF, CI, GVB, BD, </a:t>
            </a:r>
            <a:r>
              <a:rPr lang="ru-RU" sz="1200" dirty="0" smtClean="0">
                <a:solidFill>
                  <a:schemeClr val="dk1"/>
                </a:solidFill>
              </a:rPr>
              <a:t>OVGF</a:t>
            </a:r>
          </a:p>
          <a:p>
            <a:pPr lvl="0" defTabSz="271463">
              <a:defRPr/>
            </a:pPr>
            <a:endParaRPr lang="ru-RU" sz="1200" dirty="0">
              <a:solidFill>
                <a:schemeClr val="dk1"/>
              </a:solidFill>
            </a:endParaRPr>
          </a:p>
          <a:p>
            <a:pPr algn="just">
              <a:spcAft>
                <a:spcPts val="0"/>
              </a:spcAft>
            </a:pPr>
            <a:r>
              <a:rPr lang="en-US" sz="1200" dirty="0">
                <a:solidFill>
                  <a:schemeClr val="dk1"/>
                </a:solidFill>
                <a:hlinkClick r:id="rId11"/>
              </a:rPr>
              <a:t>http://www.gaussian.com/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endParaRPr lang="en-US" sz="1200" dirty="0">
              <a:solidFill>
                <a:schemeClr val="dk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0243449">
            <a:off x="9155843" y="3755894"/>
            <a:ext cx="26340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200" dirty="0">
                <a:solidFill>
                  <a:schemeClr val="dk1"/>
                </a:solidFill>
              </a:rPr>
              <a:t>Профессиональный программный комплекс для расчета механики твердых тел. Модули:</a:t>
            </a:r>
          </a:p>
          <a:p>
            <a:pPr defTabSz="271463">
              <a:defRPr/>
            </a:pPr>
            <a:r>
              <a:rPr lang="ru-RU" sz="1200" dirty="0">
                <a:solidFill>
                  <a:schemeClr val="dk1"/>
                </a:solidFill>
              </a:rPr>
              <a:t>•	</a:t>
            </a:r>
            <a:r>
              <a:rPr lang="en-US" sz="1200" dirty="0">
                <a:solidFill>
                  <a:schemeClr val="dk1"/>
                </a:solidFill>
              </a:rPr>
              <a:t>MSC Apex</a:t>
            </a:r>
            <a:endParaRPr lang="ru-RU" sz="1200" dirty="0">
              <a:solidFill>
                <a:schemeClr val="dk1"/>
              </a:solidFill>
            </a:endParaRPr>
          </a:p>
          <a:p>
            <a:pPr defTabSz="271463">
              <a:defRPr/>
            </a:pPr>
            <a:r>
              <a:rPr lang="ru-RU" sz="1200" dirty="0">
                <a:solidFill>
                  <a:schemeClr val="dk1"/>
                </a:solidFill>
              </a:rPr>
              <a:t>•	</a:t>
            </a:r>
            <a:r>
              <a:rPr lang="en-US" sz="1200" dirty="0">
                <a:solidFill>
                  <a:schemeClr val="dk1"/>
                </a:solidFill>
              </a:rPr>
              <a:t>MSC Nastran </a:t>
            </a:r>
            <a:endParaRPr lang="ru-RU" sz="1200" dirty="0">
              <a:solidFill>
                <a:schemeClr val="dk1"/>
              </a:solidFill>
            </a:endParaRPr>
          </a:p>
          <a:p>
            <a:pPr lvl="0" defTabSz="271463">
              <a:defRPr/>
            </a:pPr>
            <a:r>
              <a:rPr lang="ru-RU" sz="1200" dirty="0">
                <a:solidFill>
                  <a:schemeClr val="dk1"/>
                </a:solidFill>
              </a:rPr>
              <a:t>•	</a:t>
            </a:r>
            <a:r>
              <a:rPr lang="en-US" sz="1200" dirty="0" err="1">
                <a:solidFill>
                  <a:schemeClr val="dk1"/>
                </a:solidFill>
              </a:rPr>
              <a:t>Patran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endParaRPr lang="ru-RU" sz="1200" dirty="0">
              <a:solidFill>
                <a:schemeClr val="dk1"/>
              </a:solidFill>
            </a:endParaRPr>
          </a:p>
          <a:p>
            <a:pPr lvl="0" defTabSz="271463">
              <a:defRPr/>
            </a:pPr>
            <a:r>
              <a:rPr lang="ru-RU" sz="1200" dirty="0">
                <a:solidFill>
                  <a:schemeClr val="dk1"/>
                </a:solidFill>
              </a:rPr>
              <a:t>•	</a:t>
            </a:r>
            <a:r>
              <a:rPr lang="en-US" sz="1200" dirty="0">
                <a:solidFill>
                  <a:schemeClr val="dk1"/>
                </a:solidFill>
              </a:rPr>
              <a:t>Adams</a:t>
            </a:r>
            <a:r>
              <a:rPr lang="ru-RU" sz="1200" dirty="0">
                <a:solidFill>
                  <a:schemeClr val="dk1"/>
                </a:solidFill>
              </a:rPr>
              <a:t> и др.</a:t>
            </a:r>
          </a:p>
          <a:p>
            <a:pPr lvl="0" defTabSz="271463">
              <a:defRPr/>
            </a:pPr>
            <a:endParaRPr lang="ru-RU" sz="1200" dirty="0">
              <a:solidFill>
                <a:schemeClr val="dk1"/>
              </a:solidFill>
            </a:endParaRPr>
          </a:p>
          <a:p>
            <a:pPr lvl="0" defTabSz="271463">
              <a:defRPr/>
            </a:pPr>
            <a:r>
              <a:rPr lang="en-US" sz="1200" dirty="0">
                <a:solidFill>
                  <a:schemeClr val="dk1"/>
                </a:solidFill>
                <a:hlinkClick r:id="rId12"/>
              </a:rPr>
              <a:t>http://www.mscsoftware.com/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k-tsay\Wallpapers\pres6-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2481"/>
            <a:ext cx="12190413" cy="6857107"/>
          </a:xfrm>
          <a:prstGeom prst="rect">
            <a:avLst/>
          </a:prstGeom>
          <a:noFill/>
        </p:spPr>
      </p:pic>
      <p:pic>
        <p:nvPicPr>
          <p:cNvPr id="4" name="Picture 10" descr="D:\k-tsay\NORLIST\4545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82701" y="164676"/>
            <a:ext cx="2041601" cy="768263"/>
          </a:xfrm>
          <a:prstGeom prst="rect">
            <a:avLst/>
          </a:prstGeom>
          <a:noFill/>
        </p:spPr>
      </p:pic>
      <p:sp>
        <p:nvSpPr>
          <p:cNvPr id="29" name="Заголовок 1"/>
          <p:cNvSpPr>
            <a:spLocks noGrp="1"/>
          </p:cNvSpPr>
          <p:nvPr>
            <p:ph type="title"/>
          </p:nvPr>
        </p:nvSpPr>
        <p:spPr>
          <a:xfrm>
            <a:off x="874626" y="246654"/>
            <a:ext cx="6144370" cy="946335"/>
          </a:xfrm>
        </p:spPr>
        <p:txBody>
          <a:bodyPr>
            <a:normAutofit fontScale="90000"/>
          </a:bodyPr>
          <a:lstStyle/>
          <a:p>
            <a:pPr algn="l"/>
            <a:r>
              <a:rPr lang="kk-KZ" sz="4900" b="1" dirty="0" err="1" smtClean="0">
                <a:solidFill>
                  <a:srgbClr val="0070C0"/>
                </a:solidFill>
                <a:latin typeface="Century Gothic" pitchFamily="34" charset="0"/>
              </a:rPr>
              <a:t>Т</a:t>
            </a:r>
            <a:r>
              <a:rPr lang="kk-KZ" sz="3000" b="1" dirty="0" err="1" smtClean="0">
                <a:latin typeface="Century Gothic" pitchFamily="34" charset="0"/>
              </a:rPr>
              <a:t>екущие</a:t>
            </a:r>
            <a:r>
              <a:rPr lang="kk-KZ" sz="30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kk-KZ" sz="3000" b="1" dirty="0" smtClean="0">
                <a:latin typeface="Century Gothic" pitchFamily="34" charset="0"/>
              </a:rPr>
              <a:t>п</a:t>
            </a:r>
            <a:r>
              <a:rPr lang="ru-RU" sz="3000" b="1" dirty="0" err="1" smtClean="0">
                <a:latin typeface="Century Gothic" pitchFamily="34" charset="0"/>
              </a:rPr>
              <a:t>роекты</a:t>
            </a:r>
            <a:r>
              <a:rPr lang="ru-RU" sz="3000" b="1" dirty="0" smtClean="0">
                <a:latin typeface="Century Gothic" pitchFamily="34" charset="0"/>
              </a:rPr>
              <a:t> лаборатории</a:t>
            </a:r>
            <a:endParaRPr lang="ru-RU" sz="3000" b="1" dirty="0">
              <a:latin typeface="Century Gothic" pitchFamily="34" charset="0"/>
            </a:endParaRPr>
          </a:p>
        </p:txBody>
      </p:sp>
      <p:sp>
        <p:nvSpPr>
          <p:cNvPr id="33" name="Объект 6"/>
          <p:cNvSpPr>
            <a:spLocks noGrp="1"/>
          </p:cNvSpPr>
          <p:nvPr>
            <p:ph idx="1"/>
          </p:nvPr>
        </p:nvSpPr>
        <p:spPr>
          <a:xfrm>
            <a:off x="2566814" y="4945750"/>
            <a:ext cx="9001000" cy="1728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ru-RU" sz="1800" b="1" dirty="0" smtClean="0">
                <a:latin typeface="Calibri" pitchFamily="34" charset="0"/>
                <a:cs typeface="Times New Roman" panose="02020603050405020304" pitchFamily="18" charset="0"/>
              </a:rPr>
              <a:t>3. </a:t>
            </a:r>
            <a:r>
              <a:rPr lang="ru-RU" altLang="ru-RU" sz="1800" b="1" dirty="0" smtClean="0">
                <a:latin typeface="Calibri" pitchFamily="34" charset="0"/>
                <a:cs typeface="Times New Roman" panose="02020603050405020304" pitchFamily="18" charset="0"/>
              </a:rPr>
              <a:t>Компьютерное моделирование процесса вытеснения нефти из кернов для анализа эффективности </a:t>
            </a:r>
            <a:r>
              <a:rPr lang="ru-RU" altLang="ru-RU" sz="1800" b="1" dirty="0" err="1" smtClean="0">
                <a:latin typeface="Calibri" pitchFamily="34" charset="0"/>
                <a:cs typeface="Times New Roman" panose="02020603050405020304" pitchFamily="18" charset="0"/>
              </a:rPr>
              <a:t>нефтеотдачи</a:t>
            </a:r>
            <a:r>
              <a:rPr lang="ru-RU" altLang="ru-RU" sz="1800" b="1" dirty="0" smtClean="0">
                <a:latin typeface="Calibri" pitchFamily="34" charset="0"/>
                <a:cs typeface="Times New Roman" panose="02020603050405020304" pitchFamily="18" charset="0"/>
              </a:rPr>
              <a:t> пластов с использованием высокопроизводительных вычислений </a:t>
            </a:r>
            <a:r>
              <a:rPr lang="ru-RU" sz="1800" dirty="0"/>
              <a:t>(</a:t>
            </a:r>
            <a:r>
              <a:rPr lang="ru-RU" sz="1800" dirty="0" smtClean="0"/>
              <a:t>2015-2017 гг.)</a:t>
            </a:r>
            <a:endParaRPr lang="ru-RU" altLang="ru-RU" sz="1800" b="1" dirty="0" smtClean="0">
              <a:latin typeface="Calibri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/>
              <a:t>Руководитель: </a:t>
            </a:r>
            <a:r>
              <a:rPr lang="ru-RU" sz="1800" dirty="0" smtClean="0"/>
              <a:t>Бостанбеков К.А.</a:t>
            </a:r>
            <a:endParaRPr lang="ru-RU" sz="1800" b="1" dirty="0"/>
          </a:p>
          <a:p>
            <a:pPr marL="0" indent="0">
              <a:buNone/>
            </a:pPr>
            <a:endParaRPr lang="ru-RU" sz="1800" b="1" dirty="0" smtClean="0"/>
          </a:p>
          <a:p>
            <a:endParaRPr lang="ru-RU" sz="1800" b="1" dirty="0" smtClean="0"/>
          </a:p>
          <a:p>
            <a:endParaRPr lang="ru-RU" sz="1800" dirty="0"/>
          </a:p>
        </p:txBody>
      </p:sp>
      <p:sp>
        <p:nvSpPr>
          <p:cNvPr id="6" name="Объект 6"/>
          <p:cNvSpPr txBox="1">
            <a:spLocks/>
          </p:cNvSpPr>
          <p:nvPr/>
        </p:nvSpPr>
        <p:spPr>
          <a:xfrm>
            <a:off x="496094" y="1418474"/>
            <a:ext cx="6342882" cy="158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indent="14288">
              <a:spcBef>
                <a:spcPct val="20000"/>
              </a:spcBef>
              <a:buAutoNum type="arabicPeriod"/>
              <a:defRPr/>
            </a:pPr>
            <a:r>
              <a:rPr lang="ru-RU" b="1" dirty="0" smtClean="0"/>
              <a:t>Моделирование </a:t>
            </a:r>
            <a:r>
              <a:rPr lang="ru-RU" b="1" dirty="0"/>
              <a:t>переноса </a:t>
            </a:r>
            <a:r>
              <a:rPr lang="ru-RU" b="1" dirty="0" smtClean="0"/>
              <a:t>загрязнени</a:t>
            </a:r>
            <a:r>
              <a:rPr lang="ru-RU" b="1" dirty="0"/>
              <a:t>я</a:t>
            </a:r>
            <a:r>
              <a:rPr lang="ru-RU" b="1" dirty="0" smtClean="0"/>
              <a:t> </a:t>
            </a:r>
            <a:r>
              <a:rPr lang="ru-RU" b="1" dirty="0"/>
              <a:t>в Или-</a:t>
            </a:r>
            <a:r>
              <a:rPr lang="ru-RU" b="1" dirty="0" err="1"/>
              <a:t>Балхашском</a:t>
            </a:r>
            <a:r>
              <a:rPr lang="ru-RU" b="1" dirty="0"/>
              <a:t> бассейне с использованием </a:t>
            </a:r>
            <a:r>
              <a:rPr lang="ru-RU" b="1" dirty="0" smtClean="0"/>
              <a:t>суперкомпьютера</a:t>
            </a:r>
            <a:r>
              <a:rPr lang="en-US" b="1" dirty="0" smtClean="0"/>
              <a:t> </a:t>
            </a:r>
            <a:r>
              <a:rPr lang="ru-RU" dirty="0"/>
              <a:t>(</a:t>
            </a:r>
            <a:r>
              <a:rPr lang="ru-RU" dirty="0" smtClean="0"/>
              <a:t>2015-2017</a:t>
            </a:r>
            <a:r>
              <a:rPr lang="en-US" dirty="0" smtClean="0"/>
              <a:t> </a:t>
            </a:r>
            <a:r>
              <a:rPr lang="ru-RU" dirty="0" smtClean="0"/>
              <a:t>гг.)</a:t>
            </a:r>
            <a:endParaRPr lang="ru-RU" b="1" dirty="0" smtClean="0"/>
          </a:p>
          <a:p>
            <a:pPr lvl="0">
              <a:spcBef>
                <a:spcPct val="20000"/>
              </a:spcBef>
              <a:defRPr/>
            </a:pPr>
            <a:r>
              <a:rPr lang="ru-RU" dirty="0" smtClean="0"/>
              <a:t>Руководитель: Нурсеитов Д.Б.</a:t>
            </a:r>
            <a:endParaRPr lang="en-US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06574" y="5943123"/>
            <a:ext cx="936104" cy="9164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 smtClean="0">
                <a:solidFill>
                  <a:srgbClr val="0070C0"/>
                </a:solidFill>
                <a:latin typeface="Century Gothic" pitchFamily="34" charset="0"/>
                <a:ea typeface="+mj-ea"/>
                <a:cs typeface="+mj-cs"/>
              </a:rPr>
              <a:t>Lab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changelsk" pitchFamily="2" charset="0"/>
              <a:ea typeface="+mj-ea"/>
              <a:cs typeface="+mj-cs"/>
            </a:endParaRPr>
          </a:p>
        </p:txBody>
      </p:sp>
      <p:sp>
        <p:nvSpPr>
          <p:cNvPr id="8" name="Объект 6"/>
          <p:cNvSpPr txBox="1">
            <a:spLocks/>
          </p:cNvSpPr>
          <p:nvPr/>
        </p:nvSpPr>
        <p:spPr>
          <a:xfrm>
            <a:off x="6671270" y="2637706"/>
            <a:ext cx="5616624" cy="216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altLang="ru-RU" b="1" noProof="0" dirty="0" smtClean="0">
                <a:latin typeface="Calibri" pitchFamily="34" charset="0"/>
                <a:cs typeface="Times New Roman" panose="02020603050405020304" pitchFamily="18" charset="0"/>
              </a:rPr>
              <a:t>2</a:t>
            </a:r>
            <a:r>
              <a:rPr kumimoji="0" lang="en-US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ru-RU" altLang="ru-RU" b="1" dirty="0">
                <a:latin typeface="Calibri" pitchFamily="34" charset="0"/>
                <a:cs typeface="Times New Roman" panose="02020603050405020304" pitchFamily="18" charset="0"/>
              </a:rPr>
              <a:t>Проблемы интеграции возобновляемых источников энергии в энергосистему: Математические методы и </a:t>
            </a:r>
            <a:r>
              <a:rPr lang="ru-RU" altLang="ru-RU" b="1" dirty="0" smtClean="0">
                <a:latin typeface="Calibri" pitchFamily="34" charset="0"/>
                <a:cs typeface="Times New Roman" panose="02020603050405020304" pitchFamily="18" charset="0"/>
              </a:rPr>
              <a:t>модели</a:t>
            </a:r>
            <a:r>
              <a:rPr lang="en-US" altLang="ru-RU" b="1" dirty="0" smtClean="0"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dirty="0"/>
              <a:t>(</a:t>
            </a:r>
            <a:r>
              <a:rPr lang="ru-RU" dirty="0" smtClean="0"/>
              <a:t>2015-2017 гг.)</a:t>
            </a:r>
            <a:endParaRPr lang="ru-RU" altLang="ru-RU" b="1" dirty="0" smtClean="0">
              <a:latin typeface="Calibri" pitchFamily="34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ru-RU" dirty="0"/>
              <a:t>Руководитель: </a:t>
            </a:r>
            <a:r>
              <a:rPr lang="ru-RU" dirty="0" smtClean="0"/>
              <a:t>Ким Д.К.</a:t>
            </a:r>
            <a:endParaRPr lang="en-US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k-tsay\Wallpapers\pres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31932"/>
            <a:ext cx="12229010" cy="6878819"/>
          </a:xfrm>
          <a:prstGeom prst="rect">
            <a:avLst/>
          </a:prstGeom>
          <a:noFill/>
        </p:spPr>
      </p:pic>
      <p:pic>
        <p:nvPicPr>
          <p:cNvPr id="4" name="Picture 10" descr="D:\k-tsay\NORLIST\4545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82701" y="164676"/>
            <a:ext cx="2041601" cy="768263"/>
          </a:xfrm>
          <a:prstGeom prst="rect">
            <a:avLst/>
          </a:prstGeom>
          <a:noFill/>
        </p:spPr>
      </p:pic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550590" y="0"/>
            <a:ext cx="9289032" cy="141357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rgbClr val="0070C0"/>
                </a:solidFill>
                <a:latin typeface="Century Gothic" pitchFamily="34" charset="0"/>
                <a:cs typeface="Arial" pitchFamily="34" charset="0"/>
              </a:rPr>
              <a:t>М</a:t>
            </a:r>
            <a:r>
              <a:rPr lang="ru-RU" sz="2000" b="1" dirty="0">
                <a:latin typeface="Century Gothic" pitchFamily="34" charset="0"/>
                <a:cs typeface="Arial" pitchFamily="34" charset="0"/>
              </a:rPr>
              <a:t>оделирование переноса </a:t>
            </a:r>
            <a:r>
              <a:rPr lang="ru-RU" sz="2000" b="1" dirty="0" smtClean="0">
                <a:latin typeface="Century Gothic" pitchFamily="34" charset="0"/>
                <a:cs typeface="Arial" pitchFamily="34" charset="0"/>
              </a:rPr>
              <a:t>загрязнения </a:t>
            </a:r>
            <a:r>
              <a:rPr lang="ru-RU" sz="2000" b="1" dirty="0">
                <a:latin typeface="Century Gothic" pitchFamily="34" charset="0"/>
                <a:cs typeface="Arial" pitchFamily="34" charset="0"/>
              </a:rPr>
              <a:t>в Или-</a:t>
            </a:r>
            <a:r>
              <a:rPr lang="ru-RU" sz="2000" b="1" dirty="0" err="1">
                <a:latin typeface="Century Gothic" pitchFamily="34" charset="0"/>
                <a:cs typeface="Arial" pitchFamily="34" charset="0"/>
              </a:rPr>
              <a:t>Балхашском</a:t>
            </a:r>
            <a:r>
              <a:rPr lang="ru-RU" sz="2000" b="1" dirty="0">
                <a:latin typeface="Century Gothic" pitchFamily="34" charset="0"/>
                <a:cs typeface="Arial" pitchFamily="34" charset="0"/>
              </a:rPr>
              <a:t> бассейне с использованием суперкомпьютера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017" y="3032326"/>
            <a:ext cx="3924236" cy="16859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017" y="1124266"/>
            <a:ext cx="3928182" cy="10378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971" y="2201589"/>
            <a:ext cx="3921228" cy="791266"/>
          </a:xfrm>
          <a:prstGeom prst="rect">
            <a:avLst/>
          </a:prstGeom>
        </p:spPr>
      </p:pic>
      <p:pic>
        <p:nvPicPr>
          <p:cNvPr id="18" name="Диаграмма 7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0541" y="4426446"/>
            <a:ext cx="5595295" cy="1640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91084" y="4924836"/>
            <a:ext cx="2566099" cy="1720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50589" y="1445502"/>
            <a:ext cx="662318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ru-RU" sz="2000" b="1" i="1" dirty="0">
                <a:solidFill>
                  <a:prstClr val="black"/>
                </a:solidFill>
              </a:rPr>
              <a:t>Целью проекта </a:t>
            </a:r>
            <a:r>
              <a:rPr lang="ru-RU" sz="2000" dirty="0">
                <a:solidFill>
                  <a:prstClr val="black"/>
                </a:solidFill>
              </a:rPr>
              <a:t>является</a:t>
            </a:r>
            <a:r>
              <a:rPr lang="ru-RU" sz="2000" b="1" dirty="0">
                <a:solidFill>
                  <a:prstClr val="black"/>
                </a:solidFill>
              </a:rPr>
              <a:t> </a:t>
            </a:r>
            <a:r>
              <a:rPr lang="ru-RU" sz="2000" dirty="0">
                <a:solidFill>
                  <a:prstClr val="black"/>
                </a:solidFill>
              </a:rPr>
              <a:t>создание системы прогнозирования переноса загрязнений по Или-</a:t>
            </a:r>
            <a:r>
              <a:rPr lang="ru-RU" sz="2000" dirty="0" err="1">
                <a:solidFill>
                  <a:prstClr val="black"/>
                </a:solidFill>
              </a:rPr>
              <a:t>Балхашскому</a:t>
            </a:r>
            <a:r>
              <a:rPr lang="ru-RU" sz="2000" dirty="0">
                <a:solidFill>
                  <a:prstClr val="black"/>
                </a:solidFill>
              </a:rPr>
              <a:t> бассейну на основании комплексной оценки качества воды, а также моделирование сценариев развития Или-</a:t>
            </a:r>
            <a:r>
              <a:rPr lang="ru-RU" sz="2000" dirty="0" err="1">
                <a:solidFill>
                  <a:prstClr val="black"/>
                </a:solidFill>
              </a:rPr>
              <a:t>Балхашского</a:t>
            </a:r>
            <a:r>
              <a:rPr lang="ru-RU" sz="2000" dirty="0">
                <a:solidFill>
                  <a:prstClr val="black"/>
                </a:solidFill>
              </a:rPr>
              <a:t> бассейна в случае уменьшения притока воды на территорию Республики Казахстан.</a:t>
            </a:r>
          </a:p>
        </p:txBody>
      </p:sp>
      <p:sp>
        <p:nvSpPr>
          <p:cNvPr id="29" name="Объект 6"/>
          <p:cNvSpPr txBox="1">
            <a:spLocks/>
          </p:cNvSpPr>
          <p:nvPr/>
        </p:nvSpPr>
        <p:spPr>
          <a:xfrm>
            <a:off x="8687494" y="5238162"/>
            <a:ext cx="5314201" cy="8286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indent="-228600">
              <a:buAutoNum type="arabicParenR"/>
            </a:pPr>
            <a:r>
              <a:rPr lang="ru-RU" sz="1200" dirty="0" smtClean="0">
                <a:latin typeface="Calibri" pitchFamily="34" charset="0"/>
              </a:rPr>
              <a:t>площадь бассейна реки </a:t>
            </a:r>
            <a:r>
              <a:rPr lang="ru-RU" sz="1200" dirty="0" err="1" smtClean="0">
                <a:latin typeface="Calibri" pitchFamily="34" charset="0"/>
              </a:rPr>
              <a:t>Чарын</a:t>
            </a:r>
            <a:r>
              <a:rPr lang="ru-RU" sz="1200" dirty="0" smtClean="0">
                <a:latin typeface="Calibri" pitchFamily="34" charset="0"/>
              </a:rPr>
              <a:t> (синий цвет); </a:t>
            </a:r>
            <a:endParaRPr lang="en-US" sz="1200" dirty="0" smtClean="0">
              <a:latin typeface="Calibri" pitchFamily="34" charset="0"/>
            </a:endParaRPr>
          </a:p>
          <a:p>
            <a:pPr marL="228600" indent="-228600">
              <a:buAutoNum type="arabicParenR"/>
            </a:pPr>
            <a:r>
              <a:rPr lang="ru-RU" sz="1200" dirty="0" smtClean="0">
                <a:latin typeface="Calibri" pitchFamily="34" charset="0"/>
              </a:rPr>
              <a:t>река </a:t>
            </a:r>
            <a:r>
              <a:rPr lang="ru-RU" sz="1200" dirty="0" err="1" smtClean="0">
                <a:latin typeface="Calibri" pitchFamily="34" charset="0"/>
              </a:rPr>
              <a:t>Чарын</a:t>
            </a:r>
            <a:r>
              <a:rPr lang="ru-RU" sz="1200" dirty="0" smtClean="0">
                <a:latin typeface="Calibri" pitchFamily="34" charset="0"/>
              </a:rPr>
              <a:t> (синий маркер); </a:t>
            </a:r>
            <a:endParaRPr lang="en-US" sz="1200" dirty="0" smtClean="0">
              <a:latin typeface="Calibri" pitchFamily="34" charset="0"/>
            </a:endParaRPr>
          </a:p>
          <a:p>
            <a:pPr marL="228600" indent="-228600">
              <a:buAutoNum type="arabicParenR"/>
            </a:pPr>
            <a:r>
              <a:rPr lang="ru-RU" sz="1200" dirty="0" err="1" smtClean="0">
                <a:latin typeface="Calibri" pitchFamily="34" charset="0"/>
              </a:rPr>
              <a:t>суб</a:t>
            </a:r>
            <a:r>
              <a:rPr lang="ru-RU" sz="1200" dirty="0" smtClean="0">
                <a:latin typeface="Calibri" pitchFamily="34" charset="0"/>
              </a:rPr>
              <a:t>-бассейны реки </a:t>
            </a:r>
            <a:r>
              <a:rPr lang="ru-RU" sz="1200" dirty="0" err="1" smtClean="0">
                <a:latin typeface="Calibri" pitchFamily="34" charset="0"/>
              </a:rPr>
              <a:t>Чарын</a:t>
            </a:r>
            <a:r>
              <a:rPr lang="ru-RU" sz="1200" dirty="0" smtClean="0">
                <a:latin typeface="Calibri" pitchFamily="34" charset="0"/>
              </a:rPr>
              <a:t> (красный маркер).</a:t>
            </a:r>
            <a:endParaRPr lang="ru-RU" sz="1200" dirty="0">
              <a:latin typeface="Calibri" pitchFamily="34" charset="0"/>
            </a:endParaRPr>
          </a:p>
        </p:txBody>
      </p:sp>
      <p:sp>
        <p:nvSpPr>
          <p:cNvPr id="30" name="Стрелка вниз 29"/>
          <p:cNvSpPr/>
          <p:nvPr/>
        </p:nvSpPr>
        <p:spPr>
          <a:xfrm rot="16200000" flipV="1">
            <a:off x="8770279" y="5904411"/>
            <a:ext cx="333375" cy="438151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1" name="Объект 6"/>
          <p:cNvSpPr>
            <a:spLocks noGrp="1"/>
          </p:cNvSpPr>
          <p:nvPr>
            <p:ph idx="1"/>
          </p:nvPr>
        </p:nvSpPr>
        <p:spPr>
          <a:xfrm>
            <a:off x="634111" y="6257491"/>
            <a:ext cx="4644516" cy="45692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200" dirty="0" smtClean="0"/>
              <a:t>Сводная схема натурных и полученных программным путем данных в</a:t>
            </a:r>
            <a:r>
              <a:rPr lang="en-US" sz="1200" dirty="0" smtClean="0"/>
              <a:t> </a:t>
            </a:r>
            <a:r>
              <a:rPr lang="ru-RU" sz="1200" dirty="0" smtClean="0"/>
              <a:t>ПО </a:t>
            </a:r>
            <a:r>
              <a:rPr lang="en-US" sz="1200" dirty="0" smtClean="0"/>
              <a:t>BASINS </a:t>
            </a:r>
            <a:r>
              <a:rPr lang="ru-RU" sz="1200" dirty="0" smtClean="0"/>
              <a:t>для реки </a:t>
            </a:r>
            <a:r>
              <a:rPr lang="ru-RU" sz="1200" dirty="0" err="1" smtClean="0"/>
              <a:t>Чарын</a:t>
            </a:r>
            <a:endParaRPr lang="ru-RU" sz="1200" b="1" dirty="0" smtClean="0"/>
          </a:p>
          <a:p>
            <a:pPr algn="ctr"/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k-tsay\Wallpapers\pres6-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9270" y="30943"/>
            <a:ext cx="12194823" cy="6859588"/>
          </a:xfrm>
          <a:prstGeom prst="rect">
            <a:avLst/>
          </a:prstGeom>
          <a:noFill/>
        </p:spPr>
      </p:pic>
      <p:pic>
        <p:nvPicPr>
          <p:cNvPr id="4" name="Picture 10" descr="D:\k-tsay\NORLIST\4545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82701" y="164676"/>
            <a:ext cx="2041601" cy="768263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126654" y="-12997"/>
            <a:ext cx="8640960" cy="141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Century Gothic" pitchFamily="34" charset="0"/>
                <a:ea typeface="+mj-ea"/>
                <a:cs typeface="Arial" pitchFamily="34" charset="0"/>
              </a:rPr>
              <a:t>П</a:t>
            </a:r>
            <a:r>
              <a:rPr lang="ru-RU" altLang="ru-RU" sz="2000" b="1" dirty="0">
                <a:latin typeface="Century Gothic" pitchFamily="34" charset="0"/>
                <a:ea typeface="+mj-ea"/>
                <a:cs typeface="Arial" pitchFamily="34" charset="0"/>
              </a:rPr>
              <a:t>роблемы интеграции возобновляемых источников энергии в энергосистему: Математические методы и модели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8" name="Рисунок 2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988" y="4049317"/>
            <a:ext cx="3665442" cy="223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7319342" y="6287738"/>
            <a:ext cx="436609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Сравнение для </a:t>
            </a:r>
            <a:r>
              <a:rPr kumimoji="0" lang="ru-RU" alt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Ерейментау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реальных (оранжевый) и прогнозных (синий) значений скорости ветра на высоте 50 м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1" name="Рисунок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988" y="1244524"/>
            <a:ext cx="3665442" cy="224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7957033" y="3485312"/>
            <a:ext cx="309071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Графики </a:t>
            </a:r>
            <a:r>
              <a:rPr lang="ru-RU" alt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реальной</a:t>
            </a:r>
            <a:r>
              <a:rPr lang="ru-RU" altLang="ru-RU" sz="1100" dirty="0">
                <a:latin typeface="Arial" panose="020B0604020202020204" pitchFamily="34" charset="0"/>
                <a:ea typeface="Times New Roman" panose="02020603050405020304" pitchFamily="18" charset="0"/>
              </a:rPr>
              <a:t> (оранжевый</a:t>
            </a:r>
            <a:r>
              <a:rPr lang="ru-RU" altLang="ru-RU" sz="11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) и 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прогнозной</a:t>
            </a:r>
            <a:r>
              <a:rPr lang="ru-RU" altLang="ru-RU" sz="11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altLang="ru-RU" sz="1100" dirty="0">
                <a:latin typeface="Arial" panose="020B0604020202020204" pitchFamily="34" charset="0"/>
                <a:ea typeface="Times New Roman" panose="02020603050405020304" pitchFamily="18" charset="0"/>
              </a:rPr>
              <a:t>(синий)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солнечной радиации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78952" y="1557586"/>
            <a:ext cx="555667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  <a:defRPr/>
            </a:pPr>
            <a:r>
              <a:rPr lang="ru-RU" sz="2000" b="1" i="1" dirty="0">
                <a:solidFill>
                  <a:prstClr val="black"/>
                </a:solidFill>
              </a:rPr>
              <a:t>Целью проекта </a:t>
            </a:r>
            <a:r>
              <a:rPr lang="ru-RU" sz="2000" dirty="0">
                <a:solidFill>
                  <a:prstClr val="black"/>
                </a:solidFill>
              </a:rPr>
              <a:t>является построение математических моделей и разработка новых методов и алгоритмов, балансирования производством-потреблением электроэнергии, учитывающих объекты ВИЭ в структуре генерации. Реализация полученных результатов в виде программного обеспечения для анализа способов повышения эффективности функционирования энергосистемы с учетом особенностей построения единой энергосистемы Казахстана. </a:t>
            </a:r>
          </a:p>
        </p:txBody>
      </p:sp>
    </p:spTree>
    <p:extLst>
      <p:ext uri="{BB962C8B-B14F-4D97-AF65-F5344CB8AC3E}">
        <p14:creationId xmlns:p14="http://schemas.microsoft.com/office/powerpoint/2010/main" val="372912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k-tsay\Wallpapers\pres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31932"/>
            <a:ext cx="12229010" cy="6878819"/>
          </a:xfrm>
          <a:prstGeom prst="rect">
            <a:avLst/>
          </a:prstGeom>
          <a:noFill/>
        </p:spPr>
      </p:pic>
      <p:pic>
        <p:nvPicPr>
          <p:cNvPr id="4" name="Picture 10" descr="D:\k-tsay\NORLIST\4545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82701" y="164676"/>
            <a:ext cx="2041601" cy="768263"/>
          </a:xfrm>
          <a:prstGeom prst="rect">
            <a:avLst/>
          </a:prstGeom>
          <a:noFill/>
        </p:spPr>
      </p:pic>
      <p:sp>
        <p:nvSpPr>
          <p:cNvPr id="7" name="Содержимое 5"/>
          <p:cNvSpPr>
            <a:spLocks noGrp="1"/>
          </p:cNvSpPr>
          <p:nvPr>
            <p:ph idx="1"/>
          </p:nvPr>
        </p:nvSpPr>
        <p:spPr>
          <a:xfrm>
            <a:off x="6137931" y="5371345"/>
            <a:ext cx="5551406" cy="10393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 smtClean="0">
                <a:latin typeface="Calibri" pitchFamily="34" charset="0"/>
              </a:rPr>
              <a:t>Симуляция процесса вытеснения нефти водой из керна на ПО </a:t>
            </a:r>
            <a:r>
              <a:rPr lang="en-US" sz="1800" dirty="0" smtClean="0">
                <a:latin typeface="Calibri" pitchFamily="34" charset="0"/>
              </a:rPr>
              <a:t>Star CCM+</a:t>
            </a:r>
            <a:r>
              <a:rPr lang="ru-RU" sz="1800" dirty="0" smtClean="0">
                <a:latin typeface="Calibri" pitchFamily="34" charset="0"/>
              </a:rPr>
              <a:t>.</a:t>
            </a:r>
            <a:endParaRPr lang="en-US" sz="1800" dirty="0" smtClean="0">
              <a:latin typeface="Calibri" pitchFamily="34" charset="0"/>
            </a:endParaRPr>
          </a:p>
          <a:p>
            <a:pPr marL="0" indent="0" algn="ctr">
              <a:buNone/>
            </a:pPr>
            <a:endParaRPr lang="ru-RU" altLang="en-US" sz="1800" dirty="0" smtClean="0">
              <a:latin typeface="Calibri" pitchFamily="34" charset="0"/>
              <a:ea typeface="Times New Roman" panose="02020603050405020304" pitchFamily="18" charset="0"/>
            </a:endParaRPr>
          </a:p>
        </p:txBody>
      </p:sp>
      <p:pic>
        <p:nvPicPr>
          <p:cNvPr id="8" name="Picture 2" descr="D:\k-tsay\NORLIST\g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9058" y="1926111"/>
            <a:ext cx="5929151" cy="3343855"/>
          </a:xfrm>
          <a:prstGeom prst="rect">
            <a:avLst/>
          </a:prstGeom>
          <a:noFill/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478582" y="117425"/>
            <a:ext cx="8856984" cy="141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  <a:ea typeface="+mj-ea"/>
                <a:cs typeface="Arial" pitchFamily="34" charset="0"/>
              </a:rPr>
              <a:t>К</a:t>
            </a: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Arial" pitchFamily="34" charset="0"/>
              </a:rPr>
              <a:t>омпьютерное моделирование процесса вытеснения нефти из кернов для анализа эффективности </a:t>
            </a:r>
            <a:r>
              <a:rPr kumimoji="0" lang="ru-RU" alt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Arial" pitchFamily="34" charset="0"/>
              </a:rPr>
              <a:t>нефтеотдачи</a:t>
            </a: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Arial" pitchFamily="34" charset="0"/>
              </a:rPr>
              <a:t> пластов с использованием высокопроизводительных вычислений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22598" y="1773610"/>
            <a:ext cx="46805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  <a:defRPr/>
            </a:pPr>
            <a:r>
              <a:rPr lang="ru-RU" sz="2000" b="1" i="1" dirty="0">
                <a:solidFill>
                  <a:prstClr val="black"/>
                </a:solidFill>
              </a:rPr>
              <a:t>Целью проекта </a:t>
            </a:r>
            <a:r>
              <a:rPr lang="ru-RU" sz="2000" dirty="0">
                <a:solidFill>
                  <a:prstClr val="black"/>
                </a:solidFill>
              </a:rPr>
              <a:t>является компьютерное моделирование вытеснения нефти при </a:t>
            </a:r>
            <a:r>
              <a:rPr lang="ru-RU" sz="2000" dirty="0" err="1">
                <a:solidFill>
                  <a:prstClr val="black"/>
                </a:solidFill>
              </a:rPr>
              <a:t>заводнении</a:t>
            </a:r>
            <a:r>
              <a:rPr lang="ru-RU" sz="2000" dirty="0">
                <a:solidFill>
                  <a:prstClr val="black"/>
                </a:solidFill>
              </a:rPr>
              <a:t>, которое позволит прогнозировать параметры необходимые при вытеснении, влияющие на степень выработки запасов, а также эффективность применения технологии полимерного </a:t>
            </a:r>
            <a:r>
              <a:rPr lang="ru-RU" sz="2000" dirty="0" err="1">
                <a:solidFill>
                  <a:prstClr val="black"/>
                </a:solidFill>
              </a:rPr>
              <a:t>заводнения</a:t>
            </a:r>
            <a:r>
              <a:rPr lang="ru-RU" sz="2000" dirty="0">
                <a:solidFill>
                  <a:prstClr val="black"/>
                </a:solidFill>
              </a:rPr>
              <a:t> для увеличения коэффициента </a:t>
            </a:r>
            <a:r>
              <a:rPr lang="ru-RU" sz="2000" dirty="0" err="1">
                <a:solidFill>
                  <a:prstClr val="black"/>
                </a:solidFill>
              </a:rPr>
              <a:t>нефтеотдачи</a:t>
            </a:r>
            <a:r>
              <a:rPr lang="ru-RU" sz="2000" dirty="0">
                <a:solidFill>
                  <a:prstClr val="black"/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D:\k-tsay\Wallpapers\pres6-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8210" y="0"/>
            <a:ext cx="12194823" cy="68595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9753" y="-53094"/>
            <a:ext cx="4536504" cy="1093892"/>
          </a:xfrm>
        </p:spPr>
        <p:txBody>
          <a:bodyPr>
            <a:normAutofit fontScale="90000"/>
          </a:bodyPr>
          <a:lstStyle/>
          <a:p>
            <a:pPr algn="l"/>
            <a:r>
              <a:rPr lang="ru-RU" sz="5300" b="1" dirty="0" err="1">
                <a:solidFill>
                  <a:srgbClr val="0070C0"/>
                </a:solidFill>
                <a:latin typeface="Century Gothic" pitchFamily="34" charset="0"/>
              </a:rPr>
              <a:t>Р</a:t>
            </a:r>
            <a:r>
              <a:rPr lang="ru-RU" sz="3000" b="1" dirty="0" err="1" smtClean="0">
                <a:latin typeface="Century Gothic" pitchFamily="34" charset="0"/>
              </a:rPr>
              <a:t>еализованые</a:t>
            </a:r>
            <a:r>
              <a:rPr lang="ru-RU" sz="3000" b="1" dirty="0" smtClean="0">
                <a:latin typeface="Century Gothic" pitchFamily="34" charset="0"/>
              </a:rPr>
              <a:t> проекты</a:t>
            </a:r>
            <a:endParaRPr lang="ru-RU" sz="3000" b="1" dirty="0">
              <a:latin typeface="Century Gothic" pitchFamily="34" charset="0"/>
            </a:endParaRPr>
          </a:p>
        </p:txBody>
      </p:sp>
      <p:pic>
        <p:nvPicPr>
          <p:cNvPr id="4" name="Picture 10" descr="D:\k-tsay\NORLIST\4545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82701" y="164676"/>
            <a:ext cx="2041601" cy="768263"/>
          </a:xfrm>
          <a:prstGeom prst="rect">
            <a:avLst/>
          </a:prstGeom>
          <a:noFill/>
        </p:spPr>
      </p:pic>
      <p:sp>
        <p:nvSpPr>
          <p:cNvPr id="18" name="Содержимое 2"/>
          <p:cNvSpPr txBox="1">
            <a:spLocks/>
          </p:cNvSpPr>
          <p:nvPr/>
        </p:nvSpPr>
        <p:spPr>
          <a:xfrm>
            <a:off x="5902002" y="4894321"/>
            <a:ext cx="5424257" cy="17758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27051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Теоретическая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разработка и экспериментальное исследование с помощью суперкомпьютера алгоритмов случайного множественного доступа, позволяющих обеспечить стабильную работу систем передачи информации с большим числом абонентов (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2013-2015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гг.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728" y="1209932"/>
            <a:ext cx="54226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27051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Методология построения архитектуры и создание прототипа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Grid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системы (2011-2014 гг.)</a:t>
            </a:r>
            <a:endParaRPr lang="ru-RU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Картинки по запросу grid comput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105" y="1979077"/>
            <a:ext cx="2067830" cy="155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807174" y="1209932"/>
            <a:ext cx="60928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 algn="just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27051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Разработка интерактивного портала по оптическому распознаванию текста на государственном языке с использованием высокопроизводительных вычислений (2012-2014 гг.)</a:t>
            </a:r>
            <a:endParaRPr lang="ru-RU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2529" y="3693992"/>
            <a:ext cx="54005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27051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Разработка и реализация на суперкомпьютере методики рискового картирования негативного воздействия на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биоту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аварии на объектах нефтегазовой индустрии (2012-2014 гг.)</a:t>
            </a:r>
            <a:endParaRPr lang="ru-RU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558" y="2417537"/>
            <a:ext cx="2088232" cy="1279341"/>
          </a:xfrm>
          <a:prstGeom prst="rect">
            <a:avLst/>
          </a:prstGeom>
          <a:noFill/>
        </p:spPr>
      </p:pic>
      <p:pic>
        <p:nvPicPr>
          <p:cNvPr id="14" name="Рисунок 13" descr="C:\Users\r.barmashyov\Pictures\vlcsnap-2013-03-12-17h58m53s168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928" y="2452517"/>
            <a:ext cx="2055369" cy="1244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95" y="5145735"/>
            <a:ext cx="2027201" cy="1490297"/>
          </a:xfrm>
          <a:prstGeom prst="rect">
            <a:avLst/>
          </a:prstGeom>
          <a:noFill/>
        </p:spPr>
      </p:pic>
      <p:pic>
        <p:nvPicPr>
          <p:cNvPr id="16" name="Рисунок 15" descr="D:\Арт\Сайт\vlcsnap-2013-03-12-17h48m20s174.pn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573" y="5130142"/>
            <a:ext cx="1974075" cy="149029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5885760" y="4139808"/>
            <a:ext cx="58430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 algn="just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27051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Случайные процессы с переключением (2012-2014 гг.)</a:t>
            </a:r>
            <a:endParaRPr lang="ru-RU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D:\k-tsay\NORLIST\4545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82701" y="164676"/>
            <a:ext cx="2041601" cy="76826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98662" y="-21265"/>
            <a:ext cx="8280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0070C0"/>
                </a:solidFill>
                <a:latin typeface="Century Gothic" pitchFamily="34" charset="0"/>
                <a:ea typeface="+mj-ea"/>
                <a:cs typeface="+mj-cs"/>
              </a:rPr>
              <a:t>П</a:t>
            </a:r>
            <a:r>
              <a:rPr lang="ru-RU" sz="3000" b="1" dirty="0">
                <a:latin typeface="Century Gothic" pitchFamily="34" charset="0"/>
                <a:ea typeface="+mj-ea"/>
                <a:cs typeface="+mj-cs"/>
              </a:rPr>
              <a:t>редоставление ресурсов </a:t>
            </a:r>
            <a:r>
              <a:rPr lang="ru-RU" sz="3000" b="1" dirty="0" smtClean="0">
                <a:latin typeface="Century Gothic" pitchFamily="34" charset="0"/>
                <a:ea typeface="+mj-ea"/>
                <a:cs typeface="+mj-cs"/>
              </a:rPr>
              <a:t>ННЛКП ИКТ для </a:t>
            </a:r>
            <a:r>
              <a:rPr lang="ru-RU" sz="3000" b="1" dirty="0">
                <a:latin typeface="Century Gothic" pitchFamily="34" charset="0"/>
                <a:ea typeface="+mj-ea"/>
                <a:cs typeface="+mj-cs"/>
              </a:rPr>
              <a:t>НИР сторонних организаций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359440" y="2676270"/>
            <a:ext cx="2808311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Исследования и разработка алгоритмов обработки аэрокосмических снимков на суперкомпьютере с целью создания электронных топографических карт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en-US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Заказчик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АО «</a:t>
            </a:r>
            <a:r>
              <a:rPr lang="ru-RU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КазГеоКосмос</a:t>
            </a: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 descr="\\darkhawk\K\Фотографии и сканы\Снимки из космоса\Рисунок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23" y="3908567"/>
            <a:ext cx="2153727" cy="1475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\\darkhawk\K\Фотографии и сканы\Снимки из космоса\Рисунок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23" y="2277666"/>
            <a:ext cx="2153727" cy="143581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8012254" y="1845618"/>
            <a:ext cx="4012048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«Моделирование активных комплексов лекарственных препаратов на основе галогенидов йода и механизма их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противоинфекционного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действия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en-US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«Структура комплексов молекулярного йода и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трийодида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 биоорганическими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лигандами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галогенидами лития»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Заказчик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РГП «Научный центр </a:t>
            </a:r>
            <a:r>
              <a:rPr lang="ru-RU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противоинфекционных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препаратов».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 descr="D:\Арт\Сайт\pic35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417" y="1857968"/>
            <a:ext cx="2067171" cy="1427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417" y="3453951"/>
            <a:ext cx="2067171" cy="126981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484349" y="5517690"/>
            <a:ext cx="3081672" cy="906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«Расчет акустической модели распознавания казахской речи».</a:t>
            </a:r>
          </a:p>
          <a:p>
            <a:pPr algn="just">
              <a:lnSpc>
                <a:spcPct val="115000"/>
              </a:lnSpc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Заказчик: ТОО «</a:t>
            </a:r>
            <a:r>
              <a:rPr lang="ru-RU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Изет-ру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», г. Астана.</a:t>
            </a:r>
          </a:p>
        </p:txBody>
      </p:sp>
      <p:pic>
        <p:nvPicPr>
          <p:cNvPr id="23" name="Рисунок 22" descr="D:\Арт\Сайт\Call-Center-Agent-in-the-Philippines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254" y="5207795"/>
            <a:ext cx="2376264" cy="1526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077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D:\k-tsay\Wallpapers\pres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1932"/>
            <a:ext cx="12229010" cy="687881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980" y="-113298"/>
            <a:ext cx="6641370" cy="1093892"/>
          </a:xfrm>
        </p:spPr>
        <p:txBody>
          <a:bodyPr>
            <a:normAutofit fontScale="90000"/>
          </a:bodyPr>
          <a:lstStyle/>
          <a:p>
            <a:pPr algn="l"/>
            <a:r>
              <a:rPr lang="ru-RU" sz="6000" b="1" dirty="0" smtClean="0">
                <a:solidFill>
                  <a:srgbClr val="0070C0"/>
                </a:solidFill>
                <a:latin typeface="Century Gothic" pitchFamily="34" charset="0"/>
              </a:rPr>
              <a:t>К</a:t>
            </a:r>
            <a:r>
              <a:rPr lang="ru-RU" sz="3000" b="1" dirty="0" smtClean="0">
                <a:latin typeface="Century Gothic" pitchFamily="34" charset="0"/>
              </a:rPr>
              <a:t>оммерциализация</a:t>
            </a:r>
            <a:r>
              <a:rPr lang="en-US" sz="3000" b="1" dirty="0" smtClean="0">
                <a:latin typeface="Century Gothic" pitchFamily="34" charset="0"/>
              </a:rPr>
              <a:t> </a:t>
            </a:r>
            <a:r>
              <a:rPr lang="ru-RU" sz="3000" b="1" dirty="0">
                <a:latin typeface="Century Gothic" pitchFamily="34" charset="0"/>
              </a:rPr>
              <a:t>деятельности</a:t>
            </a:r>
          </a:p>
        </p:txBody>
      </p:sp>
      <p:pic>
        <p:nvPicPr>
          <p:cNvPr id="4" name="Picture 10" descr="D:\k-tsay\NORLIST\4545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82701" y="164676"/>
            <a:ext cx="2041601" cy="768263"/>
          </a:xfrm>
          <a:prstGeom prst="rect">
            <a:avLst/>
          </a:prstGeom>
          <a:noFill/>
        </p:spPr>
      </p:pic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1925021" y="860106"/>
            <a:ext cx="8067175" cy="1054355"/>
          </a:xfrm>
        </p:spPr>
        <p:txBody>
          <a:bodyPr>
            <a:normAutofit/>
          </a:bodyPr>
          <a:lstStyle/>
          <a:p>
            <a:pPr marL="228600" lvl="1" indent="0"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ри помощи рендер-фермы, построенной на базе Вычислительного кластера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КазНИТУ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, сотрудниками лаборатории были проведены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рендер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и моделирование ряда коммерческих проектов: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8193924" y="4590747"/>
            <a:ext cx="3577553" cy="1632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Сотрудники ННЛКП ИКТ приняли участие в создании первого национального анимационного полнометражного мультфильма «Ер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Тостик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Айдахар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» производства АО «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Казахфильм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114759" y="1934436"/>
            <a:ext cx="3510820" cy="25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Презентационные 3D-ролики жилых комплексов:</a:t>
            </a:r>
          </a:p>
          <a:p>
            <a:pPr marL="265113" lvl="1" indent="-265113">
              <a:buFont typeface="Arial" pitchFamily="34" charset="0"/>
              <a:buChar char="•"/>
              <a:tabLst>
                <a:tab pos="85725" algn="l"/>
              </a:tabLst>
              <a:defRPr/>
            </a:pPr>
            <a:r>
              <a:rPr lang="ru-RU" sz="1600" dirty="0" smtClean="0"/>
              <a:t>«</a:t>
            </a:r>
            <a:r>
              <a:rPr lang="ru-RU" sz="1600" dirty="0" err="1" smtClean="0"/>
              <a:t>Коркем</a:t>
            </a:r>
            <a:r>
              <a:rPr lang="ru-RU" sz="1600" dirty="0" smtClean="0"/>
              <a:t> Тау», г. Астана</a:t>
            </a:r>
          </a:p>
          <a:p>
            <a:pPr marL="265113" lvl="1" indent="-265113">
              <a:buFont typeface="Arial" pitchFamily="34" charset="0"/>
              <a:buChar char="•"/>
              <a:tabLst>
                <a:tab pos="85725" algn="l"/>
              </a:tabLst>
              <a:defRPr/>
            </a:pPr>
            <a:r>
              <a:rPr lang="ru-RU" sz="1600" dirty="0" smtClean="0"/>
              <a:t>«</a:t>
            </a:r>
            <a:r>
              <a:rPr lang="ru-RU" sz="1600" dirty="0" err="1" smtClean="0"/>
              <a:t>Асем</a:t>
            </a:r>
            <a:r>
              <a:rPr lang="ru-RU" sz="1600" dirty="0" smtClean="0"/>
              <a:t> </a:t>
            </a:r>
            <a:r>
              <a:rPr lang="ru-RU" sz="1600" dirty="0" err="1" smtClean="0"/>
              <a:t>Тас</a:t>
            </a:r>
            <a:r>
              <a:rPr lang="ru-RU" sz="1600" dirty="0" smtClean="0"/>
              <a:t>»,г. Астана</a:t>
            </a:r>
          </a:p>
          <a:p>
            <a:pPr marL="265113" lvl="1" indent="-265113">
              <a:buFont typeface="Arial" pitchFamily="34" charset="0"/>
              <a:buChar char="•"/>
              <a:tabLst>
                <a:tab pos="85725" algn="l"/>
              </a:tabLst>
              <a:defRPr/>
            </a:pPr>
            <a:r>
              <a:rPr lang="ru-RU" sz="1600" dirty="0" smtClean="0"/>
              <a:t>«</a:t>
            </a:r>
            <a:r>
              <a:rPr lang="ru-RU" sz="1600" dirty="0" err="1" smtClean="0"/>
              <a:t>Europe</a:t>
            </a:r>
            <a:r>
              <a:rPr lang="ru-RU" sz="1600" dirty="0" smtClean="0"/>
              <a:t> </a:t>
            </a:r>
            <a:r>
              <a:rPr lang="ru-RU" sz="1600" dirty="0" err="1" smtClean="0"/>
              <a:t>Palace</a:t>
            </a:r>
            <a:r>
              <a:rPr lang="ru-RU" sz="1600" dirty="0" smtClean="0"/>
              <a:t>», г. Астана</a:t>
            </a:r>
          </a:p>
          <a:p>
            <a:pPr marL="265113" lvl="1" indent="-265113">
              <a:buFont typeface="Arial" pitchFamily="34" charset="0"/>
              <a:buChar char="•"/>
              <a:tabLst>
                <a:tab pos="85725" algn="l"/>
              </a:tabLst>
              <a:defRPr/>
            </a:pPr>
            <a:r>
              <a:rPr lang="ru-RU" sz="1600" dirty="0" smtClean="0"/>
              <a:t>«</a:t>
            </a:r>
            <a:r>
              <a:rPr lang="ru-RU" sz="1600" dirty="0" err="1" smtClean="0"/>
              <a:t>Ritz-Carlton</a:t>
            </a:r>
            <a:r>
              <a:rPr lang="ru-RU" sz="1600" dirty="0" smtClean="0"/>
              <a:t>», г. Астана</a:t>
            </a:r>
            <a:endParaRPr lang="en-US" sz="1600" dirty="0" smtClean="0"/>
          </a:p>
          <a:p>
            <a:pPr marL="265113" lvl="1" indent="-265113">
              <a:buFont typeface="Arial" pitchFamily="34" charset="0"/>
              <a:buChar char="•"/>
              <a:tabLst>
                <a:tab pos="85725" algn="l"/>
              </a:tabLst>
              <a:defRPr/>
            </a:pPr>
            <a:r>
              <a:rPr lang="ru-RU" sz="1600" dirty="0"/>
              <a:t>«Парижский квартал», г. Астана</a:t>
            </a:r>
            <a:r>
              <a:rPr lang="ru-RU" sz="1600" dirty="0" smtClean="0"/>
              <a:t>»</a:t>
            </a:r>
            <a:endParaRPr lang="en-US" sz="1600" dirty="0" smtClean="0"/>
          </a:p>
          <a:p>
            <a:pPr marL="265113" lvl="1" indent="-265113">
              <a:buFont typeface="Arial" pitchFamily="34" charset="0"/>
              <a:buChar char="•"/>
              <a:tabLst>
                <a:tab pos="85725" algn="l"/>
              </a:tabLst>
              <a:defRPr/>
            </a:pPr>
            <a:r>
              <a:rPr lang="en-US" sz="1600" dirty="0"/>
              <a:t>«Family village» </a:t>
            </a:r>
            <a:r>
              <a:rPr lang="ru-RU" sz="1600" dirty="0"/>
              <a:t>г. </a:t>
            </a:r>
            <a:r>
              <a:rPr lang="ru-RU" sz="1600" dirty="0" smtClean="0"/>
              <a:t>Астана</a:t>
            </a:r>
            <a:endParaRPr lang="en-US" sz="1600" dirty="0" smtClean="0"/>
          </a:p>
          <a:p>
            <a:pPr marL="265113" lvl="1" indent="-265113">
              <a:buFont typeface="Arial" pitchFamily="34" charset="0"/>
              <a:buChar char="•"/>
              <a:tabLst>
                <a:tab pos="85725" algn="l"/>
              </a:tabLst>
              <a:defRPr/>
            </a:pPr>
            <a:r>
              <a:rPr lang="ru-RU" sz="1600" dirty="0"/>
              <a:t>«Алтын </a:t>
            </a:r>
            <a:r>
              <a:rPr lang="ru-RU" sz="1600" dirty="0" err="1"/>
              <a:t>Ғасыр</a:t>
            </a:r>
            <a:r>
              <a:rPr lang="ru-RU" sz="1600" dirty="0"/>
              <a:t>», г. Алматы</a:t>
            </a:r>
            <a:r>
              <a:rPr lang="ru-RU" sz="1600" dirty="0" smtClean="0"/>
              <a:t>»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Рисунок 24" descr="D:\Арт\Сайт\vlcsnap-2013-03-15-10h31m33s54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567" y="1863325"/>
            <a:ext cx="2257520" cy="1303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Рисунок 25" descr="D:\Арт\Сайт\BHA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616" y="3187214"/>
            <a:ext cx="2257520" cy="1359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Рисунок 26" descr="D:\Арт\Movie\2b439d300866a4bc3fff67d695f1f6fc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926" y="4132398"/>
            <a:ext cx="1971583" cy="25766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6311230" y="2275256"/>
            <a:ext cx="34165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</a:t>
            </a:r>
            <a:r>
              <a:rPr lang="ru-RU" dirty="0" smtClean="0"/>
              <a:t>Рендер </a:t>
            </a:r>
            <a:r>
              <a:rPr lang="ru-RU" dirty="0"/>
              <a:t>презентационного 3D-ролика «Визуализация очистки нефтяных амбаров и </a:t>
            </a:r>
            <a:r>
              <a:rPr lang="ru-RU" dirty="0" err="1"/>
              <a:t>шламонакопительных</a:t>
            </a:r>
            <a:r>
              <a:rPr lang="ru-RU" dirty="0"/>
              <a:t> озер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29" name="Рисунок 28" descr="D:\Арт\Сайт\vlcsnap-2013-03-13-11h32m12s123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582" y="2081938"/>
            <a:ext cx="2544720" cy="158244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3037840" y="4892372"/>
            <a:ext cx="26642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</a:t>
            </a:r>
            <a:r>
              <a:rPr lang="ru-RU" dirty="0" smtClean="0"/>
              <a:t>Рендер </a:t>
            </a:r>
            <a:r>
              <a:rPr lang="ru-RU" dirty="0"/>
              <a:t>презентационного 3D-ролика «Рекламный ролик АО «Нефтяная страховая компания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31" name="Рисунок 30" descr="D:\Арт\Сайт\vlcsnap-2013-03-13-11h32m37s133.pn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93" y="4823060"/>
            <a:ext cx="2232248" cy="16159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749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k-tsay\Wallpapers\pres6-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194823" cy="68595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45246" y="2925738"/>
            <a:ext cx="49279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defTabSz="271463">
              <a:spcBef>
                <a:spcPct val="20000"/>
              </a:spcBef>
              <a:defRPr/>
            </a:pPr>
            <a:r>
              <a:rPr lang="ru-RU" sz="3200" b="1" dirty="0" smtClean="0">
                <a:latin typeface="Century Gothic" pitchFamily="34" charset="0"/>
                <a:cs typeface="Arial" pitchFamily="34" charset="0"/>
              </a:rPr>
              <a:t>Спасибо за внимание!</a:t>
            </a:r>
            <a:endParaRPr lang="ru-RU" sz="3200" b="1" dirty="0" smtClean="0">
              <a:latin typeface="Century Gothic" pitchFamily="34" charset="0"/>
              <a:ea typeface="Times New Roman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k-tsay\Wallpapers\pres6-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2481"/>
            <a:ext cx="12190413" cy="685710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581" y="189435"/>
            <a:ext cx="6239881" cy="792087"/>
          </a:xfrm>
        </p:spPr>
        <p:txBody>
          <a:bodyPr>
            <a:normAutofit fontScale="90000"/>
          </a:bodyPr>
          <a:lstStyle/>
          <a:p>
            <a:pPr algn="l"/>
            <a:r>
              <a:rPr lang="ru-RU" sz="6000" b="1" dirty="0" smtClean="0">
                <a:solidFill>
                  <a:srgbClr val="0070C0"/>
                </a:solidFill>
                <a:latin typeface="Century Gothic" pitchFamily="34" charset="0"/>
              </a:rPr>
              <a:t>Л</a:t>
            </a:r>
            <a:r>
              <a:rPr lang="ru-RU" sz="3000" b="1" dirty="0" smtClean="0">
                <a:latin typeface="Century Gothic" pitchFamily="34" charset="0"/>
              </a:rPr>
              <a:t>аборатория</a:t>
            </a:r>
            <a:endParaRPr lang="ru-RU" sz="3000" b="1" dirty="0">
              <a:latin typeface="Century Gothic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622" y="1053530"/>
            <a:ext cx="5688631" cy="3240360"/>
          </a:xfrm>
        </p:spPr>
        <p:txBody>
          <a:bodyPr>
            <a:noAutofit/>
          </a:bodyPr>
          <a:lstStyle/>
          <a:p>
            <a:pPr marL="0" indent="534988">
              <a:buNone/>
            </a:pP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ациональная научная лаборатория коллективного пользования информационных и космических технологий Казахского национального технического университета имени К.И. 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Сатпаева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(далее - 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ННЛКП ИКТ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) была образована в 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2009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году по инициативе Президента Республики Казахстан Нурсултана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Абишевича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Назарбаева.</a:t>
            </a:r>
          </a:p>
        </p:txBody>
      </p:sp>
      <p:pic>
        <p:nvPicPr>
          <p:cNvPr id="6" name="Picture 10" descr="D:\k-tsay\NORLIST\4545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82701" y="164676"/>
            <a:ext cx="2041601" cy="768263"/>
          </a:xfrm>
          <a:prstGeom prst="rect">
            <a:avLst/>
          </a:prstGeom>
          <a:noFill/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7175326" y="2277666"/>
            <a:ext cx="4752528" cy="20882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indent="534988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мае 2010 года в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ННЛКП ИКТ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был произведен запуск уникального для IT-отрасли Казахстана высокопроизводительного компьютерного оборудования – Вычислительного Кластера (Суперкомпьютера) с пиковой производительностью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10,9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TFLOPS.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3286894" y="4365898"/>
            <a:ext cx="5040560" cy="2304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Штатная численность –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14.0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единиц с общей численностью –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15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человек, из них: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1 кандидат наук,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1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доктор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PhD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2 докторанта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PhD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8 магистров,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2 волонтера, </a:t>
            </a: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8016067" y="4365898"/>
            <a:ext cx="3624128" cy="14404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Площадь лаборатории: </a:t>
            </a:r>
          </a:p>
          <a:p>
            <a:pPr lvl="0">
              <a:spcBef>
                <a:spcPct val="20000"/>
              </a:spcBef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На данный момент общая площадь лаборатории составляет  </a:t>
            </a:r>
          </a:p>
          <a:p>
            <a:pPr lvl="0">
              <a:spcBef>
                <a:spcPct val="20000"/>
              </a:spcBef>
            </a:pP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258,5 </a:t>
            </a:r>
            <a:r>
              <a:rPr lang="ru-RU" sz="1600" cap="non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кв.м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90950" y="837506"/>
            <a:ext cx="3508760" cy="1093892"/>
          </a:xfrm>
        </p:spPr>
        <p:txBody>
          <a:bodyPr>
            <a:normAutofit/>
          </a:bodyPr>
          <a:lstStyle/>
          <a:p>
            <a:pPr algn="l"/>
            <a:r>
              <a:rPr lang="ru-RU" sz="6000" b="1" dirty="0" smtClean="0">
                <a:solidFill>
                  <a:srgbClr val="0070C0"/>
                </a:solidFill>
                <a:latin typeface="Century Gothic" pitchFamily="34" charset="0"/>
              </a:rPr>
              <a:t>А</a:t>
            </a:r>
            <a:r>
              <a:rPr lang="ru-RU" sz="3000" b="1" dirty="0" smtClean="0">
                <a:latin typeface="Century Gothic" pitchFamily="34" charset="0"/>
              </a:rPr>
              <a:t>ккредитация</a:t>
            </a:r>
            <a:endParaRPr lang="ru-RU" sz="3000" b="1" dirty="0">
              <a:latin typeface="Century Gothic" pitchFamily="34" charset="0"/>
            </a:endParaRPr>
          </a:p>
        </p:txBody>
      </p:sp>
      <p:pic>
        <p:nvPicPr>
          <p:cNvPr id="4" name="Picture 10" descr="D:\k-tsay\NORLIST\4545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82701" y="164676"/>
            <a:ext cx="2041601" cy="768263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645" y="1341562"/>
            <a:ext cx="3901185" cy="509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Содержимое 5"/>
          <p:cNvSpPr>
            <a:spLocks noGrp="1"/>
          </p:cNvSpPr>
          <p:nvPr>
            <p:ph idx="1"/>
          </p:nvPr>
        </p:nvSpPr>
        <p:spPr>
          <a:xfrm>
            <a:off x="2710829" y="2061642"/>
            <a:ext cx="4896545" cy="4032447"/>
          </a:xfrm>
        </p:spPr>
        <p:txBody>
          <a:bodyPr>
            <a:noAutofit/>
          </a:bodyPr>
          <a:lstStyle/>
          <a:p>
            <a:pPr marL="0" indent="534988" algn="just">
              <a:buNone/>
            </a:pPr>
            <a:r>
              <a:rPr lang="ru-RU" sz="1800" dirty="0" smtClean="0"/>
              <a:t>27 сентября 2012 года Национальная научная лаборатория коллективного пользования информационных и космических технологий «Казахский национальный технический университет имени </a:t>
            </a:r>
            <a:r>
              <a:rPr lang="ru-RU" sz="1800" dirty="0" err="1" smtClean="0"/>
              <a:t>К.И.Сатпаева</a:t>
            </a:r>
            <a:r>
              <a:rPr lang="ru-RU" sz="1800" dirty="0" smtClean="0"/>
              <a:t>» аккредитована в системе аккредитации Республики Казахстан на соответствие требованиям СТ РК ИСО/МЭК 17025-2007 «Общие требования к компетентности испытательных и калибровочных лабораторий» и зарегистрирована в реестре субъектов аккредитации в качестве испытательной лаборатории (информация приведена на сайте </a:t>
            </a:r>
            <a:r>
              <a:rPr lang="ru-RU" sz="1800" dirty="0" err="1" smtClean="0"/>
              <a:t>www.nca.kz</a:t>
            </a:r>
            <a:r>
              <a:rPr lang="ru-RU" sz="1800" dirty="0" smtClean="0"/>
              <a:t>). </a:t>
            </a:r>
          </a:p>
          <a:p>
            <a:pPr algn="just"/>
            <a:endParaRPr lang="ru-RU" sz="1800" dirty="0">
              <a:latin typeface="Calibri" pitchFamily="34" charset="0"/>
            </a:endParaRPr>
          </a:p>
        </p:txBody>
      </p:sp>
      <p:sp>
        <p:nvSpPr>
          <p:cNvPr id="13" name="Содержимое 5"/>
          <p:cNvSpPr txBox="1">
            <a:spLocks/>
          </p:cNvSpPr>
          <p:nvPr/>
        </p:nvSpPr>
        <p:spPr>
          <a:xfrm>
            <a:off x="190550" y="1197546"/>
            <a:ext cx="2329731" cy="1656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ru-RU" sz="1400" dirty="0" smtClean="0">
                <a:latin typeface="Century Gothic" pitchFamily="34" charset="0"/>
              </a:rPr>
              <a:t>С момента образования лаборатории было издано </a:t>
            </a:r>
          </a:p>
          <a:p>
            <a:pPr lvl="0">
              <a:spcBef>
                <a:spcPct val="20000"/>
              </a:spcBef>
            </a:pPr>
            <a:r>
              <a:rPr lang="ru-RU" sz="2000" b="1" dirty="0" smtClean="0">
                <a:solidFill>
                  <a:srgbClr val="0070C0"/>
                </a:solidFill>
                <a:latin typeface="Century Gothic" pitchFamily="34" charset="0"/>
              </a:rPr>
              <a:t>22 публикации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k-tsay\Wallpapers\pres6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12194823" cy="685958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15262" y="1600570"/>
            <a:ext cx="8365631" cy="5069583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разработка программного обеспечения для высокопроизводительных вычислений;</a:t>
            </a:r>
          </a:p>
          <a:p>
            <a:pPr lvl="0">
              <a:buNone/>
            </a:pP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решение ресурсоемких вычислительных задач в области нефти и газа, геологии, машиностроении и экономики;</a:t>
            </a:r>
          </a:p>
          <a:p>
            <a:pPr lvl="0">
              <a:buNone/>
            </a:pP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решение сложных задач в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биоинформатике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, биомедицине и фармацевтике;</a:t>
            </a:r>
          </a:p>
          <a:p>
            <a:pPr lvl="0">
              <a:buNone/>
            </a:pP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применение инновационных суперкомпьютерных технологий в космических исследованиях;</a:t>
            </a:r>
          </a:p>
          <a:p>
            <a:pPr lvl="0">
              <a:buNone/>
            </a:pP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обработка данных систем мультимедиа и виртуальной реальности;</a:t>
            </a:r>
          </a:p>
          <a:p>
            <a:pPr lvl="0">
              <a:buNone/>
            </a:pP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развитие телекоммуникационных компьютерных сетей для удаленного доступа к ресурсам ННЛКП ИКТ.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695252" y="274704"/>
            <a:ext cx="6239881" cy="9463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6000" b="1" dirty="0" smtClean="0">
                <a:solidFill>
                  <a:srgbClr val="0070C0"/>
                </a:solidFill>
                <a:latin typeface="Century Gothic" pitchFamily="34" charset="0"/>
              </a:rPr>
              <a:t>О</a:t>
            </a:r>
            <a:r>
              <a:rPr lang="ru-RU" sz="3000" b="1" dirty="0" smtClean="0">
                <a:latin typeface="Century Gothic" pitchFamily="34" charset="0"/>
              </a:rPr>
              <a:t>сновные научные направления</a:t>
            </a:r>
            <a:endParaRPr kumimoji="0" lang="ru-RU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5" name="Picture 10" descr="D:\k-tsay\NORLIST\4545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82701" y="164676"/>
            <a:ext cx="2041601" cy="768263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34565" y="693490"/>
            <a:ext cx="1092121" cy="1204426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Century Gothic" pitchFamily="34" charset="0"/>
              </a:rPr>
              <a:t>IT</a:t>
            </a:r>
            <a:endParaRPr lang="ru-RU" sz="4000" dirty="0">
              <a:latin typeface="Archangelsk" pitchFamily="2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82638" y="981522"/>
            <a:ext cx="1512168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 smtClean="0">
                <a:latin typeface="Century Gothic" pitchFamily="34" charset="0"/>
                <a:ea typeface="+mj-ea"/>
                <a:cs typeface="+mj-cs"/>
              </a:rPr>
              <a:t>bio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changelsk" pitchFamily="2" charset="0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62557" y="1917625"/>
            <a:ext cx="1146411" cy="9164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 smtClean="0">
                <a:latin typeface="Century Gothic" pitchFamily="34" charset="0"/>
                <a:ea typeface="+mj-ea"/>
                <a:cs typeface="+mj-cs"/>
              </a:rPr>
              <a:t>Oil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changelsk" pitchFamily="2" charset="0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486694" y="765498"/>
            <a:ext cx="1512168" cy="641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err="1" smtClean="0">
                <a:latin typeface="Century Gothic" pitchFamily="34" charset="0"/>
                <a:ea typeface="+mj-ea"/>
                <a:cs typeface="+mj-cs"/>
              </a:rPr>
              <a:t>innov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changelsk" pitchFamily="2" charset="0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62558" y="189434"/>
            <a:ext cx="1512168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latin typeface="Century Gothic" pitchFamily="34" charset="0"/>
                <a:ea typeface="+mj-ea"/>
                <a:cs typeface="+mj-cs"/>
              </a:rPr>
              <a:t>green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changelsk" pitchFamily="2" charset="0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34566" y="1269554"/>
            <a:ext cx="1512168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latin typeface="Century Gothic" pitchFamily="34" charset="0"/>
                <a:ea typeface="+mj-ea"/>
                <a:cs typeface="+mj-cs"/>
              </a:rPr>
              <a:t>gas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changelsk" pitchFamily="2" charset="0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838622" y="1629594"/>
            <a:ext cx="1512168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 smtClean="0">
                <a:latin typeface="Century Gothic" pitchFamily="34" charset="0"/>
                <a:ea typeface="+mj-ea"/>
                <a:cs typeface="+mj-cs"/>
              </a:rPr>
              <a:t>VR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changelsk" pitchFamily="2" charset="0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94606" y="2421682"/>
            <a:ext cx="1152128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Lab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changelsk" pitchFamily="2" charset="0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406574" y="5943123"/>
            <a:ext cx="2160240" cy="9164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 smtClean="0">
                <a:latin typeface="Century Gothic" pitchFamily="34" charset="0"/>
                <a:ea typeface="+mj-ea"/>
                <a:cs typeface="+mj-cs"/>
              </a:rPr>
              <a:t>Norlist.kz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changelsk" pitchFamily="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k-tsay\Wallpapers\pres6-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12194823" cy="68595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4358" y="274704"/>
            <a:ext cx="9786534" cy="1093892"/>
          </a:xfrm>
        </p:spPr>
        <p:txBody>
          <a:bodyPr>
            <a:normAutofit/>
          </a:bodyPr>
          <a:lstStyle/>
          <a:p>
            <a:pPr algn="l"/>
            <a:r>
              <a:rPr lang="ru-RU" sz="6000" b="1" dirty="0" smtClean="0">
                <a:solidFill>
                  <a:srgbClr val="0070C0"/>
                </a:solidFill>
                <a:latin typeface="Century Gothic" pitchFamily="34" charset="0"/>
              </a:rPr>
              <a:t>З</a:t>
            </a:r>
            <a:r>
              <a:rPr lang="ru-RU" sz="3000" b="1" dirty="0" smtClean="0">
                <a:latin typeface="Century Gothic" pitchFamily="34" charset="0"/>
              </a:rPr>
              <a:t>адачи</a:t>
            </a:r>
            <a:endParaRPr lang="ru-RU" sz="3000" b="1" dirty="0">
              <a:latin typeface="Century Gothic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55704" y="1413102"/>
            <a:ext cx="10603395" cy="1448403"/>
          </a:xfrm>
        </p:spPr>
        <p:txBody>
          <a:bodyPr>
            <a:normAutofit/>
          </a:bodyPr>
          <a:lstStyle/>
          <a:p>
            <a:pPr lvl="0"/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одействие в реализации программ и проектов по приоритетным направлениям научного и технологического развития.</a:t>
            </a:r>
          </a:p>
        </p:txBody>
      </p:sp>
      <p:pic>
        <p:nvPicPr>
          <p:cNvPr id="4" name="Picture 10" descr="D:\k-tsay\NORLIST\4545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82701" y="164676"/>
            <a:ext cx="2041601" cy="768263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198662" y="3813926"/>
            <a:ext cx="10382231" cy="1776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оздание условий для привлечения инвестиций в сектор высоких технологий и разработка конкурентоспособной на рынке научной продукции в рамках государственно-частного партнерства.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1912154" y="2565498"/>
            <a:ext cx="9846944" cy="1443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Р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аспространение новых знаний и технологий, коммерциализация научно-технических достижений в области информационных и космических технологий.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1824258" y="5350452"/>
            <a:ext cx="10126837" cy="1554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редоставление ресурсов вычислительного кластера для ученых и специалистов научных организаций и вузов страны для проведения научных исследований.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k-tsay\Wallpapers\pres6-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12194823" cy="6859588"/>
          </a:xfrm>
          <a:prstGeom prst="rect">
            <a:avLst/>
          </a:prstGeom>
          <a:noFill/>
        </p:spPr>
      </p:pic>
      <p:pic>
        <p:nvPicPr>
          <p:cNvPr id="4" name="Picture 10" descr="D:\k-tsay\NORLIST\4545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82701" y="164676"/>
            <a:ext cx="2041601" cy="768263"/>
          </a:xfrm>
          <a:prstGeom prst="rect">
            <a:avLst/>
          </a:prstGeom>
          <a:noFill/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622598" y="2133650"/>
            <a:ext cx="5112569" cy="44379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defTabSz="271463"/>
            <a:r>
              <a:rPr lang="ru-RU" dirty="0">
                <a:solidFill>
                  <a:schemeClr val="dk1"/>
                </a:solidFill>
              </a:rPr>
              <a:t>Пиковая производительность: 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80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en-US" dirty="0">
                <a:solidFill>
                  <a:schemeClr val="dk1"/>
                </a:solidFill>
              </a:rPr>
              <a:t>TFLOPS</a:t>
            </a:r>
          </a:p>
          <a:p>
            <a:pPr defTabSz="271463"/>
            <a:r>
              <a:rPr lang="ru-RU" dirty="0" smtClean="0">
                <a:solidFill>
                  <a:schemeClr val="dk1"/>
                </a:solidFill>
              </a:rPr>
              <a:t>Количество вычислительных узлов: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151</a:t>
            </a:r>
          </a:p>
          <a:p>
            <a:pPr defTabSz="271463"/>
            <a:r>
              <a:rPr lang="ru-RU" dirty="0" smtClean="0">
                <a:solidFill>
                  <a:schemeClr val="dk1"/>
                </a:solidFill>
              </a:rPr>
              <a:t>­Тип вычислительных узлов:</a:t>
            </a:r>
          </a:p>
          <a:p>
            <a:pPr marL="285750" indent="-12700" defTabSz="271463">
              <a:buFont typeface="Arial" panose="020B0604020202020204" pitchFamily="34" charset="0"/>
              <a:buChar char="•"/>
              <a:tabLst>
                <a:tab pos="536575" algn="l"/>
              </a:tabLst>
            </a:pPr>
            <a:r>
              <a:rPr lang="ru-RU" dirty="0" smtClean="0">
                <a:solidFill>
                  <a:schemeClr val="dk1"/>
                </a:solidFill>
              </a:rPr>
              <a:t>­	</a:t>
            </a:r>
            <a:r>
              <a:rPr lang="en-US" dirty="0" smtClean="0">
                <a:solidFill>
                  <a:schemeClr val="dk1"/>
                </a:solidFill>
              </a:rPr>
              <a:t>Fujitsu PRIMERGY BX920 S1 Dual Server Blade</a:t>
            </a:r>
          </a:p>
          <a:p>
            <a:pPr marL="285750" indent="-12700" defTabSz="271463">
              <a:buFont typeface="Arial" panose="020B0604020202020204" pitchFamily="34" charset="0"/>
              <a:buChar char="•"/>
              <a:tabLst>
                <a:tab pos="536575" algn="l"/>
              </a:tabLst>
            </a:pPr>
            <a:r>
              <a:rPr lang="en-US" dirty="0" smtClean="0">
                <a:solidFill>
                  <a:schemeClr val="dk1"/>
                </a:solidFill>
              </a:rPr>
              <a:t>­	Fujitsu PRIMERGY RX350 S8</a:t>
            </a:r>
          </a:p>
          <a:p>
            <a:pPr defTabSz="271463"/>
            <a:r>
              <a:rPr lang="en-US" dirty="0" smtClean="0">
                <a:solidFill>
                  <a:schemeClr val="dk1"/>
                </a:solidFill>
              </a:rPr>
              <a:t>­</a:t>
            </a:r>
            <a:r>
              <a:rPr lang="ru-RU" dirty="0" smtClean="0">
                <a:solidFill>
                  <a:schemeClr val="dk1"/>
                </a:solidFill>
              </a:rPr>
              <a:t>Количество процессоров: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300</a:t>
            </a:r>
          </a:p>
          <a:p>
            <a:pPr defTabSz="271463"/>
            <a:r>
              <a:rPr lang="ru-RU" dirty="0" smtClean="0">
                <a:solidFill>
                  <a:schemeClr val="dk1"/>
                </a:solidFill>
              </a:rPr>
              <a:t>­Тип процессоров:</a:t>
            </a:r>
          </a:p>
          <a:p>
            <a:pPr marL="285750" indent="-12700" defTabSz="271463">
              <a:buFont typeface="Arial" panose="020B0604020202020204" pitchFamily="34" charset="0"/>
              <a:buChar char="•"/>
              <a:tabLst>
                <a:tab pos="536575" algn="l"/>
                <a:tab pos="630238" algn="l"/>
              </a:tabLst>
            </a:pPr>
            <a:r>
              <a:rPr lang="ru-RU" dirty="0" smtClean="0">
                <a:solidFill>
                  <a:schemeClr val="dk1"/>
                </a:solidFill>
              </a:rPr>
              <a:t>­	</a:t>
            </a:r>
            <a:r>
              <a:rPr lang="en-US" dirty="0" smtClean="0">
                <a:solidFill>
                  <a:schemeClr val="dk1"/>
                </a:solidFill>
              </a:rPr>
              <a:t>Intel Xeon Quad Core DP X5550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2,66</a:t>
            </a:r>
            <a:r>
              <a:rPr lang="kk-KZ" dirty="0" smtClean="0">
                <a:solidFill>
                  <a:schemeClr val="dk1"/>
                </a:solidFill>
              </a:rPr>
              <a:t> </a:t>
            </a:r>
            <a:r>
              <a:rPr lang="en-US" dirty="0" smtClean="0">
                <a:solidFill>
                  <a:schemeClr val="dk1"/>
                </a:solidFill>
              </a:rPr>
              <a:t>GHz</a:t>
            </a:r>
          </a:p>
          <a:p>
            <a:pPr marL="285750" indent="-12700" defTabSz="271463">
              <a:buFont typeface="Arial" panose="020B0604020202020204" pitchFamily="34" charset="0"/>
              <a:buChar char="•"/>
              <a:tabLst>
                <a:tab pos="536575" algn="l"/>
                <a:tab pos="630238" algn="l"/>
              </a:tabLst>
            </a:pPr>
            <a:r>
              <a:rPr lang="en-US" dirty="0" smtClean="0">
                <a:solidFill>
                  <a:schemeClr val="dk1"/>
                </a:solidFill>
              </a:rPr>
              <a:t>­	Intel Xeon E5-2620v2 6C/12T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2.10</a:t>
            </a:r>
            <a:r>
              <a:rPr lang="kk-KZ" dirty="0" smtClean="0">
                <a:solidFill>
                  <a:schemeClr val="dk1"/>
                </a:solidFill>
              </a:rPr>
              <a:t> </a:t>
            </a:r>
            <a:r>
              <a:rPr lang="en-US" dirty="0" smtClean="0">
                <a:solidFill>
                  <a:schemeClr val="dk1"/>
                </a:solidFill>
              </a:rPr>
              <a:t>GHz </a:t>
            </a:r>
            <a:endParaRPr lang="kk-KZ" dirty="0" smtClean="0">
              <a:solidFill>
                <a:schemeClr val="dk1"/>
              </a:solidFill>
            </a:endParaRPr>
          </a:p>
          <a:p>
            <a:pPr marL="285750" indent="-12700" defTabSz="271463">
              <a:buFont typeface="Arial" panose="020B0604020202020204" pitchFamily="34" charset="0"/>
              <a:buChar char="•"/>
              <a:tabLst>
                <a:tab pos="536575" algn="l"/>
                <a:tab pos="630238" algn="l"/>
              </a:tabLst>
            </a:pPr>
            <a:r>
              <a:rPr lang="en-US" dirty="0" smtClean="0">
                <a:solidFill>
                  <a:schemeClr val="dk1"/>
                </a:solidFill>
              </a:rPr>
              <a:t>­	Intel Xeon Phi Co-Processor 5110P</a:t>
            </a:r>
          </a:p>
          <a:p>
            <a:pPr defTabSz="271463"/>
            <a:r>
              <a:rPr lang="en-US" dirty="0" smtClean="0">
                <a:solidFill>
                  <a:schemeClr val="dk1"/>
                </a:solidFill>
              </a:rPr>
              <a:t>­</a:t>
            </a:r>
            <a:r>
              <a:rPr lang="ru-RU" dirty="0" smtClean="0">
                <a:solidFill>
                  <a:schemeClr val="dk1"/>
                </a:solidFill>
              </a:rPr>
              <a:t>Количество ядер: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1288</a:t>
            </a:r>
          </a:p>
          <a:p>
            <a:pPr defTabSz="271463"/>
            <a:r>
              <a:rPr lang="ru-RU" dirty="0" smtClean="0">
                <a:solidFill>
                  <a:schemeClr val="dk1"/>
                </a:solidFill>
              </a:rPr>
              <a:t>­Количество ядер гибридных процессоров: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2640</a:t>
            </a:r>
          </a:p>
          <a:p>
            <a:pPr defTabSz="271463"/>
            <a:r>
              <a:rPr lang="ru-RU" dirty="0" smtClean="0">
                <a:solidFill>
                  <a:schemeClr val="dk1"/>
                </a:solidFill>
              </a:rPr>
              <a:t>­</a:t>
            </a: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6097410" y="2061642"/>
            <a:ext cx="5760640" cy="45099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defTabSz="271463"/>
            <a:r>
              <a:rPr lang="ru-RU" dirty="0">
                <a:solidFill>
                  <a:schemeClr val="dk1"/>
                </a:solidFill>
              </a:rPr>
              <a:t>­Количество </a:t>
            </a:r>
            <a:r>
              <a:rPr lang="en-US" dirty="0">
                <a:solidFill>
                  <a:schemeClr val="dk1"/>
                </a:solidFill>
              </a:rPr>
              <a:t>GPU-</a:t>
            </a:r>
            <a:r>
              <a:rPr lang="ru-RU" dirty="0">
                <a:solidFill>
                  <a:schemeClr val="dk1"/>
                </a:solidFill>
              </a:rPr>
              <a:t>ускорителей: 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6</a:t>
            </a:r>
          </a:p>
          <a:p>
            <a:pPr defTabSz="271463"/>
            <a:r>
              <a:rPr lang="ru-RU" dirty="0" smtClean="0">
                <a:solidFill>
                  <a:schemeClr val="dk1"/>
                </a:solidFill>
              </a:rPr>
              <a:t>Тип </a:t>
            </a:r>
            <a:r>
              <a:rPr lang="en-US" dirty="0" smtClean="0">
                <a:solidFill>
                  <a:schemeClr val="dk1"/>
                </a:solidFill>
              </a:rPr>
              <a:t>GPU </a:t>
            </a:r>
            <a:r>
              <a:rPr lang="ru-RU" dirty="0" smtClean="0">
                <a:solidFill>
                  <a:schemeClr val="dk1"/>
                </a:solidFill>
              </a:rPr>
              <a:t>ускорителей: </a:t>
            </a:r>
            <a:r>
              <a:rPr lang="en-US" dirty="0" err="1" smtClean="0">
                <a:solidFill>
                  <a:schemeClr val="dk1"/>
                </a:solidFill>
              </a:rPr>
              <a:t>nVidia</a:t>
            </a:r>
            <a:r>
              <a:rPr lang="en-US" dirty="0" smtClean="0">
                <a:solidFill>
                  <a:schemeClr val="dk1"/>
                </a:solidFill>
              </a:rPr>
              <a:t> Tesla K20X</a:t>
            </a:r>
          </a:p>
          <a:p>
            <a:pPr defTabSz="271463"/>
            <a:r>
              <a:rPr lang="en-US" dirty="0" smtClean="0">
                <a:solidFill>
                  <a:schemeClr val="dk1"/>
                </a:solidFill>
              </a:rPr>
              <a:t>­</a:t>
            </a:r>
            <a:r>
              <a:rPr lang="ru-RU" dirty="0" smtClean="0">
                <a:solidFill>
                  <a:schemeClr val="dk1"/>
                </a:solidFill>
              </a:rPr>
              <a:t>Количество ядер: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16128</a:t>
            </a:r>
          </a:p>
          <a:p>
            <a:pPr defTabSz="271463"/>
            <a:r>
              <a:rPr lang="ru-RU" dirty="0" smtClean="0">
                <a:solidFill>
                  <a:schemeClr val="dk1"/>
                </a:solidFill>
              </a:rPr>
              <a:t>­Оперативная память: </a:t>
            </a:r>
            <a:r>
              <a:rPr lang="en-US" dirty="0" smtClean="0">
                <a:solidFill>
                  <a:schemeClr val="dk1"/>
                </a:solidFill>
              </a:rPr>
              <a:t>DDR3-1333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2048</a:t>
            </a:r>
            <a:r>
              <a:rPr lang="en-US" dirty="0" smtClean="0">
                <a:solidFill>
                  <a:schemeClr val="dk1"/>
                </a:solidFill>
              </a:rPr>
              <a:t> GB</a:t>
            </a:r>
          </a:p>
          <a:p>
            <a:pPr defTabSz="271463"/>
            <a:r>
              <a:rPr lang="en-US" dirty="0" smtClean="0">
                <a:solidFill>
                  <a:schemeClr val="dk1"/>
                </a:solidFill>
              </a:rPr>
              <a:t>­</a:t>
            </a:r>
            <a:r>
              <a:rPr lang="ru-RU" dirty="0" smtClean="0">
                <a:solidFill>
                  <a:schemeClr val="dk1"/>
                </a:solidFill>
              </a:rPr>
              <a:t>Система хранения данных: </a:t>
            </a:r>
            <a:r>
              <a:rPr lang="en-US" dirty="0" err="1" smtClean="0">
                <a:solidFill>
                  <a:schemeClr val="dk1"/>
                </a:solidFill>
              </a:rPr>
              <a:t>NetApp</a:t>
            </a:r>
            <a:r>
              <a:rPr lang="en-US" dirty="0" smtClean="0">
                <a:solidFill>
                  <a:schemeClr val="dk1"/>
                </a:solidFill>
              </a:rPr>
              <a:t> FAS6080A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280</a:t>
            </a:r>
            <a:r>
              <a:rPr lang="en-US" dirty="0" smtClean="0">
                <a:solidFill>
                  <a:schemeClr val="dk1"/>
                </a:solidFill>
              </a:rPr>
              <a:t> TB</a:t>
            </a:r>
          </a:p>
          <a:p>
            <a:pPr defTabSz="271463"/>
            <a:r>
              <a:rPr lang="en-US" dirty="0" smtClean="0">
                <a:solidFill>
                  <a:schemeClr val="dk1"/>
                </a:solidFill>
              </a:rPr>
              <a:t>­</a:t>
            </a:r>
            <a:r>
              <a:rPr lang="ru-RU" dirty="0" err="1" smtClean="0">
                <a:solidFill>
                  <a:schemeClr val="dk1"/>
                </a:solidFill>
              </a:rPr>
              <a:t>Интерконнект</a:t>
            </a:r>
            <a:r>
              <a:rPr lang="ru-RU" dirty="0" smtClean="0">
                <a:solidFill>
                  <a:schemeClr val="dk1"/>
                </a:solidFill>
              </a:rPr>
              <a:t>:</a:t>
            </a:r>
          </a:p>
          <a:p>
            <a:pPr marL="285750" indent="-12700" defTabSz="271463">
              <a:buFont typeface="Arial" panose="020B0604020202020204" pitchFamily="34" charset="0"/>
              <a:buChar char="•"/>
              <a:tabLst>
                <a:tab pos="84138" algn="l"/>
                <a:tab pos="179388" algn="l"/>
                <a:tab pos="273050" algn="l"/>
                <a:tab pos="357188" algn="l"/>
              </a:tabLst>
            </a:pPr>
            <a:r>
              <a:rPr lang="ru-RU" dirty="0" smtClean="0">
                <a:solidFill>
                  <a:schemeClr val="dk1"/>
                </a:solidFill>
              </a:rPr>
              <a:t>­	</a:t>
            </a:r>
            <a:r>
              <a:rPr lang="en-US" dirty="0" smtClean="0">
                <a:solidFill>
                  <a:schemeClr val="dk1"/>
                </a:solidFill>
              </a:rPr>
              <a:t>	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10</a:t>
            </a:r>
            <a:r>
              <a:rPr lang="ru-RU" dirty="0" smtClean="0">
                <a:solidFill>
                  <a:schemeClr val="dk1"/>
                </a:solidFill>
              </a:rPr>
              <a:t> </a:t>
            </a:r>
            <a:r>
              <a:rPr lang="en-US" dirty="0" smtClean="0">
                <a:solidFill>
                  <a:schemeClr val="dk1"/>
                </a:solidFill>
              </a:rPr>
              <a:t>Gigabit Ethernet</a:t>
            </a:r>
          </a:p>
          <a:p>
            <a:pPr marL="285750" indent="-12700" defTabSz="271463">
              <a:buFont typeface="Arial" panose="020B0604020202020204" pitchFamily="34" charset="0"/>
              <a:buChar char="•"/>
              <a:tabLst>
                <a:tab pos="84138" algn="l"/>
                <a:tab pos="179388" algn="l"/>
                <a:tab pos="273050" algn="l"/>
                <a:tab pos="357188" algn="l"/>
              </a:tabLst>
            </a:pPr>
            <a:r>
              <a:rPr lang="en-US" dirty="0" smtClean="0">
                <a:solidFill>
                  <a:schemeClr val="dk1"/>
                </a:solidFill>
              </a:rPr>
              <a:t>­		InfiniBand HCA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40</a:t>
            </a:r>
            <a:r>
              <a:rPr lang="kk-KZ" dirty="0" smtClean="0">
                <a:solidFill>
                  <a:schemeClr val="dk1"/>
                </a:solidFill>
              </a:rPr>
              <a:t> </a:t>
            </a:r>
            <a:r>
              <a:rPr lang="en-US" dirty="0" smtClean="0">
                <a:solidFill>
                  <a:schemeClr val="dk1"/>
                </a:solidFill>
              </a:rPr>
              <a:t>Gb/s, QDR</a:t>
            </a:r>
          </a:p>
          <a:p>
            <a:pPr defTabSz="271463"/>
            <a:r>
              <a:rPr lang="en-US" dirty="0" smtClean="0">
                <a:solidFill>
                  <a:schemeClr val="dk1"/>
                </a:solidFill>
              </a:rPr>
              <a:t>­</a:t>
            </a:r>
            <a:r>
              <a:rPr lang="ru-RU" dirty="0" smtClean="0">
                <a:solidFill>
                  <a:schemeClr val="dk1"/>
                </a:solidFill>
              </a:rPr>
              <a:t>Серверы управления </a:t>
            </a:r>
            <a:r>
              <a:rPr lang="en-US" dirty="0" smtClean="0">
                <a:solidFill>
                  <a:schemeClr val="dk1"/>
                </a:solidFill>
              </a:rPr>
              <a:t>Fujitsu PRIMERGY RX300 S5</a:t>
            </a:r>
          </a:p>
          <a:p>
            <a:pPr defTabSz="271463"/>
            <a:r>
              <a:rPr lang="en-US" dirty="0" smtClean="0">
                <a:solidFill>
                  <a:schemeClr val="dk1"/>
                </a:solidFill>
              </a:rPr>
              <a:t>­</a:t>
            </a:r>
            <a:r>
              <a:rPr lang="ru-RU" dirty="0" smtClean="0">
                <a:solidFill>
                  <a:schemeClr val="dk1"/>
                </a:solidFill>
              </a:rPr>
              <a:t>Операционные системы:</a:t>
            </a:r>
          </a:p>
          <a:p>
            <a:pPr marL="285750" indent="-12700" defTabSz="271463">
              <a:buFont typeface="Arial" panose="020B0604020202020204" pitchFamily="34" charset="0"/>
              <a:buChar char="•"/>
              <a:tabLst>
                <a:tab pos="452438" algn="l"/>
              </a:tabLst>
            </a:pPr>
            <a:r>
              <a:rPr lang="ru-RU" dirty="0" smtClean="0">
                <a:solidFill>
                  <a:schemeClr val="dk1"/>
                </a:solidFill>
              </a:rPr>
              <a:t>­	    </a:t>
            </a:r>
            <a:r>
              <a:rPr lang="en-US" dirty="0" smtClean="0">
                <a:solidFill>
                  <a:schemeClr val="dk1"/>
                </a:solidFill>
              </a:rPr>
              <a:t>Windows HPC Server 2012 R2</a:t>
            </a:r>
          </a:p>
          <a:p>
            <a:pPr marL="285750" indent="-12700" defTabSz="271463">
              <a:buFont typeface="Arial" panose="020B0604020202020204" pitchFamily="34" charset="0"/>
              <a:buChar char="•"/>
              <a:tabLst>
                <a:tab pos="452438" algn="l"/>
              </a:tabLst>
            </a:pPr>
            <a:r>
              <a:rPr lang="en-US" dirty="0" smtClean="0">
                <a:solidFill>
                  <a:schemeClr val="dk1"/>
                </a:solidFill>
              </a:rPr>
              <a:t>­	</a:t>
            </a:r>
            <a:r>
              <a:rPr lang="ru-RU" dirty="0" smtClean="0">
                <a:solidFill>
                  <a:schemeClr val="dk1"/>
                </a:solidFill>
              </a:rPr>
              <a:t>    </a:t>
            </a:r>
            <a:r>
              <a:rPr lang="en-US" dirty="0" smtClean="0">
                <a:solidFill>
                  <a:schemeClr val="dk1"/>
                </a:solidFill>
              </a:rPr>
              <a:t>Rocks Cluster Distribution 5.4.3 (Viper)</a:t>
            </a:r>
          </a:p>
          <a:p>
            <a:pPr marL="285750" indent="-12700" defTabSz="271463">
              <a:buFont typeface="Arial" panose="020B0604020202020204" pitchFamily="34" charset="0"/>
              <a:buChar char="•"/>
              <a:tabLst>
                <a:tab pos="452438" algn="l"/>
              </a:tabLst>
            </a:pPr>
            <a:r>
              <a:rPr lang="en-US" dirty="0" smtClean="0">
                <a:solidFill>
                  <a:schemeClr val="dk1"/>
                </a:solidFill>
              </a:rPr>
              <a:t>      Centos 6.5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998862" y="1485578"/>
            <a:ext cx="5420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defTabSz="271463">
              <a:spcBef>
                <a:spcPct val="20000"/>
              </a:spcBef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Вычислительный кластер (Суперкомпьютер)</a:t>
            </a:r>
            <a:endParaRPr lang="ru-RU" b="1" dirty="0" smtClean="0"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1794358" y="274704"/>
            <a:ext cx="9786534" cy="1093892"/>
          </a:xfrm>
        </p:spPr>
        <p:txBody>
          <a:bodyPr>
            <a:normAutofit fontScale="90000"/>
          </a:bodyPr>
          <a:lstStyle/>
          <a:p>
            <a:pPr lvl="0" algn="l">
              <a:defRPr/>
            </a:pPr>
            <a:r>
              <a:rPr lang="ru-RU" sz="6700" b="1" dirty="0" smtClean="0">
                <a:solidFill>
                  <a:srgbClr val="0070C0"/>
                </a:solidFill>
                <a:latin typeface="Century Gothic" pitchFamily="34" charset="0"/>
              </a:rPr>
              <a:t>О</a:t>
            </a:r>
            <a:r>
              <a:rPr lang="ru-RU" sz="3300" b="1" dirty="0" smtClean="0">
                <a:latin typeface="Century Gothic" pitchFamily="34" charset="0"/>
              </a:rPr>
              <a:t>борудование</a:t>
            </a:r>
            <a:endParaRPr lang="ru-RU" sz="3300" dirty="0">
              <a:latin typeface="Archangelsk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6031"/>
            <a:ext cx="12190413" cy="7175076"/>
          </a:xfrm>
          <a:prstGeom prst="rect">
            <a:avLst/>
          </a:prstGeom>
          <a:ln>
            <a:solidFill>
              <a:schemeClr val="tx1"/>
            </a:solidFill>
          </a:ln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4" name="Picture 10" descr="D:\k-tsay\NORLIST\4545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82701" y="164676"/>
            <a:ext cx="2041601" cy="768263"/>
          </a:xfrm>
          <a:prstGeom prst="rect">
            <a:avLst/>
          </a:prstGeom>
          <a:noFill/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39319" y="6022082"/>
            <a:ext cx="3479623" cy="837505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>
                <a:solidFill>
                  <a:srgbClr val="0070C0"/>
                </a:solidFill>
                <a:latin typeface="Century Gothic" pitchFamily="34" charset="0"/>
                <a:cs typeface="Arial" pitchFamily="34" charset="0"/>
              </a:rPr>
              <a:t>В</a:t>
            </a:r>
            <a:r>
              <a:rPr lang="ru-RU" sz="1600" b="1" dirty="0" smtClean="0">
                <a:latin typeface="Century Gothic" pitchFamily="34" charset="0"/>
                <a:cs typeface="Arial" pitchFamily="34" charset="0"/>
              </a:rPr>
              <a:t>ычислительный </a:t>
            </a:r>
            <a:r>
              <a:rPr lang="ru-RU" sz="1600" b="1" dirty="0" smtClean="0">
                <a:solidFill>
                  <a:srgbClr val="0070C0"/>
                </a:solidFill>
                <a:latin typeface="Century Gothic" pitchFamily="34" charset="0"/>
                <a:cs typeface="Arial" pitchFamily="34" charset="0"/>
              </a:rPr>
              <a:t>К</a:t>
            </a:r>
            <a:r>
              <a:rPr lang="ru-RU" sz="1600" b="1" dirty="0" smtClean="0">
                <a:latin typeface="Century Gothic" pitchFamily="34" charset="0"/>
                <a:cs typeface="Arial" pitchFamily="34" charset="0"/>
              </a:rPr>
              <a:t>ластер (Суперкомпьютер)</a:t>
            </a:r>
            <a:endParaRPr lang="ru-RU" sz="1600" b="1" dirty="0">
              <a:latin typeface="Century Gothic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75526" y="4002757"/>
            <a:ext cx="3214887" cy="2339102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Текущий рейтинг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ТОП-50 </a:t>
            </a:r>
            <a:r>
              <a:rPr lang="ru-RU" b="1" dirty="0" smtClean="0">
                <a:solidFill>
                  <a:schemeClr val="bg1"/>
                </a:solidFill>
              </a:rPr>
              <a:t>Суперкомпьютеров </a:t>
            </a:r>
            <a:r>
              <a:rPr lang="ru-RU" sz="2400" b="1" dirty="0">
                <a:solidFill>
                  <a:schemeClr val="bg1"/>
                </a:solidFill>
              </a:rPr>
              <a:t>СНГ</a:t>
            </a:r>
            <a:endParaRPr lang="ru-RU" b="1" dirty="0">
              <a:solidFill>
                <a:schemeClr val="bg1"/>
              </a:solidFill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ru-RU" b="1" dirty="0" smtClean="0">
                <a:solidFill>
                  <a:schemeClr val="bg1"/>
                </a:solidFill>
              </a:rPr>
              <a:t>(25-я </a:t>
            </a:r>
            <a:r>
              <a:rPr lang="ru-RU" b="1" dirty="0">
                <a:solidFill>
                  <a:schemeClr val="bg1"/>
                </a:solidFill>
              </a:rPr>
              <a:t>редакция от </a:t>
            </a:r>
            <a:r>
              <a:rPr lang="ru-RU" b="1" dirty="0" smtClean="0">
                <a:solidFill>
                  <a:schemeClr val="bg1"/>
                </a:solidFill>
              </a:rPr>
              <a:t>26.09.2016)</a:t>
            </a:r>
            <a:endParaRPr lang="ru-RU" b="1" dirty="0">
              <a:solidFill>
                <a:schemeClr val="bg1"/>
              </a:solidFill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ru-RU" b="1" dirty="0" smtClean="0">
                <a:solidFill>
                  <a:schemeClr val="bg1"/>
                </a:solidFill>
              </a:rPr>
              <a:t>Суперкомпьютер 	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ru-RU" b="1" dirty="0" err="1" smtClean="0">
                <a:solidFill>
                  <a:schemeClr val="bg1"/>
                </a:solidFill>
              </a:rPr>
              <a:t>КазНИТУ</a:t>
            </a:r>
            <a:r>
              <a:rPr lang="ru-RU" b="1" dirty="0" smtClean="0">
                <a:solidFill>
                  <a:schemeClr val="bg1"/>
                </a:solidFill>
              </a:rPr>
              <a:t> занимает 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4</a:t>
            </a:r>
            <a:r>
              <a:rPr lang="ru-RU" sz="2400" b="1" dirty="0" smtClean="0">
                <a:solidFill>
                  <a:schemeClr val="bg1"/>
                </a:solidFill>
              </a:rPr>
              <a:t>5-е</a:t>
            </a:r>
            <a:r>
              <a:rPr lang="ru-RU" b="1" dirty="0" smtClean="0">
                <a:solidFill>
                  <a:schemeClr val="bg1"/>
                </a:solidFill>
              </a:rPr>
              <a:t> место в списке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D:\k-tsay\NORLIST\maxresdef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40506" y="0"/>
            <a:ext cx="7271675" cy="4090317"/>
          </a:xfrm>
          <a:prstGeom prst="rect">
            <a:avLst/>
          </a:prstGeom>
          <a:noFill/>
        </p:spPr>
      </p:pic>
      <p:pic>
        <p:nvPicPr>
          <p:cNvPr id="4" name="Picture 10" descr="D:\k-tsay\NORLIST\4545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82701" y="164676"/>
            <a:ext cx="2041601" cy="768263"/>
          </a:xfrm>
          <a:prstGeom prst="rect">
            <a:avLst/>
          </a:prstGeom>
          <a:noFill/>
        </p:spPr>
      </p:pic>
      <p:pic>
        <p:nvPicPr>
          <p:cNvPr id="6152" name="Picture 8" descr="D:\k-tsay\NORLIST\dim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540506" cy="6859587"/>
          </a:xfrm>
          <a:prstGeom prst="rect">
            <a:avLst/>
          </a:prstGeom>
          <a:noFill/>
        </p:spPr>
      </p:pic>
      <p:sp>
        <p:nvSpPr>
          <p:cNvPr id="16" name="Содержимое 2"/>
          <p:cNvSpPr txBox="1">
            <a:spLocks/>
          </p:cNvSpPr>
          <p:nvPr/>
        </p:nvSpPr>
        <p:spPr>
          <a:xfrm>
            <a:off x="262558" y="4365898"/>
            <a:ext cx="2088232" cy="24936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defTabSz="271463"/>
            <a:r>
              <a:rPr lang="ru-RU" b="1" dirty="0" smtClean="0">
                <a:solidFill>
                  <a:srgbClr val="0070C0"/>
                </a:solidFill>
                <a:latin typeface="Century Gothic" pitchFamily="34" charset="0"/>
                <a:cs typeface="Arial" pitchFamily="34" charset="0"/>
              </a:rPr>
              <a:t>П</a:t>
            </a:r>
            <a:r>
              <a:rPr lang="ru-RU" b="1" dirty="0" smtClean="0">
                <a:latin typeface="Century Gothic" pitchFamily="34" charset="0"/>
                <a:cs typeface="Arial" pitchFamily="34" charset="0"/>
              </a:rPr>
              <a:t>ромышленный </a:t>
            </a:r>
            <a:r>
              <a:rPr lang="en-US" b="1" dirty="0" smtClean="0">
                <a:solidFill>
                  <a:srgbClr val="0070C0"/>
                </a:solidFill>
                <a:latin typeface="Century Gothic" pitchFamily="34" charset="0"/>
                <a:cs typeface="Arial" pitchFamily="34" charset="0"/>
              </a:rPr>
              <a:t>3</a:t>
            </a:r>
            <a:r>
              <a:rPr lang="en-US" b="1" dirty="0" smtClean="0">
                <a:latin typeface="Century Gothic" pitchFamily="34" charset="0"/>
                <a:cs typeface="Arial" pitchFamily="34" charset="0"/>
              </a:rPr>
              <a:t>D </a:t>
            </a:r>
            <a:r>
              <a:rPr lang="ru-RU" b="1" dirty="0" smtClean="0">
                <a:latin typeface="Century Gothic" pitchFamily="34" charset="0"/>
                <a:cs typeface="Arial" pitchFamily="34" charset="0"/>
              </a:rPr>
              <a:t>принтер – </a:t>
            </a:r>
            <a:r>
              <a:rPr lang="en-US" b="1" dirty="0" err="1" smtClean="0">
                <a:solidFill>
                  <a:srgbClr val="0070C0"/>
                </a:solidFill>
                <a:latin typeface="Century Gothic" pitchFamily="34" charset="0"/>
                <a:cs typeface="Arial" pitchFamily="34" charset="0"/>
              </a:rPr>
              <a:t>S</a:t>
            </a:r>
            <a:r>
              <a:rPr lang="en-US" b="1" dirty="0" err="1" smtClean="0">
                <a:latin typeface="Century Gothic" pitchFamily="34" charset="0"/>
                <a:cs typeface="Arial" pitchFamily="34" charset="0"/>
              </a:rPr>
              <a:t>tratasys</a:t>
            </a:r>
            <a:r>
              <a:rPr lang="en-US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Century Gothic" pitchFamily="34" charset="0"/>
                <a:cs typeface="Arial" pitchFamily="34" charset="0"/>
              </a:rPr>
              <a:t>D</a:t>
            </a:r>
            <a:r>
              <a:rPr lang="en-US" b="1" dirty="0" smtClean="0">
                <a:latin typeface="Century Gothic" pitchFamily="34" charset="0"/>
                <a:cs typeface="Arial" pitchFamily="34" charset="0"/>
              </a:rPr>
              <a:t>imension </a:t>
            </a:r>
            <a:r>
              <a:rPr lang="en-US" b="1" dirty="0" smtClean="0">
                <a:solidFill>
                  <a:srgbClr val="0070C0"/>
                </a:solidFill>
                <a:latin typeface="Century Gothic" pitchFamily="34" charset="0"/>
                <a:cs typeface="Arial" pitchFamily="34" charset="0"/>
              </a:rPr>
              <a:t>E</a:t>
            </a:r>
            <a:r>
              <a:rPr lang="en-US" b="1" dirty="0" smtClean="0">
                <a:latin typeface="Century Gothic" pitchFamily="34" charset="0"/>
                <a:cs typeface="Arial" pitchFamily="34" charset="0"/>
              </a:rPr>
              <a:t>lite</a:t>
            </a:r>
          </a:p>
          <a:p>
            <a:pPr defTabSz="271463"/>
            <a:r>
              <a:rPr lang="ru-RU" sz="1600" dirty="0" smtClean="0">
                <a:solidFill>
                  <a:schemeClr val="dk1"/>
                </a:solidFill>
                <a:latin typeface="Century Gothic" pitchFamily="34" charset="0"/>
                <a:cs typeface="Arial" pitchFamily="34" charset="0"/>
              </a:rPr>
              <a:t>Рабочая камера: 20*20*30</a:t>
            </a:r>
            <a:r>
              <a:rPr lang="en-US" sz="1600" dirty="0" smtClean="0">
                <a:solidFill>
                  <a:schemeClr val="dk1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dk1"/>
                </a:solidFill>
                <a:latin typeface="Century Gothic" pitchFamily="34" charset="0"/>
                <a:cs typeface="Arial" pitchFamily="34" charset="0"/>
              </a:rPr>
              <a:t>см. </a:t>
            </a:r>
          </a:p>
          <a:p>
            <a:pPr defTabSz="271463"/>
            <a:r>
              <a:rPr lang="ru-RU" sz="1600" dirty="0" smtClean="0">
                <a:solidFill>
                  <a:schemeClr val="dk1"/>
                </a:solidFill>
                <a:latin typeface="Century Gothic" pitchFamily="34" charset="0"/>
                <a:cs typeface="Arial" pitchFamily="34" charset="0"/>
              </a:rPr>
              <a:t>Материал: </a:t>
            </a:r>
            <a:r>
              <a:rPr lang="en-US" sz="1600" dirty="0" smtClean="0">
                <a:solidFill>
                  <a:schemeClr val="dk1"/>
                </a:solidFill>
                <a:latin typeface="Century Gothic" pitchFamily="34" charset="0"/>
                <a:cs typeface="Arial" pitchFamily="34" charset="0"/>
              </a:rPr>
              <a:t>ABS</a:t>
            </a:r>
            <a:r>
              <a:rPr lang="ru-RU" sz="1600" dirty="0" smtClean="0">
                <a:solidFill>
                  <a:schemeClr val="dk1"/>
                </a:solidFill>
                <a:latin typeface="Century Gothic" pitchFamily="34" charset="0"/>
                <a:cs typeface="Arial" pitchFamily="34" charset="0"/>
              </a:rPr>
              <a:t> (пластик)</a:t>
            </a:r>
            <a:endParaRPr lang="en-US" sz="1600" dirty="0" smtClean="0">
              <a:solidFill>
                <a:schemeClr val="dk1"/>
              </a:solidFill>
              <a:latin typeface="Century Gothic" pitchFamily="34" charset="0"/>
              <a:cs typeface="Arial" pitchFamily="34" charset="0"/>
            </a:endParaRPr>
          </a:p>
          <a:p>
            <a:pPr defTabSz="271463"/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926854" y="4293890"/>
            <a:ext cx="9026278" cy="212365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sz="1600" b="1" dirty="0" smtClean="0"/>
              <a:t>Характеристики продукта </a:t>
            </a:r>
            <a:r>
              <a:rPr lang="en-US" sz="1600" b="1" dirty="0" err="1">
                <a:latin typeface="Century Gothic" pitchFamily="34" charset="0"/>
                <a:cs typeface="Arial" pitchFamily="34" charset="0"/>
              </a:rPr>
              <a:t>Stratasys</a:t>
            </a:r>
            <a:r>
              <a:rPr lang="en-US" sz="1600" b="1" dirty="0">
                <a:latin typeface="Century Gothic" pitchFamily="34" charset="0"/>
                <a:cs typeface="Arial" pitchFamily="34" charset="0"/>
              </a:rPr>
              <a:t> </a:t>
            </a:r>
            <a:r>
              <a:rPr lang="ru-RU" sz="1600" b="1" dirty="0" err="1" smtClean="0"/>
              <a:t>Dimension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Elite</a:t>
            </a:r>
            <a:endParaRPr lang="en-US" sz="1600" b="1" dirty="0" smtClean="0"/>
          </a:p>
          <a:p>
            <a:r>
              <a:rPr lang="ru-RU" sz="1600" i="1" dirty="0" smtClean="0"/>
              <a:t>Технология печати:</a:t>
            </a:r>
            <a:r>
              <a:rPr lang="en-US" sz="1600" i="1" dirty="0" smtClean="0"/>
              <a:t> </a:t>
            </a:r>
            <a:r>
              <a:rPr lang="ru-RU" sz="1600" b="1" dirty="0" smtClean="0"/>
              <a:t>FDM (</a:t>
            </a:r>
            <a:r>
              <a:rPr lang="ru-RU" sz="1600" b="1" dirty="0" err="1" smtClean="0"/>
              <a:t>Fused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Deposition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Modeling</a:t>
            </a:r>
            <a:r>
              <a:rPr lang="ru-RU" sz="1600" b="1" dirty="0" smtClean="0"/>
              <a:t>) </a:t>
            </a:r>
            <a:r>
              <a:rPr lang="ru-RU" sz="1600" dirty="0" smtClean="0"/>
              <a:t>послойное нанесение расплавленной пластиковой нити</a:t>
            </a:r>
            <a:br>
              <a:rPr lang="ru-RU" sz="1600" dirty="0" smtClean="0"/>
            </a:br>
            <a:r>
              <a:rPr lang="ru-RU" sz="1600" i="1" dirty="0" smtClean="0"/>
              <a:t>Модельный материал:</a:t>
            </a:r>
            <a:r>
              <a:rPr lang="en-US" sz="1600" i="1" dirty="0" smtClean="0"/>
              <a:t> </a:t>
            </a:r>
            <a:r>
              <a:rPr lang="ru-RU" sz="1600" dirty="0" smtClean="0"/>
              <a:t>ABSplus-P430 - пластик, в девяти цветах</a:t>
            </a:r>
            <a:br>
              <a:rPr lang="ru-RU" sz="1600" dirty="0" smtClean="0"/>
            </a:br>
            <a:r>
              <a:rPr lang="ru-RU" sz="1600" i="1" dirty="0" smtClean="0"/>
              <a:t>Вспомогательный материал: </a:t>
            </a:r>
            <a:r>
              <a:rPr lang="ru-RU" sz="1600" dirty="0" smtClean="0"/>
              <a:t>Растворимый или отслаиваемый</a:t>
            </a:r>
            <a:endParaRPr lang="en-US" sz="1600" dirty="0" smtClean="0"/>
          </a:p>
          <a:p>
            <a:r>
              <a:rPr lang="ru-RU" sz="1600" i="1" dirty="0" smtClean="0"/>
              <a:t>Материал поддержки модели: </a:t>
            </a:r>
            <a:r>
              <a:rPr lang="ru-RU" sz="1600" dirty="0" smtClean="0"/>
              <a:t>Растворимый пластик, технология SST, удаляется в отдельной камере</a:t>
            </a:r>
            <a:endParaRPr lang="en-US" sz="1600" dirty="0" smtClean="0"/>
          </a:p>
          <a:p>
            <a:r>
              <a:rPr lang="ru-RU" sz="1600" i="1" dirty="0" smtClean="0"/>
              <a:t>Размер создаваемой модели: </a:t>
            </a:r>
            <a:r>
              <a:rPr lang="ru-RU" sz="1600" dirty="0" smtClean="0"/>
              <a:t>203 x 203 x 305 мм</a:t>
            </a:r>
            <a:endParaRPr lang="en-US" sz="1600" dirty="0" smtClean="0"/>
          </a:p>
          <a:p>
            <a:r>
              <a:rPr lang="ru-RU" sz="1600" i="1" dirty="0" smtClean="0"/>
              <a:t>Толщина слоя: </a:t>
            </a:r>
            <a:r>
              <a:rPr lang="ru-RU" sz="1600" dirty="0" smtClean="0"/>
              <a:t>0,254 мм или 0,178 мм</a:t>
            </a: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80"/>
          <a:stretch/>
        </p:blipFill>
        <p:spPr>
          <a:xfrm>
            <a:off x="0" y="-314622"/>
            <a:ext cx="12190413" cy="739840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10" descr="D:\k-tsay\NORLIST\4545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82701" y="164676"/>
            <a:ext cx="2041601" cy="768263"/>
          </a:xfrm>
          <a:prstGeom prst="rect">
            <a:avLst/>
          </a:prstGeom>
          <a:noFill/>
        </p:spPr>
      </p:pic>
      <p:sp>
        <p:nvSpPr>
          <p:cNvPr id="35" name="Содержимое 2"/>
          <p:cNvSpPr txBox="1">
            <a:spLocks/>
          </p:cNvSpPr>
          <p:nvPr/>
        </p:nvSpPr>
        <p:spPr>
          <a:xfrm>
            <a:off x="118542" y="993519"/>
            <a:ext cx="6345168" cy="1851083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defTabSz="271463"/>
            <a:r>
              <a:rPr lang="ru-RU" sz="2000" dirty="0" smtClean="0">
                <a:solidFill>
                  <a:schemeClr val="bg1"/>
                </a:solidFill>
              </a:rPr>
              <a:t>•	Диапазон несущих частот сигнала: 7900-8500 МГц</a:t>
            </a:r>
          </a:p>
          <a:p>
            <a:pPr defTabSz="271463"/>
            <a:r>
              <a:rPr lang="ru-RU" sz="2000" dirty="0" smtClean="0">
                <a:solidFill>
                  <a:schemeClr val="bg1"/>
                </a:solidFill>
              </a:rPr>
              <a:t>•	Принимаемый спутник:</a:t>
            </a:r>
            <a:r>
              <a:rPr lang="en-US" sz="2000" dirty="0" smtClean="0">
                <a:solidFill>
                  <a:schemeClr val="bg1"/>
                </a:solidFill>
              </a:rPr>
              <a:t> MODIS Terra</a:t>
            </a:r>
          </a:p>
          <a:p>
            <a:pPr defTabSz="271463"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•	Тип ОПУ: 2-осное (</a:t>
            </a:r>
            <a:r>
              <a:rPr lang="en-US" sz="2000" dirty="0" smtClean="0">
                <a:solidFill>
                  <a:schemeClr val="bg1"/>
                </a:solidFill>
              </a:rPr>
              <a:t>X - Y)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</a:p>
          <a:p>
            <a:pPr defTabSz="271463"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•	Диаметр рефлектора антенны: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2,4 м.</a:t>
            </a:r>
          </a:p>
          <a:p>
            <a:pPr defTabSz="271463"/>
            <a:endParaRPr lang="ru-RU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Заголовок 1"/>
          <p:cNvSpPr>
            <a:spLocks noGrp="1"/>
          </p:cNvSpPr>
          <p:nvPr>
            <p:ph type="title"/>
          </p:nvPr>
        </p:nvSpPr>
        <p:spPr>
          <a:xfrm>
            <a:off x="262558" y="310074"/>
            <a:ext cx="3888432" cy="477466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noAutofit/>
          </a:bodyPr>
          <a:lstStyle/>
          <a:p>
            <a:pPr algn="l">
              <a:spcAft>
                <a:spcPts val="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Станция ДЗЗ – УНИСКАН-24</a:t>
            </a:r>
            <a:endParaRPr lang="ru-RU" sz="2400" b="1" dirty="0">
              <a:solidFill>
                <a:schemeClr val="bg1"/>
              </a:solidFill>
              <a:latin typeface="+mn-lt"/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3120</TotalTime>
  <Words>1152</Words>
  <Application>Microsoft Office PowerPoint</Application>
  <PresentationFormat>Произвольный</PresentationFormat>
  <Paragraphs>179</Paragraphs>
  <Slides>18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Национальная Научная Лаборатория Коллективного Пользования Информационных и Космических Технологий </vt:lpstr>
      <vt:lpstr>Лаборатория</vt:lpstr>
      <vt:lpstr>Аккредитация</vt:lpstr>
      <vt:lpstr>IT</vt:lpstr>
      <vt:lpstr>Задачи</vt:lpstr>
      <vt:lpstr>Оборудование</vt:lpstr>
      <vt:lpstr>Вычислительный Кластер (Суперкомпьютер)</vt:lpstr>
      <vt:lpstr>Презентация PowerPoint</vt:lpstr>
      <vt:lpstr>Станция ДЗЗ – УНИСКАН-24</vt:lpstr>
      <vt:lpstr>Программное обеспечение</vt:lpstr>
      <vt:lpstr>Текущие проекты лаборатории</vt:lpstr>
      <vt:lpstr>Моделирование переноса загрязнения в Или-Балхашском бассейне с использованием суперкомпьютера</vt:lpstr>
      <vt:lpstr>Презентация PowerPoint</vt:lpstr>
      <vt:lpstr>Презентация PowerPoint</vt:lpstr>
      <vt:lpstr>Реализованые проекты</vt:lpstr>
      <vt:lpstr>Презентация PowerPoint</vt:lpstr>
      <vt:lpstr>Коммерциализация деятельности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k.tsay</dc:creator>
  <cp:lastModifiedBy>Daniyar Nurseitov</cp:lastModifiedBy>
  <cp:revision>223</cp:revision>
  <dcterms:created xsi:type="dcterms:W3CDTF">2016-12-05T03:55:51Z</dcterms:created>
  <dcterms:modified xsi:type="dcterms:W3CDTF">2016-12-13T15:57:48Z</dcterms:modified>
</cp:coreProperties>
</file>