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8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1" d="100"/>
          <a:sy n="91" d="100"/>
        </p:scale>
        <p:origin x="-10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CEEE02-2ABE-4AC5-A7CE-B2EB347B2F81}" type="doc">
      <dgm:prSet loTypeId="urn:microsoft.com/office/officeart/2005/8/layout/process1" loCatId="process" qsTypeId="urn:microsoft.com/office/officeart/2005/8/quickstyle/simple2" qsCatId="simple" csTypeId="urn:microsoft.com/office/officeart/2005/8/colors/accent0_3" csCatId="mainScheme" phldr="1"/>
      <dgm:spPr/>
    </dgm:pt>
    <dgm:pt modelId="{441F00C1-22EE-4E18-A0EC-80C5028AA108}">
      <dgm:prSet phldrT="[Текст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2200" b="0" dirty="0"/>
            <a:t>1.</a:t>
          </a:r>
        </a:p>
        <a:p>
          <a:pPr>
            <a:buFont typeface="Arial" panose="020B0604020202020204" pitchFamily="34" charset="0"/>
            <a:buNone/>
          </a:pPr>
          <a:r>
            <a:rPr lang="ru-RU" sz="2200" b="0" dirty="0"/>
            <a:t>Визуальный осмотр</a:t>
          </a:r>
        </a:p>
      </dgm:t>
    </dgm:pt>
    <dgm:pt modelId="{B302FB08-B7E9-401F-A53A-4F26A59DA990}" type="parTrans" cxnId="{56FD5B7C-BE01-4C2F-845D-5186A7FB4444}">
      <dgm:prSet/>
      <dgm:spPr/>
      <dgm:t>
        <a:bodyPr/>
        <a:lstStyle/>
        <a:p>
          <a:endParaRPr lang="ru-RU"/>
        </a:p>
      </dgm:t>
    </dgm:pt>
    <dgm:pt modelId="{1865305E-996F-496F-A0C2-3D1503484E3C}" type="sibTrans" cxnId="{56FD5B7C-BE01-4C2F-845D-5186A7FB4444}">
      <dgm:prSet/>
      <dgm:spPr/>
      <dgm:t>
        <a:bodyPr/>
        <a:lstStyle/>
        <a:p>
          <a:endParaRPr lang="ru-RU"/>
        </a:p>
      </dgm:t>
    </dgm:pt>
    <dgm:pt modelId="{403D350C-6CB0-4ED3-9C56-73C3FFADBD36}">
      <dgm:prSet phldrT="[Текст]" custT="1"/>
      <dgm:spPr/>
      <dgm:t>
        <a:bodyPr/>
        <a:lstStyle/>
        <a:p>
          <a:r>
            <a:rPr lang="ru-RU" sz="2200" b="0" dirty="0">
              <a:effectLst/>
            </a:rPr>
            <a:t>2. </a:t>
          </a:r>
        </a:p>
        <a:p>
          <a:r>
            <a:rPr lang="ru-RU" sz="2200" b="0" dirty="0">
              <a:effectLst/>
            </a:rPr>
            <a:t>Пробоподготовка образцов</a:t>
          </a:r>
        </a:p>
      </dgm:t>
    </dgm:pt>
    <dgm:pt modelId="{E7312F3F-3762-4B38-AB8B-09DF8AE97476}" type="parTrans" cxnId="{6041D127-35BD-4E21-8726-C1DFCF8BFCD0}">
      <dgm:prSet/>
      <dgm:spPr/>
      <dgm:t>
        <a:bodyPr/>
        <a:lstStyle/>
        <a:p>
          <a:endParaRPr lang="ru-RU"/>
        </a:p>
      </dgm:t>
    </dgm:pt>
    <dgm:pt modelId="{F1DF3199-6DE6-4B04-B0BA-731E8991DEBD}" type="sibTrans" cxnId="{6041D127-35BD-4E21-8726-C1DFCF8BFCD0}">
      <dgm:prSet/>
      <dgm:spPr/>
      <dgm:t>
        <a:bodyPr/>
        <a:lstStyle/>
        <a:p>
          <a:endParaRPr lang="ru-RU"/>
        </a:p>
      </dgm:t>
    </dgm:pt>
    <dgm:pt modelId="{AF60B80E-ADD5-4513-8006-15664C89CEA2}">
      <dgm:prSet phldrT="[Текст]" custT="1"/>
      <dgm:spPr/>
      <dgm:t>
        <a:bodyPr/>
        <a:lstStyle/>
        <a:p>
          <a:r>
            <a:rPr lang="ru-RU" sz="2200" dirty="0">
              <a:effectLst/>
              <a:ea typeface="Times New Roman" panose="02020603050405020304" pitchFamily="18" charset="0"/>
            </a:rPr>
            <a:t>3. </a:t>
          </a:r>
        </a:p>
        <a:p>
          <a:r>
            <a:rPr lang="ru-RU" sz="2200" dirty="0">
              <a:effectLst/>
              <a:ea typeface="Times New Roman" panose="02020603050405020304" pitchFamily="18" charset="0"/>
            </a:rPr>
            <a:t>Лазерное воздействие с энергией в интервале </a:t>
          </a:r>
          <a:r>
            <a:rPr lang="ru-RU" sz="2200" dirty="0"/>
            <a:t>(50÷400) мДж</a:t>
          </a:r>
        </a:p>
      </dgm:t>
    </dgm:pt>
    <dgm:pt modelId="{CF4AF5A7-834B-4C3B-920C-3DDBF4BA0077}" type="parTrans" cxnId="{BD9ED288-1589-41E3-A1B4-81E629CF0AF1}">
      <dgm:prSet/>
      <dgm:spPr/>
      <dgm:t>
        <a:bodyPr/>
        <a:lstStyle/>
        <a:p>
          <a:endParaRPr lang="ru-RU"/>
        </a:p>
      </dgm:t>
    </dgm:pt>
    <dgm:pt modelId="{527FD082-6780-40F4-8D02-2E45376B6D58}" type="sibTrans" cxnId="{BD9ED288-1589-41E3-A1B4-81E629CF0AF1}">
      <dgm:prSet/>
      <dgm:spPr/>
      <dgm:t>
        <a:bodyPr/>
        <a:lstStyle/>
        <a:p>
          <a:endParaRPr lang="ru-RU"/>
        </a:p>
      </dgm:t>
    </dgm:pt>
    <dgm:pt modelId="{2B15F949-2EAF-4B8F-9EAF-47CEAC6AA335}" type="pres">
      <dgm:prSet presAssocID="{5BCEEE02-2ABE-4AC5-A7CE-B2EB347B2F81}" presName="Name0" presStyleCnt="0">
        <dgm:presLayoutVars>
          <dgm:dir/>
          <dgm:resizeHandles val="exact"/>
        </dgm:presLayoutVars>
      </dgm:prSet>
      <dgm:spPr/>
    </dgm:pt>
    <dgm:pt modelId="{20A219D9-F2AD-4A2A-A2A1-088103C20850}" type="pres">
      <dgm:prSet presAssocID="{441F00C1-22EE-4E18-A0EC-80C5028AA108}" presName="node" presStyleLbl="node1" presStyleIdx="0" presStyleCnt="3" custScaleY="112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B2751-574D-4120-8EFB-B0A297EF0890}" type="pres">
      <dgm:prSet presAssocID="{1865305E-996F-496F-A0C2-3D1503484E3C}" presName="sibTrans" presStyleLbl="sibTrans2D1" presStyleIdx="0" presStyleCnt="2"/>
      <dgm:spPr/>
      <dgm:t>
        <a:bodyPr/>
        <a:lstStyle/>
        <a:p>
          <a:endParaRPr lang="ru-RU"/>
        </a:p>
      </dgm:t>
    </dgm:pt>
    <dgm:pt modelId="{4BBB9C2D-CA08-4F2A-8070-0A94BB928A9E}" type="pres">
      <dgm:prSet presAssocID="{1865305E-996F-496F-A0C2-3D1503484E3C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6DA4AF76-647E-463B-A60F-3936C88DC9A6}" type="pres">
      <dgm:prSet presAssocID="{403D350C-6CB0-4ED3-9C56-73C3FFADBD36}" presName="node" presStyleLbl="node1" presStyleIdx="1" presStyleCnt="3" custScaleX="102358" custScaleY="114359" custLinFactNeighborX="28635" custLinFactNeighborY="-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EC044F-F3CA-4239-A456-25732CB53338}" type="pres">
      <dgm:prSet presAssocID="{F1DF3199-6DE6-4B04-B0BA-731E8991DEBD}" presName="sibTrans" presStyleLbl="sibTrans2D1" presStyleIdx="1" presStyleCnt="2"/>
      <dgm:spPr/>
      <dgm:t>
        <a:bodyPr/>
        <a:lstStyle/>
        <a:p>
          <a:endParaRPr lang="ru-RU"/>
        </a:p>
      </dgm:t>
    </dgm:pt>
    <dgm:pt modelId="{B32B05EA-F8A1-4D7F-AD88-DEAABD5389AB}" type="pres">
      <dgm:prSet presAssocID="{F1DF3199-6DE6-4B04-B0BA-731E8991DEBD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E60FF283-F56F-4214-8575-C29CDBD3E54A}" type="pres">
      <dgm:prSet presAssocID="{AF60B80E-ADD5-4513-8006-15664C89CEA2}" presName="node" presStyleLbl="node1" presStyleIdx="2" presStyleCnt="3" custScaleX="139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FD5B7C-BE01-4C2F-845D-5186A7FB4444}" srcId="{5BCEEE02-2ABE-4AC5-A7CE-B2EB347B2F81}" destId="{441F00C1-22EE-4E18-A0EC-80C5028AA108}" srcOrd="0" destOrd="0" parTransId="{B302FB08-B7E9-401F-A53A-4F26A59DA990}" sibTransId="{1865305E-996F-496F-A0C2-3D1503484E3C}"/>
    <dgm:cxn modelId="{BD9ED288-1589-41E3-A1B4-81E629CF0AF1}" srcId="{5BCEEE02-2ABE-4AC5-A7CE-B2EB347B2F81}" destId="{AF60B80E-ADD5-4513-8006-15664C89CEA2}" srcOrd="2" destOrd="0" parTransId="{CF4AF5A7-834B-4C3B-920C-3DDBF4BA0077}" sibTransId="{527FD082-6780-40F4-8D02-2E45376B6D58}"/>
    <dgm:cxn modelId="{525E169F-5603-4DD9-98BE-DB91FB61280B}" type="presOf" srcId="{AF60B80E-ADD5-4513-8006-15664C89CEA2}" destId="{E60FF283-F56F-4214-8575-C29CDBD3E54A}" srcOrd="0" destOrd="0" presId="urn:microsoft.com/office/officeart/2005/8/layout/process1"/>
    <dgm:cxn modelId="{C2B5E678-159F-4255-9A22-202477A8F9D1}" type="presOf" srcId="{441F00C1-22EE-4E18-A0EC-80C5028AA108}" destId="{20A219D9-F2AD-4A2A-A2A1-088103C20850}" srcOrd="0" destOrd="0" presId="urn:microsoft.com/office/officeart/2005/8/layout/process1"/>
    <dgm:cxn modelId="{F4A56358-1B27-456E-B308-B6FBA1F3442A}" type="presOf" srcId="{F1DF3199-6DE6-4B04-B0BA-731E8991DEBD}" destId="{B32B05EA-F8A1-4D7F-AD88-DEAABD5389AB}" srcOrd="1" destOrd="0" presId="urn:microsoft.com/office/officeart/2005/8/layout/process1"/>
    <dgm:cxn modelId="{FAEAB78E-912D-4680-A51B-60A3CFE30C91}" type="presOf" srcId="{F1DF3199-6DE6-4B04-B0BA-731E8991DEBD}" destId="{6FEC044F-F3CA-4239-A456-25732CB53338}" srcOrd="0" destOrd="0" presId="urn:microsoft.com/office/officeart/2005/8/layout/process1"/>
    <dgm:cxn modelId="{6041D127-35BD-4E21-8726-C1DFCF8BFCD0}" srcId="{5BCEEE02-2ABE-4AC5-A7CE-B2EB347B2F81}" destId="{403D350C-6CB0-4ED3-9C56-73C3FFADBD36}" srcOrd="1" destOrd="0" parTransId="{E7312F3F-3762-4B38-AB8B-09DF8AE97476}" sibTransId="{F1DF3199-6DE6-4B04-B0BA-731E8991DEBD}"/>
    <dgm:cxn modelId="{0A70D209-94FB-4CF0-8EBE-04439A24898B}" type="presOf" srcId="{403D350C-6CB0-4ED3-9C56-73C3FFADBD36}" destId="{6DA4AF76-647E-463B-A60F-3936C88DC9A6}" srcOrd="0" destOrd="0" presId="urn:microsoft.com/office/officeart/2005/8/layout/process1"/>
    <dgm:cxn modelId="{65095FF9-1EC9-4A60-A69A-28D1B09AE87A}" type="presOf" srcId="{5BCEEE02-2ABE-4AC5-A7CE-B2EB347B2F81}" destId="{2B15F949-2EAF-4B8F-9EAF-47CEAC6AA335}" srcOrd="0" destOrd="0" presId="urn:microsoft.com/office/officeart/2005/8/layout/process1"/>
    <dgm:cxn modelId="{8DF16F8B-3B24-4453-99BA-BE353F1DECB6}" type="presOf" srcId="{1865305E-996F-496F-A0C2-3D1503484E3C}" destId="{4BBB9C2D-CA08-4F2A-8070-0A94BB928A9E}" srcOrd="1" destOrd="0" presId="urn:microsoft.com/office/officeart/2005/8/layout/process1"/>
    <dgm:cxn modelId="{377A9978-0C8A-455F-B2FF-7F1F5ED6840A}" type="presOf" srcId="{1865305E-996F-496F-A0C2-3D1503484E3C}" destId="{F49B2751-574D-4120-8EFB-B0A297EF0890}" srcOrd="0" destOrd="0" presId="urn:microsoft.com/office/officeart/2005/8/layout/process1"/>
    <dgm:cxn modelId="{D405D30E-3BBF-482F-B639-8E1CBB42E1D8}" type="presParOf" srcId="{2B15F949-2EAF-4B8F-9EAF-47CEAC6AA335}" destId="{20A219D9-F2AD-4A2A-A2A1-088103C20850}" srcOrd="0" destOrd="0" presId="urn:microsoft.com/office/officeart/2005/8/layout/process1"/>
    <dgm:cxn modelId="{79486B43-E6BB-44C7-8DB0-068AB74D43B7}" type="presParOf" srcId="{2B15F949-2EAF-4B8F-9EAF-47CEAC6AA335}" destId="{F49B2751-574D-4120-8EFB-B0A297EF0890}" srcOrd="1" destOrd="0" presId="urn:microsoft.com/office/officeart/2005/8/layout/process1"/>
    <dgm:cxn modelId="{00C8A6F8-1875-4C5B-B5FA-CB3C8825EE44}" type="presParOf" srcId="{F49B2751-574D-4120-8EFB-B0A297EF0890}" destId="{4BBB9C2D-CA08-4F2A-8070-0A94BB928A9E}" srcOrd="0" destOrd="0" presId="urn:microsoft.com/office/officeart/2005/8/layout/process1"/>
    <dgm:cxn modelId="{66E2C228-6158-450E-873A-F89BECB24851}" type="presParOf" srcId="{2B15F949-2EAF-4B8F-9EAF-47CEAC6AA335}" destId="{6DA4AF76-647E-463B-A60F-3936C88DC9A6}" srcOrd="2" destOrd="0" presId="urn:microsoft.com/office/officeart/2005/8/layout/process1"/>
    <dgm:cxn modelId="{1C446E7A-8A74-4BC1-AA12-BE5E5F92D7DE}" type="presParOf" srcId="{2B15F949-2EAF-4B8F-9EAF-47CEAC6AA335}" destId="{6FEC044F-F3CA-4239-A456-25732CB53338}" srcOrd="3" destOrd="0" presId="urn:microsoft.com/office/officeart/2005/8/layout/process1"/>
    <dgm:cxn modelId="{40D0745D-068A-42AB-AEBC-083A1DAE151A}" type="presParOf" srcId="{6FEC044F-F3CA-4239-A456-25732CB53338}" destId="{B32B05EA-F8A1-4D7F-AD88-DEAABD5389AB}" srcOrd="0" destOrd="0" presId="urn:microsoft.com/office/officeart/2005/8/layout/process1"/>
    <dgm:cxn modelId="{74A79C34-5E9C-4604-B1C0-2E088DB392BB}" type="presParOf" srcId="{2B15F949-2EAF-4B8F-9EAF-47CEAC6AA335}" destId="{E60FF283-F56F-4214-8575-C29CDBD3E54A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CEEE02-2ABE-4AC5-A7CE-B2EB347B2F81}" type="doc">
      <dgm:prSet loTypeId="urn:microsoft.com/office/officeart/2005/8/layout/process1" loCatId="process" qsTypeId="urn:microsoft.com/office/officeart/2005/8/quickstyle/simple2" qsCatId="simple" csTypeId="urn:microsoft.com/office/officeart/2005/8/colors/accent0_3" csCatId="mainScheme" phldr="1"/>
      <dgm:spPr/>
    </dgm:pt>
    <dgm:pt modelId="{441F00C1-22EE-4E18-A0EC-80C5028AA108}">
      <dgm:prSet phldrT="[Текст]" custT="1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ru-RU" sz="2200" b="0" dirty="0"/>
            <a:t>4.</a:t>
          </a:r>
        </a:p>
        <a:p>
          <a:pPr>
            <a:buFont typeface="Arial" panose="020B0604020202020204" pitchFamily="34" charset="0"/>
            <a:buNone/>
          </a:pPr>
          <a:r>
            <a:rPr lang="ru-RU" sz="2200" b="0" dirty="0"/>
            <a:t> О</a:t>
          </a:r>
          <a:r>
            <a:rPr lang="ru-RU" sz="2200" dirty="0"/>
            <a:t>пределение элементного состава и определения структуры поверхности, полученных образцов использовался</a:t>
          </a:r>
          <a:endParaRPr lang="ru-RU" sz="2200" b="0" dirty="0"/>
        </a:p>
      </dgm:t>
    </dgm:pt>
    <dgm:pt modelId="{B302FB08-B7E9-401F-A53A-4F26A59DA990}" type="parTrans" cxnId="{56FD5B7C-BE01-4C2F-845D-5186A7FB4444}">
      <dgm:prSet/>
      <dgm:spPr/>
      <dgm:t>
        <a:bodyPr/>
        <a:lstStyle/>
        <a:p>
          <a:endParaRPr lang="ru-RU"/>
        </a:p>
      </dgm:t>
    </dgm:pt>
    <dgm:pt modelId="{1865305E-996F-496F-A0C2-3D1503484E3C}" type="sibTrans" cxnId="{56FD5B7C-BE01-4C2F-845D-5186A7FB4444}">
      <dgm:prSet/>
      <dgm:spPr/>
      <dgm:t>
        <a:bodyPr/>
        <a:lstStyle/>
        <a:p>
          <a:endParaRPr lang="ru-RU"/>
        </a:p>
      </dgm:t>
    </dgm:pt>
    <dgm:pt modelId="{403D350C-6CB0-4ED3-9C56-73C3FFADBD36}">
      <dgm:prSet phldrT="[Текст]" custT="1"/>
      <dgm:spPr/>
      <dgm:t>
        <a:bodyPr/>
        <a:lstStyle/>
        <a:p>
          <a:r>
            <a:rPr lang="ru-RU" sz="2200" b="0" dirty="0">
              <a:effectLst/>
            </a:rPr>
            <a:t>5. </a:t>
          </a:r>
        </a:p>
        <a:p>
          <a:r>
            <a:rPr lang="ru-RU" sz="2200" dirty="0"/>
            <a:t>Определение микротвердости исследуемых образцов.</a:t>
          </a:r>
          <a:endParaRPr lang="ru-RU" sz="2200" b="0" dirty="0">
            <a:effectLst/>
          </a:endParaRPr>
        </a:p>
      </dgm:t>
    </dgm:pt>
    <dgm:pt modelId="{E7312F3F-3762-4B38-AB8B-09DF8AE97476}" type="parTrans" cxnId="{6041D127-35BD-4E21-8726-C1DFCF8BFCD0}">
      <dgm:prSet/>
      <dgm:spPr/>
      <dgm:t>
        <a:bodyPr/>
        <a:lstStyle/>
        <a:p>
          <a:endParaRPr lang="ru-RU"/>
        </a:p>
      </dgm:t>
    </dgm:pt>
    <dgm:pt modelId="{F1DF3199-6DE6-4B04-B0BA-731E8991DEBD}" type="sibTrans" cxnId="{6041D127-35BD-4E21-8726-C1DFCF8BFCD0}">
      <dgm:prSet/>
      <dgm:spPr/>
      <dgm:t>
        <a:bodyPr/>
        <a:lstStyle/>
        <a:p>
          <a:endParaRPr lang="ru-RU"/>
        </a:p>
      </dgm:t>
    </dgm:pt>
    <dgm:pt modelId="{2B15F949-2EAF-4B8F-9EAF-47CEAC6AA335}" type="pres">
      <dgm:prSet presAssocID="{5BCEEE02-2ABE-4AC5-A7CE-B2EB347B2F81}" presName="Name0" presStyleCnt="0">
        <dgm:presLayoutVars>
          <dgm:dir/>
          <dgm:resizeHandles val="exact"/>
        </dgm:presLayoutVars>
      </dgm:prSet>
      <dgm:spPr/>
    </dgm:pt>
    <dgm:pt modelId="{20A219D9-F2AD-4A2A-A2A1-088103C20850}" type="pres">
      <dgm:prSet presAssocID="{441F00C1-22EE-4E18-A0EC-80C5028AA108}" presName="node" presStyleLbl="node1" presStyleIdx="0" presStyleCnt="2" custScaleX="138471" custScaleY="100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1A232-71A8-4654-B102-FCB79BC531B6}" type="pres">
      <dgm:prSet presAssocID="{1865305E-996F-496F-A0C2-3D1503484E3C}" presName="sibTrans" presStyleLbl="sibTrans2D1" presStyleIdx="0" presStyleCnt="1"/>
      <dgm:spPr/>
      <dgm:t>
        <a:bodyPr/>
        <a:lstStyle/>
        <a:p>
          <a:endParaRPr lang="ru-RU"/>
        </a:p>
      </dgm:t>
    </dgm:pt>
    <dgm:pt modelId="{C0EA3801-CE6F-494F-9735-896A6D1AF9A6}" type="pres">
      <dgm:prSet presAssocID="{1865305E-996F-496F-A0C2-3D1503484E3C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F7742BDD-3CBD-4AA5-9159-44BC1C160615}" type="pres">
      <dgm:prSet presAssocID="{403D350C-6CB0-4ED3-9C56-73C3FFADBD36}" presName="node" presStyleLbl="node1" presStyleIdx="1" presStyleCnt="2" custScaleX="1391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FD5B7C-BE01-4C2F-845D-5186A7FB4444}" srcId="{5BCEEE02-2ABE-4AC5-A7CE-B2EB347B2F81}" destId="{441F00C1-22EE-4E18-A0EC-80C5028AA108}" srcOrd="0" destOrd="0" parTransId="{B302FB08-B7E9-401F-A53A-4F26A59DA990}" sibTransId="{1865305E-996F-496F-A0C2-3D1503484E3C}"/>
    <dgm:cxn modelId="{E52B84A7-9109-46CA-B9CD-171FE2CC140B}" type="presOf" srcId="{1865305E-996F-496F-A0C2-3D1503484E3C}" destId="{6A21A232-71A8-4654-B102-FCB79BC531B6}" srcOrd="0" destOrd="0" presId="urn:microsoft.com/office/officeart/2005/8/layout/process1"/>
    <dgm:cxn modelId="{615D709E-12D5-40E8-B3CE-4D158471ED3D}" type="presOf" srcId="{1865305E-996F-496F-A0C2-3D1503484E3C}" destId="{C0EA3801-CE6F-494F-9735-896A6D1AF9A6}" srcOrd="1" destOrd="0" presId="urn:microsoft.com/office/officeart/2005/8/layout/process1"/>
    <dgm:cxn modelId="{8055696D-2E4D-44A8-8EF9-0B220B21C6BF}" type="presOf" srcId="{441F00C1-22EE-4E18-A0EC-80C5028AA108}" destId="{20A219D9-F2AD-4A2A-A2A1-088103C20850}" srcOrd="0" destOrd="0" presId="urn:microsoft.com/office/officeart/2005/8/layout/process1"/>
    <dgm:cxn modelId="{6041D127-35BD-4E21-8726-C1DFCF8BFCD0}" srcId="{5BCEEE02-2ABE-4AC5-A7CE-B2EB347B2F81}" destId="{403D350C-6CB0-4ED3-9C56-73C3FFADBD36}" srcOrd="1" destOrd="0" parTransId="{E7312F3F-3762-4B38-AB8B-09DF8AE97476}" sibTransId="{F1DF3199-6DE6-4B04-B0BA-731E8991DEBD}"/>
    <dgm:cxn modelId="{65095FF9-1EC9-4A60-A69A-28D1B09AE87A}" type="presOf" srcId="{5BCEEE02-2ABE-4AC5-A7CE-B2EB347B2F81}" destId="{2B15F949-2EAF-4B8F-9EAF-47CEAC6AA335}" srcOrd="0" destOrd="0" presId="urn:microsoft.com/office/officeart/2005/8/layout/process1"/>
    <dgm:cxn modelId="{8179FD03-7B17-4910-BB55-39E42197FE52}" type="presOf" srcId="{403D350C-6CB0-4ED3-9C56-73C3FFADBD36}" destId="{F7742BDD-3CBD-4AA5-9159-44BC1C160615}" srcOrd="0" destOrd="0" presId="urn:microsoft.com/office/officeart/2005/8/layout/process1"/>
    <dgm:cxn modelId="{6A0153B9-EC7C-40CE-86E0-F9565078FC40}" type="presParOf" srcId="{2B15F949-2EAF-4B8F-9EAF-47CEAC6AA335}" destId="{20A219D9-F2AD-4A2A-A2A1-088103C20850}" srcOrd="0" destOrd="0" presId="urn:microsoft.com/office/officeart/2005/8/layout/process1"/>
    <dgm:cxn modelId="{5AC3C656-967A-4609-B930-0F7597BD28EC}" type="presParOf" srcId="{2B15F949-2EAF-4B8F-9EAF-47CEAC6AA335}" destId="{6A21A232-71A8-4654-B102-FCB79BC531B6}" srcOrd="1" destOrd="0" presId="urn:microsoft.com/office/officeart/2005/8/layout/process1"/>
    <dgm:cxn modelId="{5E5FD7A7-2705-471D-BEA3-88D87B86A3ED}" type="presParOf" srcId="{6A21A232-71A8-4654-B102-FCB79BC531B6}" destId="{C0EA3801-CE6F-494F-9735-896A6D1AF9A6}" srcOrd="0" destOrd="0" presId="urn:microsoft.com/office/officeart/2005/8/layout/process1"/>
    <dgm:cxn modelId="{A022F182-7ACB-466E-90B9-45BAD8CC897A}" type="presParOf" srcId="{2B15F949-2EAF-4B8F-9EAF-47CEAC6AA335}" destId="{F7742BDD-3CBD-4AA5-9159-44BC1C160615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219D9-F2AD-4A2A-A2A1-088103C20850}">
      <dsp:nvSpPr>
        <dsp:cNvPr id="0" name=""/>
        <dsp:cNvSpPr/>
      </dsp:nvSpPr>
      <dsp:spPr>
        <a:xfrm>
          <a:off x="5630" y="551776"/>
          <a:ext cx="2459920" cy="1742886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200" b="0" kern="1200" dirty="0"/>
            <a:t>1.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200" b="0" kern="1200" dirty="0"/>
            <a:t>Визуальный осмотр</a:t>
          </a:r>
        </a:p>
      </dsp:txBody>
      <dsp:txXfrm>
        <a:off x="56677" y="602823"/>
        <a:ext cx="2357826" cy="1640792"/>
      </dsp:txXfrm>
    </dsp:sp>
    <dsp:sp modelId="{F49B2751-574D-4120-8EFB-B0A297EF0890}">
      <dsp:nvSpPr>
        <dsp:cNvPr id="0" name=""/>
        <dsp:cNvSpPr/>
      </dsp:nvSpPr>
      <dsp:spPr>
        <a:xfrm rot="21599490">
          <a:off x="2781983" y="1117910"/>
          <a:ext cx="670835" cy="61006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2781983" y="1239936"/>
        <a:ext cx="487817" cy="366036"/>
      </dsp:txXfrm>
    </dsp:sp>
    <dsp:sp modelId="{6DA4AF76-647E-463B-A60F-3936C88DC9A6}">
      <dsp:nvSpPr>
        <dsp:cNvPr id="0" name=""/>
        <dsp:cNvSpPr/>
      </dsp:nvSpPr>
      <dsp:spPr>
        <a:xfrm>
          <a:off x="3731279" y="538297"/>
          <a:ext cx="2517925" cy="176873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>
              <a:effectLst/>
            </a:rPr>
            <a:t>2.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>
              <a:effectLst/>
            </a:rPr>
            <a:t>Пробоподготовка образцов</a:t>
          </a:r>
        </a:p>
      </dsp:txBody>
      <dsp:txXfrm>
        <a:off x="3783083" y="590101"/>
        <a:ext cx="2414317" cy="1665123"/>
      </dsp:txXfrm>
    </dsp:sp>
    <dsp:sp modelId="{6FEC044F-F3CA-4239-A456-25732CB53338}">
      <dsp:nvSpPr>
        <dsp:cNvPr id="0" name=""/>
        <dsp:cNvSpPr/>
      </dsp:nvSpPr>
      <dsp:spPr>
        <a:xfrm rot="520">
          <a:off x="6424757" y="1117877"/>
          <a:ext cx="372170" cy="610060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6424757" y="1239881"/>
        <a:ext cx="260519" cy="366036"/>
      </dsp:txXfrm>
    </dsp:sp>
    <dsp:sp modelId="{E60FF283-F56F-4214-8575-C29CDBD3E54A}">
      <dsp:nvSpPr>
        <dsp:cNvPr id="0" name=""/>
        <dsp:cNvSpPr/>
      </dsp:nvSpPr>
      <dsp:spPr>
        <a:xfrm>
          <a:off x="6951413" y="649895"/>
          <a:ext cx="3440568" cy="154664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effectLst/>
              <a:ea typeface="Times New Roman" panose="02020603050405020304" pitchFamily="18" charset="0"/>
            </a:rPr>
            <a:t>3.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>
              <a:effectLst/>
              <a:ea typeface="Times New Roman" panose="02020603050405020304" pitchFamily="18" charset="0"/>
            </a:rPr>
            <a:t>Лазерное воздействие с энергией в интервале </a:t>
          </a:r>
          <a:r>
            <a:rPr lang="ru-RU" sz="2200" kern="1200" dirty="0"/>
            <a:t>(50÷400) мДж</a:t>
          </a:r>
        </a:p>
      </dsp:txBody>
      <dsp:txXfrm>
        <a:off x="6996713" y="695195"/>
        <a:ext cx="3349968" cy="1456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A219D9-F2AD-4A2A-A2A1-088103C20850}">
      <dsp:nvSpPr>
        <dsp:cNvPr id="0" name=""/>
        <dsp:cNvSpPr/>
      </dsp:nvSpPr>
      <dsp:spPr>
        <a:xfrm>
          <a:off x="11485" y="412361"/>
          <a:ext cx="4522973" cy="219922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200" b="0" kern="1200" dirty="0"/>
            <a:t>4.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ru-RU" sz="2200" b="0" kern="1200" dirty="0"/>
            <a:t> О</a:t>
          </a:r>
          <a:r>
            <a:rPr lang="ru-RU" sz="2200" kern="1200" dirty="0"/>
            <a:t>пределение элементного состава и определения структуры поверхности, полученных образцов использовался</a:t>
          </a:r>
          <a:endParaRPr lang="ru-RU" sz="2200" b="0" kern="1200" dirty="0"/>
        </a:p>
      </dsp:txBody>
      <dsp:txXfrm>
        <a:off x="75898" y="476774"/>
        <a:ext cx="4394147" cy="2070402"/>
      </dsp:txXfrm>
    </dsp:sp>
    <dsp:sp modelId="{6A21A232-71A8-4654-B102-FCB79BC531B6}">
      <dsp:nvSpPr>
        <dsp:cNvPr id="0" name=""/>
        <dsp:cNvSpPr/>
      </dsp:nvSpPr>
      <dsp:spPr>
        <a:xfrm>
          <a:off x="4861096" y="1106946"/>
          <a:ext cx="692470" cy="810059"/>
        </a:xfrm>
        <a:prstGeom prst="rightArrow">
          <a:avLst>
            <a:gd name="adj1" fmla="val 60000"/>
            <a:gd name="adj2" fmla="val 50000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900" kern="1200"/>
        </a:p>
      </dsp:txBody>
      <dsp:txXfrm>
        <a:off x="4861096" y="1268958"/>
        <a:ext cx="484729" cy="486035"/>
      </dsp:txXfrm>
    </dsp:sp>
    <dsp:sp modelId="{F7742BDD-3CBD-4AA5-9159-44BC1C160615}">
      <dsp:nvSpPr>
        <dsp:cNvPr id="0" name=""/>
        <dsp:cNvSpPr/>
      </dsp:nvSpPr>
      <dsp:spPr>
        <a:xfrm>
          <a:off x="5841007" y="418441"/>
          <a:ext cx="4545119" cy="2187068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2222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>
              <a:effectLst/>
            </a:rPr>
            <a:t>5. 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/>
            <a:t>Определение микротвердости исследуемых образцов.</a:t>
          </a:r>
          <a:endParaRPr lang="ru-RU" sz="2200" b="0" kern="1200" dirty="0">
            <a:effectLst/>
          </a:endParaRPr>
        </a:p>
      </dsp:txBody>
      <dsp:txXfrm>
        <a:off x="5905064" y="482498"/>
        <a:ext cx="4417005" cy="2058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CE35D-B603-4719-B03A-4A0033A8E619}" type="datetimeFigureOut">
              <a:rPr lang="ru-RU" smtClean="0"/>
              <a:t>31.05.2022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513F25-5910-4F0A-B567-79C880F730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26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A43F78A-F8BA-40AE-94B8-FC5622B0B456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870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74CE2-2836-4BB1-A937-1B10A66A1A61}" type="datetime1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75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93BA7-2DC6-45B5-96CA-D596BA0B7BC6}" type="datetime1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218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6B816-0084-43EA-A947-0804C79888A4}" type="datetime1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3090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9507E-2548-4B4F-9254-E5F6DB7DBD94}" type="datetime1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96484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B900E5-3043-4693-A563-E003BD95421B}" type="datetime1">
              <a:rPr lang="ru-RU" smtClean="0"/>
              <a:t>31.05.2022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865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602ED-AF58-4765-99AE-DDC0846E6AEA}" type="datetime1">
              <a:rPr lang="ru-RU" smtClean="0"/>
              <a:t>31.05.2022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11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585ED-F5E7-4366-9AD6-0CF9474DDBB4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4446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57ECB-3454-47A5-A900-09C8A7A960DF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317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17D35-95FB-4C81-A5DC-55CFE323FEF9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88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034C3-4C22-4EB4-94A5-2C7C0AE33CB7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146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4AAA5-14E8-4842-B2EE-A8C23A72B84A}" type="datetime1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2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D65C0-C56F-4BDA-A5BE-A129D63FB8AC}" type="datetime1">
              <a:rPr lang="ru-RU" smtClean="0"/>
              <a:t>31.05.2022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0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0D25C6-6975-4654-B411-25EB014640E2}" type="datetime1">
              <a:rPr lang="ru-RU" smtClean="0"/>
              <a:t>31.05.2022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154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45ED0-843C-4144-B178-46EEA63F82B1}" type="datetime1">
              <a:rPr lang="ru-RU" smtClean="0"/>
              <a:t>31.05.2022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79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417ED-33C3-46B5-AA50-562819101235}" type="datetime1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839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BE785-EC77-47C8-8A8D-59C37E3D083C}" type="datetime1">
              <a:rPr lang="ru-RU" smtClean="0"/>
              <a:t>31.05.2022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85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ABCFE-DA08-4877-AC6D-CDAD6BEA0CDD}" type="datetime1">
              <a:rPr lang="ru-RU" smtClean="0"/>
              <a:t>31.05.2022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B4C73-551C-43B7-B89F-25DB587BDE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265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  <p:sldLayoutId id="2147483765" r:id="rId15"/>
    <p:sldLayoutId id="2147483766" r:id="rId16"/>
    <p:sldLayoutId id="2147483767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B4143FD-8EE5-45A9-AA1D-D552D729B9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01210" y="1395673"/>
            <a:ext cx="8791575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/>
              <a:t>Повышение микротвердости фокусирующего водяного сопла из карбида вольфрама методом лазерного упрочнения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DD7554AE-8D2A-49A6-987E-116C9555C8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10703" y="4292799"/>
            <a:ext cx="5055476" cy="25652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</a:rPr>
              <a:t>Авторы:</a:t>
            </a:r>
            <a:endParaRPr lang="en-US" sz="18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b="1" u="sng" dirty="0">
                <a:solidFill>
                  <a:schemeClr val="tx1"/>
                </a:solidFill>
              </a:rPr>
              <a:t>Мотовилов Сергей </a:t>
            </a:r>
            <a:r>
              <a:rPr lang="ru-RU" sz="1800" b="1" u="sng" dirty="0" err="1" smtClean="0">
                <a:solidFill>
                  <a:schemeClr val="tx1"/>
                </a:solidFill>
              </a:rPr>
              <a:t>ИГоревич</a:t>
            </a:r>
            <a:endParaRPr lang="ru-RU" sz="1800" b="1" u="sng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b="1" dirty="0" err="1" smtClean="0">
                <a:solidFill>
                  <a:schemeClr val="tx1"/>
                </a:solidFill>
              </a:rPr>
              <a:t>Терёхина</a:t>
            </a:r>
            <a:r>
              <a:rPr lang="ru-RU" sz="1800" b="1" dirty="0" smtClean="0">
                <a:solidFill>
                  <a:schemeClr val="tx1"/>
                </a:solidFill>
              </a:rPr>
              <a:t> </a:t>
            </a:r>
            <a:r>
              <a:rPr lang="ru-RU" sz="1800" b="1" dirty="0">
                <a:solidFill>
                  <a:schemeClr val="tx1"/>
                </a:solidFill>
              </a:rPr>
              <a:t>Анастасия </a:t>
            </a:r>
            <a:r>
              <a:rPr lang="ru-RU" sz="1800" b="1" dirty="0" err="1">
                <a:solidFill>
                  <a:schemeClr val="tx1"/>
                </a:solidFill>
              </a:rPr>
              <a:t>евгеньевна</a:t>
            </a:r>
            <a:endParaRPr lang="ru-RU" sz="1800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800" b="1" dirty="0" err="1">
                <a:solidFill>
                  <a:schemeClr val="tx1"/>
                </a:solidFill>
              </a:rPr>
              <a:t>Семенюк</a:t>
            </a:r>
            <a:r>
              <a:rPr lang="ru-RU" sz="1800" b="1" dirty="0">
                <a:solidFill>
                  <a:schemeClr val="tx1"/>
                </a:solidFill>
              </a:rPr>
              <a:t> Наталья Андреевна</a:t>
            </a:r>
          </a:p>
          <a:p>
            <a:pPr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</a:rPr>
              <a:t>Теплоухов Андрей Анатольевич</a:t>
            </a:r>
          </a:p>
          <a:p>
            <a:pPr>
              <a:spcBef>
                <a:spcPts val="0"/>
              </a:spcBef>
            </a:pPr>
            <a:r>
              <a:rPr lang="ru-RU" sz="1800" b="1" dirty="0">
                <a:solidFill>
                  <a:schemeClr val="tx1"/>
                </a:solidFill>
              </a:rPr>
              <a:t>Серопян Геннадий Михайлович</a:t>
            </a:r>
          </a:p>
        </p:txBody>
      </p:sp>
    </p:spTree>
    <p:extLst>
      <p:ext uri="{BB962C8B-B14F-4D97-AF65-F5344CB8AC3E}">
        <p14:creationId xmlns:p14="http://schemas.microsoft.com/office/powerpoint/2010/main" val="2275829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C49060F-FC24-47F3-8C89-CB48AD594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27514"/>
            <a:ext cx="9905998" cy="1478570"/>
          </a:xfrm>
        </p:spPr>
        <p:txBody>
          <a:bodyPr/>
          <a:lstStyle/>
          <a:p>
            <a:pPr algn="ctr"/>
            <a:r>
              <a:rPr lang="ru-RU" b="1" dirty="0"/>
              <a:t>Результаты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1A0F3E34-33A0-43C7-A2A7-BB72154007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629726"/>
            <a:ext cx="10176828" cy="395827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/>
              <a:t>1.	Лазерное воздействие на поверхность карбида вольфрама приводит к оплавлению поверхностного слоя и появлению кислорода. С увеличением энергии лазерного воздействия доля кислорода увеличивается, а отношение концентрации вольфрама к углероду уменьшается с 1,13 без лазерного воздействия до 0,23 при лазерном воздействии с энергией 400 мДж.</a:t>
            </a:r>
          </a:p>
          <a:p>
            <a:pPr algn="just"/>
            <a:r>
              <a:rPr lang="ru-RU" b="1" dirty="0"/>
              <a:t>2.	Установлено, что увеличение энергии лазерного воздействия приводит к росту микротвердости поверхности карбида вольфрама. При энергии лазерного воздействия 400 мДж </a:t>
            </a:r>
            <a:r>
              <a:rPr lang="ru-RU" b="1" dirty="0" err="1"/>
              <a:t>микротвердость</a:t>
            </a:r>
            <a:r>
              <a:rPr lang="ru-RU" b="1" dirty="0"/>
              <a:t> увеличивается в 2,2 раза.</a:t>
            </a:r>
          </a:p>
          <a:p>
            <a:pPr algn="just"/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0F6726-E2DF-4E9C-BE0A-048A203F6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08867" y="6165361"/>
            <a:ext cx="771089" cy="365125"/>
          </a:xfrm>
        </p:spPr>
        <p:txBody>
          <a:bodyPr/>
          <a:lstStyle/>
          <a:p>
            <a:pPr algn="ctr"/>
            <a:fld id="{AA4B4C73-551C-43B7-B89F-25DB587BDEE1}" type="slidenum">
              <a:rPr lang="ru-RU" sz="3200" smtClean="0"/>
              <a:pPr algn="ctr"/>
              <a:t>10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40177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FB0FBD-9BCF-490A-8A34-0789CD922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689715"/>
            <a:ext cx="9905998" cy="1478570"/>
          </a:xfrm>
        </p:spPr>
        <p:txBody>
          <a:bodyPr/>
          <a:lstStyle/>
          <a:p>
            <a:pPr algn="ctr"/>
            <a:r>
              <a:rPr lang="ru-RU" b="1" dirty="0"/>
              <a:t>Спасибо за внимание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6FA53F24-46FF-49EC-8FE0-054235C6F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0455" y="6104500"/>
            <a:ext cx="771089" cy="365125"/>
          </a:xfrm>
        </p:spPr>
        <p:txBody>
          <a:bodyPr/>
          <a:lstStyle/>
          <a:p>
            <a:pPr algn="ctr"/>
            <a:fld id="{AA4B4C73-551C-43B7-B89F-25DB587BDEE1}" type="slidenum">
              <a:rPr lang="ru-RU" sz="3200" smtClean="0"/>
              <a:pPr algn="ctr"/>
              <a:t>11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878365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A5C1845-9754-422D-A6FA-8DCD02E3C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27514"/>
            <a:ext cx="9905998" cy="807603"/>
          </a:xfrm>
        </p:spPr>
        <p:txBody>
          <a:bodyPr/>
          <a:lstStyle/>
          <a:p>
            <a:pPr algn="ctr"/>
            <a:r>
              <a:rPr lang="ru-RU" b="1" dirty="0"/>
              <a:t>Актуальность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2D8C012-CC59-4DDB-82B8-11F699A29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317" y="1040797"/>
            <a:ext cx="10741572" cy="354171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200" b="1" dirty="0"/>
              <a:t>В процессе эксплуатации деталей, узлов и агрегатов технологического оборудования, а также </a:t>
            </a:r>
            <a:r>
              <a:rPr lang="ru-RU" sz="2200" b="1" dirty="0" err="1"/>
              <a:t>струеформирующих</a:t>
            </a:r>
            <a:r>
              <a:rPr lang="ru-RU" sz="2200" b="1" dirty="0"/>
              <a:t> изделий (водяного сопла и фокусирующей трубки как формирующего элемента режущей струи), ведет к значительным потерям, связанным с появлением устранимого и неустранимого </a:t>
            </a:r>
            <a:r>
              <a:rPr lang="ru-RU" sz="2200" b="1" dirty="0" smtClean="0"/>
              <a:t>брака.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/>
              <a:t>Модифицирование </a:t>
            </a:r>
            <a:r>
              <a:rPr lang="ru-RU" sz="2200" b="1" dirty="0"/>
              <a:t>конструкционных материалов с целью направленного изменения их физико-механических свойств, в частности износостойкости, выступает в качестве альтернативы полному восстановлению деталей с использованием дорогостоящих твердых сплавов </a:t>
            </a:r>
            <a:r>
              <a:rPr lang="ru-RU" sz="2200" b="1" dirty="0" smtClean="0"/>
              <a:t>.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sz="2200" b="1" dirty="0" smtClean="0"/>
              <a:t>Одним </a:t>
            </a:r>
            <a:r>
              <a:rPr lang="ru-RU" sz="2200" b="1" dirty="0"/>
              <a:t>из эффективных методов, применяемых для повышения износостойкости и упрочнения материалов, является лазерное воздействие</a:t>
            </a:r>
            <a:endParaRPr lang="ru-RU" sz="2200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14D2D09-6511-4FDB-AA72-402A46102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08866" y="6234604"/>
            <a:ext cx="771089" cy="365125"/>
          </a:xfrm>
        </p:spPr>
        <p:txBody>
          <a:bodyPr vert="horz" lIns="91440" tIns="45720" rIns="91440" bIns="45720" rtlCol="0" anchor="ctr"/>
          <a:lstStyle/>
          <a:p>
            <a:pPr algn="ctr"/>
            <a:fld id="{670C7955-5409-4CA0-AFD4-9BD3707D48C4}" type="slidenum">
              <a:rPr lang="ru-RU" sz="3200"/>
              <a:pPr algn="ctr"/>
              <a:t>2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687156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A9C00F6-F957-4090-86EA-F4613E803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302384"/>
            <a:ext cx="9905998" cy="1478570"/>
          </a:xfrm>
        </p:spPr>
        <p:txBody>
          <a:bodyPr/>
          <a:lstStyle/>
          <a:p>
            <a:pPr algn="ctr"/>
            <a:r>
              <a:rPr lang="ru-RU" sz="3600" b="1" dirty="0"/>
              <a:t>Основная проблема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7D43EED-424B-4088-BACB-8BC5F5BCA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4550823"/>
            <a:ext cx="9905998" cy="798513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/>
              <a:t>Установление </a:t>
            </a:r>
            <a:r>
              <a:rPr lang="ru-RU" sz="2000" b="1" dirty="0"/>
              <a:t>влияния лазерного воздействия на структуру поверхности и </a:t>
            </a:r>
            <a:r>
              <a:rPr lang="ru-RU" sz="2000" b="1" dirty="0" err="1"/>
              <a:t>микротвердость</a:t>
            </a:r>
            <a:r>
              <a:rPr lang="ru-RU" sz="2000" b="1" dirty="0"/>
              <a:t> исследуемого образца.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CAB9AD3-B42A-4AB2-8EED-967F64DA014B}"/>
              </a:ext>
            </a:extLst>
          </p:cNvPr>
          <p:cNvSpPr txBox="1">
            <a:spLocks/>
          </p:cNvSpPr>
          <p:nvPr/>
        </p:nvSpPr>
        <p:spPr>
          <a:xfrm>
            <a:off x="1141412" y="3642853"/>
            <a:ext cx="9905998" cy="9079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/>
              <a:t>Цель</a:t>
            </a:r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BE0CD100-7376-49A5-9EDE-2C02CDB7358A}"/>
              </a:ext>
            </a:extLst>
          </p:cNvPr>
          <p:cNvSpPr txBox="1">
            <a:spLocks/>
          </p:cNvSpPr>
          <p:nvPr/>
        </p:nvSpPr>
        <p:spPr>
          <a:xfrm>
            <a:off x="1141412" y="1373208"/>
            <a:ext cx="9905998" cy="1464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ru-RU" b="1" dirty="0">
                <a:solidFill>
                  <a:prstClr val="white"/>
                </a:solidFill>
              </a:rPr>
              <a:t>Канал трубки подвергается постоянному действию частиц мелкодисперсного абразива, содержащихся в воде и вызывающих изнашивание, вследствие чего его диаметр постепенно увеличивается, а </a:t>
            </a:r>
            <a:r>
              <a:rPr lang="ru-RU" b="1" dirty="0" err="1">
                <a:solidFill>
                  <a:prstClr val="white"/>
                </a:solidFill>
              </a:rPr>
              <a:t>энергоэффективность</a:t>
            </a:r>
            <a:r>
              <a:rPr lang="ru-RU" b="1" dirty="0">
                <a:solidFill>
                  <a:prstClr val="white"/>
                </a:solidFill>
              </a:rPr>
              <a:t> струи снижается. 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629CDE0-89DB-4958-B5A4-EEB74ECD2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05974" y="6206971"/>
            <a:ext cx="771089" cy="365125"/>
          </a:xfrm>
        </p:spPr>
        <p:txBody>
          <a:bodyPr/>
          <a:lstStyle/>
          <a:p>
            <a:pPr algn="ctr"/>
            <a:fld id="{AA4B4C73-551C-43B7-B89F-25DB587BDEE1}" type="slidenum">
              <a:rPr lang="ru-RU" sz="3200" smtClean="0"/>
              <a:pPr algn="ctr"/>
              <a:t>3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99943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9FD1D71-E50F-49DC-87A6-A681C581C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-9181"/>
            <a:ext cx="9905998" cy="1478570"/>
          </a:xfrm>
        </p:spPr>
        <p:txBody>
          <a:bodyPr/>
          <a:lstStyle/>
          <a:p>
            <a:pPr algn="ctr"/>
            <a:r>
              <a:rPr lang="ru-RU" b="1" dirty="0"/>
              <a:t>Объект исследования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0CDB8A68-E023-4D3F-8702-F43389732B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2" t="14941" r="6251" b="13178"/>
          <a:stretch/>
        </p:blipFill>
        <p:spPr bwMode="auto">
          <a:xfrm>
            <a:off x="1063471" y="1144925"/>
            <a:ext cx="3716594" cy="3114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C05AFB3-D0C7-42ED-A649-625009ABE3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8" t="22725" r="2188" b="39641"/>
          <a:stretch/>
        </p:blipFill>
        <p:spPr>
          <a:xfrm>
            <a:off x="4780065" y="4259389"/>
            <a:ext cx="6428709" cy="18544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BC8E8FC-4CB4-4AA8-9D7C-3FF57F4B7F47}"/>
              </a:ext>
            </a:extLst>
          </p:cNvPr>
          <p:cNvSpPr txBox="1"/>
          <p:nvPr/>
        </p:nvSpPr>
        <p:spPr>
          <a:xfrm>
            <a:off x="6095999" y="1910281"/>
            <a:ext cx="26266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/>
              <a:t>Фокусирующее </a:t>
            </a:r>
          </a:p>
          <a:p>
            <a:pPr algn="ctr"/>
            <a:r>
              <a:rPr lang="ru-RU" sz="2800" dirty="0"/>
              <a:t>водяное сопло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BB2061EB-9EE6-4C8F-A8DB-300B74AEB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0455" y="6251983"/>
            <a:ext cx="771089" cy="365125"/>
          </a:xfrm>
        </p:spPr>
        <p:txBody>
          <a:bodyPr/>
          <a:lstStyle/>
          <a:p>
            <a:pPr algn="ctr"/>
            <a:fld id="{AA4B4C73-551C-43B7-B89F-25DB587BDEE1}" type="slidenum">
              <a:rPr lang="ru-RU" sz="3200" smtClean="0"/>
              <a:pPr algn="ctr"/>
              <a:t>4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58750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23D30C-8171-4E91-B6E4-1665E4F2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237007"/>
            <a:ext cx="9905998" cy="82979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Методы воздействия и исследования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0D41336-950A-4411-9D09-C9E3460C1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08866" y="6165361"/>
            <a:ext cx="771089" cy="365125"/>
          </a:xfrm>
        </p:spPr>
        <p:txBody>
          <a:bodyPr/>
          <a:lstStyle/>
          <a:p>
            <a:pPr algn="ctr"/>
            <a:fld id="{AA4B4C73-551C-43B7-B89F-25DB587BDEE1}" type="slidenum">
              <a:rPr lang="ru-RU" sz="3200" smtClean="0"/>
              <a:pPr algn="ctr"/>
              <a:t>5</a:t>
            </a:fld>
            <a:endParaRPr lang="ru-RU" sz="3200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DB289E8-36C5-4AB3-8488-9EDBC1B9A3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00" t="5207" r="15326" b="-1140"/>
          <a:stretch/>
        </p:blipFill>
        <p:spPr>
          <a:xfrm>
            <a:off x="4277497" y="1066799"/>
            <a:ext cx="3274142" cy="42351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45193DB-FE70-4D14-9A22-CEAAE4645A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3" t="3814"/>
          <a:stretch/>
        </p:blipFill>
        <p:spPr>
          <a:xfrm>
            <a:off x="887673" y="1063311"/>
            <a:ext cx="3082412" cy="417613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4B3A8EE-1A7D-49B9-B313-778A447B812A}"/>
              </a:ext>
            </a:extLst>
          </p:cNvPr>
          <p:cNvSpPr txBox="1"/>
          <p:nvPr/>
        </p:nvSpPr>
        <p:spPr>
          <a:xfrm>
            <a:off x="4277497" y="5301962"/>
            <a:ext cx="32741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/>
              <a:t>Микротвердомер</a:t>
            </a:r>
            <a:r>
              <a:rPr lang="ru-RU" sz="2400" dirty="0"/>
              <a:t> «ПМТ-3М»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CF08E7D-3E66-423F-9034-238C2B8C6C28}"/>
              </a:ext>
            </a:extLst>
          </p:cNvPr>
          <p:cNvSpPr txBox="1"/>
          <p:nvPr/>
        </p:nvSpPr>
        <p:spPr>
          <a:xfrm>
            <a:off x="384071" y="5301962"/>
            <a:ext cx="40896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Твердотельный наносекундный лазер с </a:t>
            </a:r>
            <a:r>
              <a:rPr lang="ru-RU" sz="2400" dirty="0" err="1"/>
              <a:t>Nd:YAG</a:t>
            </a:r>
            <a:r>
              <a:rPr lang="ru-RU" sz="2400" dirty="0"/>
              <a:t> стержнем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xmlns="" id="{E3213A15-130F-401D-B123-4E252CAC8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052" y="1098057"/>
            <a:ext cx="3200400" cy="4094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5B486D2-3A62-4487-A695-32FB13A73D7A}"/>
              </a:ext>
            </a:extLst>
          </p:cNvPr>
          <p:cNvSpPr txBox="1"/>
          <p:nvPr/>
        </p:nvSpPr>
        <p:spPr>
          <a:xfrm>
            <a:off x="7470431" y="5223419"/>
            <a:ext cx="397764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Растровая электронная микроскопия, ЭДС – электронный микроскоп JEOL-5700 </a:t>
            </a:r>
          </a:p>
        </p:txBody>
      </p:sp>
    </p:spTree>
    <p:extLst>
      <p:ext uri="{BB962C8B-B14F-4D97-AF65-F5344CB8AC3E}">
        <p14:creationId xmlns:p14="http://schemas.microsoft.com/office/powerpoint/2010/main" val="3308985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878BC4C-E6F7-424C-9BF2-DD6F71A15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9981" y="134646"/>
            <a:ext cx="9905998" cy="1118967"/>
          </a:xfrm>
        </p:spPr>
        <p:txBody>
          <a:bodyPr/>
          <a:lstStyle/>
          <a:p>
            <a:pPr algn="ctr"/>
            <a:r>
              <a:rPr lang="ru-RU" b="1" dirty="0"/>
              <a:t>Этапы исследования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68194907-E288-404A-AD1D-8027F5DA6F6C}"/>
              </a:ext>
            </a:extLst>
          </p:cNvPr>
          <p:cNvSpPr txBox="1">
            <a:spLocks/>
          </p:cNvSpPr>
          <p:nvPr/>
        </p:nvSpPr>
        <p:spPr>
          <a:xfrm>
            <a:off x="-250723" y="2872276"/>
            <a:ext cx="2788346" cy="110762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DCB04A4-A699-4612-A97E-8E78FD36B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887436" y="6165358"/>
            <a:ext cx="771089" cy="365125"/>
          </a:xfrm>
        </p:spPr>
        <p:txBody>
          <a:bodyPr/>
          <a:lstStyle/>
          <a:p>
            <a:pPr algn="ctr"/>
            <a:fld id="{AA4B4C73-551C-43B7-B89F-25DB587BDEE1}" type="slidenum">
              <a:rPr lang="ru-RU" sz="3200" smtClean="0"/>
              <a:pPr algn="ctr"/>
              <a:t>6</a:t>
            </a:fld>
            <a:endParaRPr lang="ru-RU" sz="3200" dirty="0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xmlns="" id="{83B2A522-1F2A-4320-AD70-C94064E29B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7094832"/>
              </p:ext>
            </p:extLst>
          </p:nvPr>
        </p:nvGraphicFramePr>
        <p:xfrm>
          <a:off x="897190" y="811160"/>
          <a:ext cx="10397613" cy="28464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>
            <a:extLst>
              <a:ext uri="{FF2B5EF4-FFF2-40B4-BE49-F238E27FC236}">
                <a16:creationId xmlns:a16="http://schemas.microsoft.com/office/drawing/2014/main" xmlns="" id="{41C2E20D-B0C2-4AFC-99DC-859F168A099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0272636"/>
              </p:ext>
            </p:extLst>
          </p:nvPr>
        </p:nvGraphicFramePr>
        <p:xfrm>
          <a:off x="897191" y="3141406"/>
          <a:ext cx="10397613" cy="3023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2052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F619E9-FCBD-4C52-8CD7-52188C7B1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-95369"/>
            <a:ext cx="9905998" cy="1478570"/>
          </a:xfrm>
        </p:spPr>
        <p:txBody>
          <a:bodyPr/>
          <a:lstStyle/>
          <a:p>
            <a:pPr algn="ctr"/>
            <a:r>
              <a:rPr lang="ru-RU" b="1" dirty="0"/>
              <a:t>Микрофотографии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0559FB8A-4C19-4F00-BA57-586FF85CE62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60" y="2061176"/>
            <a:ext cx="3535611" cy="2593520"/>
          </a:xfrm>
          <a:prstGeom prst="rect">
            <a:avLst/>
          </a:prstGeom>
          <a:noFill/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3D41216E-E9C4-42A2-807B-3AAEC7DD78C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414" y="2061176"/>
            <a:ext cx="3465171" cy="259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11062F0-4DC8-416A-898B-76028BB8628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975" y="2061176"/>
            <a:ext cx="3458765" cy="259352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FDBE14FD-819C-47E3-8536-9603F9353ADD}"/>
              </a:ext>
            </a:extLst>
          </p:cNvPr>
          <p:cNvSpPr txBox="1"/>
          <p:nvPr/>
        </p:nvSpPr>
        <p:spPr>
          <a:xfrm>
            <a:off x="929024" y="4741065"/>
            <a:ext cx="25220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а) для образца №1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D2E1E2B7-5E3F-4926-B833-A91D5B3F1A0A}"/>
              </a:ext>
            </a:extLst>
          </p:cNvPr>
          <p:cNvSpPr txBox="1"/>
          <p:nvPr/>
        </p:nvSpPr>
        <p:spPr>
          <a:xfrm>
            <a:off x="4884869" y="4741065"/>
            <a:ext cx="241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б) для образца №5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304B4ABF-774E-4C3E-BFEE-9A30358D7B21}"/>
              </a:ext>
            </a:extLst>
          </p:cNvPr>
          <p:cNvSpPr txBox="1"/>
          <p:nvPr/>
        </p:nvSpPr>
        <p:spPr>
          <a:xfrm>
            <a:off x="8737701" y="4741065"/>
            <a:ext cx="24190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в) для образца №6</a:t>
            </a:r>
          </a:p>
        </p:txBody>
      </p:sp>
      <p:sp>
        <p:nvSpPr>
          <p:cNvPr id="31" name="Поле 11">
            <a:extLst>
              <a:ext uri="{FF2B5EF4-FFF2-40B4-BE49-F238E27FC236}">
                <a16:creationId xmlns:a16="http://schemas.microsoft.com/office/drawing/2014/main" xmlns="" id="{89D201C0-0B85-4F59-84BB-801148680146}"/>
              </a:ext>
            </a:extLst>
          </p:cNvPr>
          <p:cNvSpPr txBox="1"/>
          <p:nvPr/>
        </p:nvSpPr>
        <p:spPr>
          <a:xfrm>
            <a:off x="2990221" y="5356418"/>
            <a:ext cx="2167961" cy="69495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Упорядоченные полосы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Поле 14">
            <a:extLst>
              <a:ext uri="{FF2B5EF4-FFF2-40B4-BE49-F238E27FC236}">
                <a16:creationId xmlns:a16="http://schemas.microsoft.com/office/drawing/2014/main" xmlns="" id="{B273CE40-EF0E-447C-9E78-328DDCAF4BBC}"/>
              </a:ext>
            </a:extLst>
          </p:cNvPr>
          <p:cNvSpPr txBox="1"/>
          <p:nvPr/>
        </p:nvSpPr>
        <p:spPr>
          <a:xfrm>
            <a:off x="929023" y="1224926"/>
            <a:ext cx="2383503" cy="52490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Микротрещины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" name="Поле 11">
            <a:extLst>
              <a:ext uri="{FF2B5EF4-FFF2-40B4-BE49-F238E27FC236}">
                <a16:creationId xmlns:a16="http://schemas.microsoft.com/office/drawing/2014/main" xmlns="" id="{485BBCCC-E008-4A68-BBB7-A34645AC37F9}"/>
              </a:ext>
            </a:extLst>
          </p:cNvPr>
          <p:cNvSpPr txBox="1"/>
          <p:nvPr/>
        </p:nvSpPr>
        <p:spPr>
          <a:xfrm>
            <a:off x="4776379" y="1224926"/>
            <a:ext cx="2167961" cy="694951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Упорядоченные полосы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39" name="Прямая со стрелкой 38">
            <a:extLst>
              <a:ext uri="{FF2B5EF4-FFF2-40B4-BE49-F238E27FC236}">
                <a16:creationId xmlns:a16="http://schemas.microsoft.com/office/drawing/2014/main" xmlns="" id="{FD8AB780-7C66-4134-BC3E-1BED9CFA2F17}"/>
              </a:ext>
            </a:extLst>
          </p:cNvPr>
          <p:cNvCxnSpPr>
            <a:cxnSpLocks/>
          </p:cNvCxnSpPr>
          <p:nvPr/>
        </p:nvCxnSpPr>
        <p:spPr>
          <a:xfrm flipH="1">
            <a:off x="929024" y="1691844"/>
            <a:ext cx="473056" cy="152379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>
            <a:extLst>
              <a:ext uri="{FF2B5EF4-FFF2-40B4-BE49-F238E27FC236}">
                <a16:creationId xmlns:a16="http://schemas.microsoft.com/office/drawing/2014/main" xmlns="" id="{18AA17B4-47ED-486A-90EA-ECA41D42DD4B}"/>
              </a:ext>
            </a:extLst>
          </p:cNvPr>
          <p:cNvCxnSpPr>
            <a:cxnSpLocks/>
          </p:cNvCxnSpPr>
          <p:nvPr/>
        </p:nvCxnSpPr>
        <p:spPr>
          <a:xfrm>
            <a:off x="6376416" y="1799223"/>
            <a:ext cx="567924" cy="7550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xmlns="" id="{AED99130-07CB-4F64-92F2-0EEC2871AB6C}"/>
              </a:ext>
            </a:extLst>
          </p:cNvPr>
          <p:cNvCxnSpPr>
            <a:cxnSpLocks/>
          </p:cNvCxnSpPr>
          <p:nvPr/>
        </p:nvCxnSpPr>
        <p:spPr>
          <a:xfrm flipH="1">
            <a:off x="4687824" y="1799223"/>
            <a:ext cx="914759" cy="203516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xmlns="" id="{B8554ED0-950B-4757-8E96-7281B8139B0D}"/>
              </a:ext>
            </a:extLst>
          </p:cNvPr>
          <p:cNvCxnSpPr>
            <a:cxnSpLocks/>
          </p:cNvCxnSpPr>
          <p:nvPr/>
        </p:nvCxnSpPr>
        <p:spPr>
          <a:xfrm flipH="1" flipV="1">
            <a:off x="3578352" y="4203716"/>
            <a:ext cx="316992" cy="11527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DE9B02E9-D62D-4A76-85A4-8DEE0A78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08867" y="6192990"/>
            <a:ext cx="771089" cy="365125"/>
          </a:xfrm>
        </p:spPr>
        <p:txBody>
          <a:bodyPr/>
          <a:lstStyle/>
          <a:p>
            <a:pPr algn="ctr"/>
            <a:fld id="{AA4B4C73-551C-43B7-B89F-25DB587BDEE1}" type="slidenum">
              <a:rPr lang="ru-RU" sz="3200" smtClean="0"/>
              <a:pPr algn="ctr"/>
              <a:t>7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52826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B36567-2031-4404-A282-7F6D2DD0A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РЕЗУЛЬТАТЫ КОЛИЧЕСТВЕННОГО АНАЛИЗА ПОВЕРХНОСТИ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F1F70B93-171E-4040-A7D4-C5A6FB341B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043270"/>
              </p:ext>
            </p:extLst>
          </p:nvPr>
        </p:nvGraphicFramePr>
        <p:xfrm>
          <a:off x="1500290" y="2097088"/>
          <a:ext cx="9188244" cy="36120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297061">
                  <a:extLst>
                    <a:ext uri="{9D8B030D-6E8A-4147-A177-3AD203B41FA5}">
                      <a16:colId xmlns:a16="http://schemas.microsoft.com/office/drawing/2014/main" xmlns="" val="28239949"/>
                    </a:ext>
                  </a:extLst>
                </a:gridCol>
                <a:gridCol w="2297061">
                  <a:extLst>
                    <a:ext uri="{9D8B030D-6E8A-4147-A177-3AD203B41FA5}">
                      <a16:colId xmlns:a16="http://schemas.microsoft.com/office/drawing/2014/main" xmlns="" val="1465538033"/>
                    </a:ext>
                  </a:extLst>
                </a:gridCol>
                <a:gridCol w="2297061">
                  <a:extLst>
                    <a:ext uri="{9D8B030D-6E8A-4147-A177-3AD203B41FA5}">
                      <a16:colId xmlns:a16="http://schemas.microsoft.com/office/drawing/2014/main" xmlns="" val="3018344138"/>
                    </a:ext>
                  </a:extLst>
                </a:gridCol>
                <a:gridCol w="2297061">
                  <a:extLst>
                    <a:ext uri="{9D8B030D-6E8A-4147-A177-3AD203B41FA5}">
                      <a16:colId xmlns:a16="http://schemas.microsoft.com/office/drawing/2014/main" xmlns="" val="4101752162"/>
                    </a:ext>
                  </a:extLst>
                </a:gridCol>
              </a:tblGrid>
              <a:tr h="453251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 dirty="0">
                          <a:effectLst/>
                        </a:rPr>
                        <a:t>№ образца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Концентрация, ат. %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54415042"/>
                  </a:ext>
                </a:extLst>
              </a:tr>
              <a:tr h="4512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b="1" dirty="0">
                          <a:effectLst/>
                        </a:rPr>
                        <a:t>[C]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b="1">
                          <a:effectLst/>
                        </a:rPr>
                        <a:t>[W]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en-US" sz="2400" b="1">
                          <a:effectLst/>
                        </a:rPr>
                        <a:t>[O]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0411237"/>
                  </a:ext>
                </a:extLst>
              </a:tr>
              <a:tr h="45125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 dirty="0">
                          <a:effectLst/>
                        </a:rPr>
                        <a:t>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48,9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55,1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-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07756407"/>
                  </a:ext>
                </a:extLst>
              </a:tr>
              <a:tr h="45125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2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51,2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45,4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3,4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635102451"/>
                  </a:ext>
                </a:extLst>
              </a:tr>
              <a:tr h="45125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3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 dirty="0">
                          <a:effectLst/>
                        </a:rPr>
                        <a:t>58,4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35,3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4,3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77755925"/>
                  </a:ext>
                </a:extLst>
              </a:tr>
              <a:tr h="45125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4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 dirty="0">
                          <a:effectLst/>
                        </a:rPr>
                        <a:t>60,5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 dirty="0">
                          <a:effectLst/>
                        </a:rPr>
                        <a:t>33,3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6,2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87009551"/>
                  </a:ext>
                </a:extLst>
              </a:tr>
              <a:tr h="45125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5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67,9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 dirty="0">
                          <a:effectLst/>
                        </a:rPr>
                        <a:t>23,1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 dirty="0">
                          <a:effectLst/>
                        </a:rPr>
                        <a:t>9,0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555451460"/>
                  </a:ext>
                </a:extLst>
              </a:tr>
              <a:tr h="451253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6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72,3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>
                          <a:effectLst/>
                        </a:rPr>
                        <a:t>16,5</a:t>
                      </a:r>
                      <a:endParaRPr lang="ru-RU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ru-RU" sz="2400" b="1" dirty="0">
                          <a:effectLst/>
                        </a:rPr>
                        <a:t>11,2</a:t>
                      </a:r>
                      <a:endParaRPr lang="ru-RU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42396017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FDECBB33-37D0-4170-BFFF-61B410CA9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08867" y="6148745"/>
            <a:ext cx="771089" cy="365125"/>
          </a:xfrm>
        </p:spPr>
        <p:txBody>
          <a:bodyPr/>
          <a:lstStyle/>
          <a:p>
            <a:pPr algn="ctr"/>
            <a:fld id="{AA4B4C73-551C-43B7-B89F-25DB587BDEE1}" type="slidenum">
              <a:rPr lang="ru-RU" sz="3200" smtClean="0"/>
              <a:pPr algn="ctr"/>
              <a:t>8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1530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6CE162-597A-4D97-913D-7464964D59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938" y="5065071"/>
            <a:ext cx="9905998" cy="105195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Зависимость </a:t>
            </a:r>
            <a:r>
              <a:rPr lang="ru-RU" sz="2000" dirty="0" err="1" smtClean="0"/>
              <a:t>микротвердости</a:t>
            </a:r>
            <a:r>
              <a:rPr lang="ru-RU" sz="2000" dirty="0" smtClean="0"/>
              <a:t> от энергии воздействия лазера</a:t>
            </a:r>
            <a:endParaRPr lang="ru-RU" sz="20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3932CD8-BF97-4F2E-8A1F-D18219E02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2787" y="459703"/>
            <a:ext cx="7423458" cy="448376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A00B837C-8BF2-4AD2-A598-391B9FD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710453" y="6188990"/>
            <a:ext cx="771089" cy="365125"/>
          </a:xfrm>
        </p:spPr>
        <p:txBody>
          <a:bodyPr/>
          <a:lstStyle/>
          <a:p>
            <a:pPr algn="ctr"/>
            <a:fld id="{AA4B4C73-551C-43B7-B89F-25DB587BDEE1}" type="slidenum">
              <a:rPr lang="ru-RU" sz="3200" smtClean="0"/>
              <a:pPr algn="ctr"/>
              <a:t>9</a:t>
            </a:fld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1150785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696</TotalTime>
  <Words>317</Words>
  <Application>Microsoft Office PowerPoint</Application>
  <PresentationFormat>Произвольный</PresentationFormat>
  <Paragraphs>85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Контур</vt:lpstr>
      <vt:lpstr>Повышение микротвердости фокусирующего водяного сопла из карбида вольфрама методом лазерного упрочнения</vt:lpstr>
      <vt:lpstr>Актуальность</vt:lpstr>
      <vt:lpstr>Основная проблема</vt:lpstr>
      <vt:lpstr>Объект исследования</vt:lpstr>
      <vt:lpstr>Методы воздействия и исследования</vt:lpstr>
      <vt:lpstr>Этапы исследования</vt:lpstr>
      <vt:lpstr>Микрофотографии</vt:lpstr>
      <vt:lpstr>РЕЗУЛЬТАТЫ КОЛИЧЕСТВЕННОГО АНАЛИЗА ПОВЕРХНОСТИ</vt:lpstr>
      <vt:lpstr>Зависимость микротвердости от энергии воздействия лазера</vt:lpstr>
      <vt:lpstr>Результаты</vt:lpstr>
      <vt:lpstr>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Повышение микротвердости фокусирующего водяного сопла из карбида вольфрама методом лазерного упрочнения</dc:title>
  <dc:creator>rubol_bubol</dc:creator>
  <cp:lastModifiedBy>Наталья</cp:lastModifiedBy>
  <cp:revision>11</cp:revision>
  <dcterms:created xsi:type="dcterms:W3CDTF">2022-05-30T14:16:19Z</dcterms:created>
  <dcterms:modified xsi:type="dcterms:W3CDTF">2022-05-31T14:20:21Z</dcterms:modified>
</cp:coreProperties>
</file>