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4" r:id="rId3"/>
    <p:sldId id="261" r:id="rId4"/>
    <p:sldId id="263" r:id="rId5"/>
    <p:sldId id="265" r:id="rId6"/>
    <p:sldId id="266" r:id="rId7"/>
    <p:sldId id="272" r:id="rId8"/>
    <p:sldId id="276" r:id="rId9"/>
    <p:sldId id="267" r:id="rId10"/>
    <p:sldId id="268" r:id="rId11"/>
    <p:sldId id="273" r:id="rId12"/>
    <p:sldId id="277" r:id="rId13"/>
    <p:sldId id="275" r:id="rId14"/>
    <p:sldId id="278" r:id="rId15"/>
    <p:sldId id="269" r:id="rId16"/>
    <p:sldId id="270" r:id="rId17"/>
    <p:sldId id="274" r:id="rId18"/>
    <p:sldId id="279" r:id="rId19"/>
    <p:sldId id="27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84" autoAdjust="0"/>
    <p:restoredTop sz="86336" autoAdjust="0"/>
  </p:normalViewPr>
  <p:slideViewPr>
    <p:cSldViewPr>
      <p:cViewPr varScale="1">
        <p:scale>
          <a:sx n="64" d="100"/>
          <a:sy n="64" d="100"/>
        </p:scale>
        <p:origin x="-2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esktop\&#1084;&#1072;&#1084;&#1072;\TSPROSV(2)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esktop\&#1084;&#1072;&#1084;&#1072;\TSPROSV(2)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9826224846894205E-2"/>
          <c:y val="8.8883144115206744E-2"/>
          <c:w val="0.40885148731408605"/>
          <c:h val="0.9111168558847933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8333333333333438E-2"/>
                  <c:y val="-8.3333333333333412E-2"/>
                </c:manualLayout>
              </c:layout>
              <c:showVal val="1"/>
            </c:dLbl>
            <c:dLbl>
              <c:idx val="1"/>
              <c:layout>
                <c:manualLayout>
                  <c:x val="8.6111111111111013E-2"/>
                  <c:y val="4.6292650918634418E-3"/>
                </c:manualLayout>
              </c:layout>
              <c:showVal val="1"/>
            </c:dLbl>
            <c:dLbl>
              <c:idx val="2"/>
              <c:layout>
                <c:manualLayout>
                  <c:x val="-6.3888888888888884E-2"/>
                  <c:y val="6.0185185185185168E-2"/>
                </c:manualLayout>
              </c:layout>
              <c:showVal val="1"/>
            </c:dLbl>
            <c:dLbl>
              <c:idx val="3"/>
              <c:layout>
                <c:manualLayout>
                  <c:x val="-7.5000000000000067E-2"/>
                  <c:y val="-2.7777777777777846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</c:dLbls>
          <c:cat>
            <c:strRef>
              <c:f>Лист5!$A$7:$A$10</c:f>
              <c:strCache>
                <c:ptCount val="4"/>
                <c:pt idx="0">
                  <c:v>Естественнонаучная</c:v>
                </c:pt>
                <c:pt idx="1">
                  <c:v>Экономико-социологическая и техническая</c:v>
                </c:pt>
                <c:pt idx="2">
                  <c:v>Общественная</c:v>
                </c:pt>
                <c:pt idx="3">
                  <c:v>Юридическая</c:v>
                </c:pt>
              </c:strCache>
            </c:strRef>
          </c:cat>
          <c:val>
            <c:numRef>
              <c:f>Лист5!$B$7:$B$10</c:f>
              <c:numCache>
                <c:formatCode>General</c:formatCode>
                <c:ptCount val="4"/>
                <c:pt idx="0">
                  <c:v>1.6</c:v>
                </c:pt>
                <c:pt idx="1">
                  <c:v>1.86</c:v>
                </c:pt>
                <c:pt idx="2">
                  <c:v>1.1299999999999992</c:v>
                </c:pt>
                <c:pt idx="3">
                  <c:v>2.82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833912948381461"/>
          <c:y val="0.18288344396158684"/>
          <c:w val="0.38892727471566096"/>
          <c:h val="0.74269743565608015"/>
        </c:manualLayout>
      </c:layout>
      <c:txPr>
        <a:bodyPr/>
        <a:lstStyle/>
        <a:p>
          <a:pPr>
            <a:defRPr sz="20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2669576461742451E-2"/>
          <c:y val="0.15966838461706462"/>
          <c:w val="0.52612101077437756"/>
          <c:h val="0.779661942303073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Лист2!$A$1:$A$4</c:f>
              <c:strCache>
                <c:ptCount val="4"/>
                <c:pt idx="0">
                  <c:v>Естественнонаучная</c:v>
                </c:pt>
                <c:pt idx="1">
                  <c:v>Экономико-социологическая и техническая</c:v>
                </c:pt>
                <c:pt idx="2">
                  <c:v>Общественная</c:v>
                </c:pt>
                <c:pt idx="3">
                  <c:v>Юридическая</c:v>
                </c:pt>
              </c:strCache>
            </c:str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0.73000000000000032</c:v>
                </c:pt>
                <c:pt idx="1">
                  <c:v>1.27</c:v>
                </c:pt>
                <c:pt idx="2">
                  <c:v>0.56000000000000005</c:v>
                </c:pt>
                <c:pt idx="3">
                  <c:v>2.57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66014607711218"/>
          <c:y val="9.270107663077895E-2"/>
          <c:w val="0.32495795921665305"/>
          <c:h val="0.90729892336922102"/>
        </c:manualLayout>
      </c:layout>
      <c:txPr>
        <a:bodyPr/>
        <a:lstStyle/>
        <a:p>
          <a:pPr rtl="0">
            <a:defRPr sz="20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3256999125109392E-2"/>
          <c:y val="0.11777932438723113"/>
          <c:w val="0.4093685476815398"/>
          <c:h val="0.85754337124613755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Лист3!$A$8:$A$11</c:f>
              <c:strCache>
                <c:ptCount val="4"/>
                <c:pt idx="0">
                  <c:v>Естественнонаучная</c:v>
                </c:pt>
                <c:pt idx="1">
                  <c:v>Экономико-социологическая и техническая</c:v>
                </c:pt>
                <c:pt idx="2">
                  <c:v>Общественная</c:v>
                </c:pt>
                <c:pt idx="3">
                  <c:v>Юридическая</c:v>
                </c:pt>
              </c:strCache>
            </c:strRef>
          </c:cat>
          <c:val>
            <c:numRef>
              <c:f>Лист3!$B$8:$B$11</c:f>
              <c:numCache>
                <c:formatCode>General</c:formatCode>
                <c:ptCount val="4"/>
                <c:pt idx="0">
                  <c:v>0.69000000000000028</c:v>
                </c:pt>
                <c:pt idx="1">
                  <c:v>0.35000000000000014</c:v>
                </c:pt>
                <c:pt idx="2">
                  <c:v>0.52</c:v>
                </c:pt>
                <c:pt idx="3">
                  <c:v>0.2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338265529308879"/>
          <c:y val="0.16493215281926854"/>
          <c:w val="0.2818951224846894"/>
          <c:h val="0.83506784718073168"/>
        </c:manualLayout>
      </c:layout>
      <c:txPr>
        <a:bodyPr/>
        <a:lstStyle/>
        <a:p>
          <a:pPr>
            <a:defRPr sz="20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5867195311632044E-2"/>
          <c:y val="7.5338216157597615E-2"/>
          <c:w val="0.42272583138910502"/>
          <c:h val="0.9231446729391441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3888888888888884E-2"/>
                  <c:y val="-9.7222222222222265E-2"/>
                </c:manualLayout>
              </c:layout>
              <c:showVal val="1"/>
            </c:dLbl>
            <c:dLbl>
              <c:idx val="1"/>
              <c:layout>
                <c:manualLayout>
                  <c:x val="-4.4444444444444432E-2"/>
                  <c:y val="9.7222222222222224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-8.3333333333333343E-2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-0.125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Лист6!$A$1:$A$4</c:f>
              <c:strCache>
                <c:ptCount val="4"/>
                <c:pt idx="0">
                  <c:v>Естественнонаучная</c:v>
                </c:pt>
                <c:pt idx="1">
                  <c:v>Экономико-социологическая и техническая</c:v>
                </c:pt>
                <c:pt idx="2">
                  <c:v>Общественная</c:v>
                </c:pt>
                <c:pt idx="3">
                  <c:v>Юридическая</c:v>
                </c:pt>
              </c:strCache>
            </c:strRef>
          </c:cat>
          <c:val>
            <c:numRef>
              <c:f>Лист6!$B$1:$B$4</c:f>
              <c:numCache>
                <c:formatCode>General</c:formatCode>
                <c:ptCount val="4"/>
                <c:pt idx="0">
                  <c:v>0.18000000000000008</c:v>
                </c:pt>
                <c:pt idx="1">
                  <c:v>0.24000000000000007</c:v>
                </c:pt>
                <c:pt idx="2">
                  <c:v>3.0000000000000002E-2</c:v>
                </c:pt>
                <c:pt idx="3">
                  <c:v>3.0000000000000002E-2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20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0.51042</cdr:x>
      <cdr:y>0.29688</cdr:y>
    </cdr:from>
    <cdr:to>
      <cdr:x>0.71042</cdr:x>
      <cdr:y>0.63021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3625" y="8143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0.51667</cdr:x>
      <cdr:y>0.49306</cdr:y>
    </cdr:from>
    <cdr:to>
      <cdr:x>0.71667</cdr:x>
      <cdr:y>0.82639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1352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D6BC-5B07-4383-8AE8-444E7F87EDC7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DBF64-AB36-4C14-AC2B-42BC548F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ставк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872" t="9282" r="571" b="3054"/>
          <a:stretch>
            <a:fillRect/>
          </a:stretch>
        </p:blipFill>
        <p:spPr>
          <a:xfrm>
            <a:off x="-1" y="-73200"/>
            <a:ext cx="9144001" cy="693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695632200"/>
              </p:ext>
            </p:extLst>
          </p:nvPr>
        </p:nvGraphicFramePr>
        <p:xfrm>
          <a:off x="7044" y="2446497"/>
          <a:ext cx="9136955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66262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Соотношение числа часто спрашиваемой литературы с запросами за анализируемый период 2007-2016 года издания (по отраслям знания)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51837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Очень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редко повторяют свои запросы читатели литературы общественных наук (история, археология, философия, педагогика и т.д.), частые запросы составляют 1,13%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всех запросов этой тематики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Частым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спросом пользуется литература изданная с 1992 по 2016 год (0,56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%).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4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Предсказание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прошлого. Расцвет и гибель допотопной цивилизации. Автор Никонов А.П., 2010 года, признана самой интересной книгой по общественным наукам (запрошена 37 раз).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9549">
            <a:off x="4860032" y="3212976"/>
            <a:ext cx="2375175" cy="34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7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3691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Постоянный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частый спрос преобладает на литературу естественнонаучной тематики (1,6%), социально-экономической и технической (1,86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%).</a:t>
            </a:r>
            <a:r>
              <a:rPr lang="ru-RU" sz="2800" dirty="0"/>
              <a:t> </a:t>
            </a:r>
            <a:r>
              <a:rPr lang="ru-RU" sz="2800" dirty="0" smtClean="0"/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Читатели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естественнонаучной книги чаще всего запрашивают источники 1992-2006 года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издания (0,69%).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5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494" y="162880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	Частым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спросом пользовалось издание 1993 года автора Бороздиной, Л.В. Исследование уровня притязаний (запрошен 28 раз). Также часто востребованным было учебное пособие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Бармасова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А.В. Курс общей физики для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природопользователей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 Электричество., 2010 года издания (запрошен 64 раза).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8275" y="3725652"/>
            <a:ext cx="2205739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7" y="3681028"/>
            <a:ext cx="212483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6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5374295"/>
              </p:ext>
            </p:extLst>
          </p:nvPr>
        </p:nvGraphicFramePr>
        <p:xfrm>
          <a:off x="0" y="2492896"/>
          <a:ext cx="9144000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67550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Соотношение числа часто спрашиваемой литературы с запросами за анализируемый период 1992-2006 года издания (по отраслям знания)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24810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70080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Соотношение числа часто спрашиваемой литературы с запросами за анализируемый период …-1991 года издания (по отраслям знания)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5951344"/>
              </p:ext>
            </p:extLst>
          </p:nvPr>
        </p:nvGraphicFramePr>
        <p:xfrm>
          <a:off x="179512" y="2901137"/>
          <a:ext cx="8640960" cy="395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958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828836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Читатели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литературы по экономико-социологической и технической тематике чаще запрашивают литературу 2007-2016 года издания (1,27%)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1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4824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Самой интересной и часто спрашиваемой книгой выбрано издание 2014 года, автора Горбачева, М.Г. Получить права – это просто!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68272"/>
            <a:ext cx="2233253" cy="33569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3505763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Эта книга выбрана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читателями как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самая интересная и самая читаемая в ГПНТБ СО РАН за анализируемый период 2016 года (запрошена 80 раз).</a:t>
            </a:r>
          </a:p>
        </p:txBody>
      </p:sp>
    </p:spTree>
    <p:extLst>
      <p:ext uri="{BB962C8B-B14F-4D97-AF65-F5344CB8AC3E}">
        <p14:creationId xmlns:p14="http://schemas.microsoft.com/office/powerpoint/2010/main" xmlns="" val="31268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48909"/>
            <a:ext cx="84969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заключении можно отметить, что данное исследование – это первый этап более широкого анализа информационных потребностей пользователей ГПНТБ СО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РАН. </a:t>
            </a:r>
          </a:p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Изучение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информационных потребностей отдельных групп читателей, их направленности на информацию определенной тематики и видов изданий, а также изучение динамики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изменений, станет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хорошей базой для подготовки востребованных библиотечно-библиографических продуктов и услуг.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49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Наиболее востребованные издания в ГПНТБ СО РАН: анализ спроса и интересов читателей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5301208"/>
            <a:ext cx="6400800" cy="129614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Вьюжанина Ольга Михайловна,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заведующая сектором отдела обслуживания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читателей ГПНТБ СО РАН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780928"/>
            <a:ext cx="773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Благодарю</a:t>
            </a:r>
            <a:r>
              <a:rPr lang="ru-RU" sz="5400" b="1" dirty="0" smtClean="0">
                <a:solidFill>
                  <a:srgbClr val="009999"/>
                </a:solidFill>
              </a:rPr>
              <a:t>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внимание!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4941168"/>
            <a:ext cx="48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Вьюжанина Ольга Михайловна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Зав. сектором ООЧ ГПНТБ СО 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368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314096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7544" y="1916832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MS Mincho" pitchFamily="49" charset="-128"/>
                <a:cs typeface="Times New Roman" pitchFamily="18" charset="0"/>
              </a:rPr>
              <a:t>Читатель всегда находился и находится в фокусе деятельности библиотеки и библиотекаря: изучаются его читательские предпочтения, сообразно которым формируется библиотечный фонд и информационные услуги, выстраивается система залов обслуживания и вся деятельность библиотеки в целом.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28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1.bp.blogspot.com/-jMXIFM2PF1U/VCJYPW-8XFI/AAAAAAAAPOk/9hyPBEIyrSk/s1600/vov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312368" cy="227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48" y="1916832"/>
            <a:ext cx="85689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ГПНТБ СО РАН имеет достаточно сложную структуру, для понимания современного читателя.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Обслуживание читателей ведется во многих местах выдачи, расположенных в нескольких зданиях;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При выполнении заказов читателей места выдачи могут совпадать или не совпадать с местами хранения изданий.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Внедрение электронного заказа и электронной книговыдачи на базе сводного каталога и баз данных собственной генерации пользователь получил возможность осуществлять заказ на хранящиеся в различных фондах издания из единого каталога, в любое время и из любой точки вселенной, где есть возможность пользоваться интернетом.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artlabirint.ru/wp-content/uploads/2011/12/Open-Air-Library-by-KARO-Architekten-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2987824" cy="1772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1369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Для анализа интересов читателей научных читальных залов ГПНТБ СО РАН были использованы возможности системы ИРБИС АРМ Каталогизатор. 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Программа по заданным параметрам позволила провести отбор спрашиваемых изданий из подсобных фондов отраслевых читальных залов и основного книгохранения в хронологическом порядке.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	Были выявлены издания, запрошенные более десяти раз.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90336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Проведенный анализ показал, что чаще всего одни и те же запросы поступают на юридическую литературу 2,82%, самый частый спрос приходится на литературу 2007-2016 годов издания 2,57%.</a:t>
            </a:r>
            <a:r>
              <a:rPr lang="ru-RU" sz="2800" dirty="0" smtClean="0"/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6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242" y="170080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Самой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интересной книгой читатели юридической литературы признали учебник по Гражданскому праву в 3 томах, под ред. Сергеева А.П. 2011года (запрошен 36 раз). Для сравнения с новой редакцией запрашивается Советское гражданское право,1962 года издания (запрошен 22 раза).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65473">
            <a:off x="1567096" y="3800091"/>
            <a:ext cx="2060841" cy="2815685"/>
          </a:xfrm>
          <a:prstGeom prst="rect">
            <a:avLst/>
          </a:prstGeom>
        </p:spPr>
      </p:pic>
      <p:pic>
        <p:nvPicPr>
          <p:cNvPr id="4" name="Рисунок 3" descr="img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9640">
            <a:off x="5501546" y="3873032"/>
            <a:ext cx="1852940" cy="27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2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2636912"/>
          <a:ext cx="9144000" cy="389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71600" y="1700808"/>
            <a:ext cx="6876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Соотношение числа часто спрашиваемой литературы с запросами за анализируемый период (по отраслям знания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)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200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Наиболее востребованные издания в ГПНТБ СО РАН: анализ спроса и интересов читателей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ГПНТБ СО РАН</cp:lastModifiedBy>
  <cp:revision>45</cp:revision>
  <dcterms:created xsi:type="dcterms:W3CDTF">2016-10-03T03:00:13Z</dcterms:created>
  <dcterms:modified xsi:type="dcterms:W3CDTF">2016-10-04T09:28:21Z</dcterms:modified>
</cp:coreProperties>
</file>