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5" r:id="rId5"/>
    <p:sldId id="261" r:id="rId6"/>
    <p:sldId id="263" r:id="rId7"/>
    <p:sldId id="264" r:id="rId8"/>
    <p:sldId id="257" r:id="rId9"/>
    <p:sldId id="258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43" autoAdjust="0"/>
  </p:normalViewPr>
  <p:slideViewPr>
    <p:cSldViewPr>
      <p:cViewPr varScale="1">
        <p:scale>
          <a:sx n="77" d="100"/>
          <a:sy n="77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C20C-036F-4867-A751-53221ABAA0AD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63FC-69DC-4E40-94B6-3BE5BB92D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3924-3447-4229-9DE9-A0C8FC7C8B82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A7D47-F68A-48F9-ACE1-2A3AF936A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18AB-BA81-4822-9151-17A4098CCAD2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ADF04-D99B-4E90-AAF8-01BE3726A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F17F-1008-4915-9E17-3CB500F94EE9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60EB-02D7-4FEE-9B8A-8F2915863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DFE4-9F92-448B-8D77-B34C7FD6E788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EA51-2045-48A2-86CB-0E44F659D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49A8-C87E-45F6-A8C1-E7F4DE57A35F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426-3A9D-481D-B224-990D45F7C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E9E7-0EBF-4F22-9BE1-09CE8E580DED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46598-6E79-449D-9FBA-A96D0342A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0666-DFFA-4D9B-A758-FF0550CC3A50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23C2-94F5-435C-B9F9-7045335E5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CA721-FE3E-4702-9188-0FCB498D7213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5EB6-0CA9-43F1-A8FA-5C1051C88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D30A-7E87-4808-B612-3B46974DAE14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B0F7D-5032-4F78-AD7D-5BF225E09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057A2-E075-436D-B93C-C4C06C9788E4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98F8-FC0A-4D37-87CD-4A2D7D56D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95DFEF-5449-4790-A4D3-9C3A86A551DB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DE9CDE-36B5-436B-BF8B-E7F4ED506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sl.nsc.ru/news-category/vernis/feed/" TargetMode="External"/><Relationship Id="rId13" Type="http://schemas.openxmlformats.org/officeDocument/2006/relationships/hyperlink" Target="http://www.spsl.nsc.ru/news-category/novosti-neb/feed/" TargetMode="External"/><Relationship Id="rId3" Type="http://schemas.openxmlformats.org/officeDocument/2006/relationships/hyperlink" Target="http://www.spsl.nsc.ru/rss-kanaly-i-e-mail-podpiski/novye-postupleniya-knig-v-katalog-gpntb-so-ran/" TargetMode="External"/><Relationship Id="rId7" Type="http://schemas.openxmlformats.org/officeDocument/2006/relationships/hyperlink" Target="http://www.spsl.nsc.ru/news-category/vokrug-nauki/feed/" TargetMode="External"/><Relationship Id="rId12" Type="http://schemas.openxmlformats.org/officeDocument/2006/relationships/hyperlink" Target="http://www.spsl.nsc.ru/news-category/news-dissoveta/feed/" TargetMode="External"/><Relationship Id="rId2" Type="http://schemas.openxmlformats.org/officeDocument/2006/relationships/hyperlink" Target="http://www.spsl.nsc.ru/rss-kanaly-i-e-mail-podpis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sl.nsc.ru/news-category/virt-exhibition/feed/" TargetMode="External"/><Relationship Id="rId11" Type="http://schemas.openxmlformats.org/officeDocument/2006/relationships/hyperlink" Target="http://www.spsl.nsc.ru/news-category/news/feed/" TargetMode="External"/><Relationship Id="rId5" Type="http://schemas.openxmlformats.org/officeDocument/2006/relationships/hyperlink" Target="http://www.spsl.nsc.ru/news-category/exhibition/feed/" TargetMode="External"/><Relationship Id="rId10" Type="http://schemas.openxmlformats.org/officeDocument/2006/relationships/hyperlink" Target="http://www.spsl.nsc.ru/news-category/information-events/feed/" TargetMode="External"/><Relationship Id="rId4" Type="http://schemas.openxmlformats.org/officeDocument/2006/relationships/hyperlink" Target="http://www.spsl.nsc.ru/feed/?post_type=news" TargetMode="External"/><Relationship Id="rId9" Type="http://schemas.openxmlformats.org/officeDocument/2006/relationships/hyperlink" Target="http://www.spsl.nsc.ru/news-category/conf/feed/" TargetMode="External"/><Relationship Id="rId14" Type="http://schemas.openxmlformats.org/officeDocument/2006/relationships/hyperlink" Target="http://www.spsl.nsc.ru/news-category/polska-2/feed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1628775"/>
            <a:ext cx="7772400" cy="20161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Новые направления в библиотечном обслуживании ГПНТБ СО РАН</a:t>
            </a:r>
          </a:p>
        </p:txBody>
      </p:sp>
      <p:pic>
        <p:nvPicPr>
          <p:cNvPr id="13314" name="Рисунок 3" descr="http://backup.bytepro.ru/upload/image/img_22942_2_1_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860800"/>
            <a:ext cx="2879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156325" y="4437063"/>
            <a:ext cx="26638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>
              <a:latin typeface="Times New Roman" pitchFamily="18" charset="0"/>
            </a:endParaRPr>
          </a:p>
          <a:p>
            <a:pPr algn="r"/>
            <a:r>
              <a:rPr lang="ru-RU" sz="1600">
                <a:latin typeface="Times New Roman" pitchFamily="18" charset="0"/>
              </a:rPr>
              <a:t>М. А. Шевченко,</a:t>
            </a:r>
          </a:p>
          <a:p>
            <a:pPr algn="r"/>
            <a:r>
              <a:rPr lang="ru-RU" sz="1600">
                <a:latin typeface="Times New Roman" pitchFamily="18" charset="0"/>
              </a:rPr>
              <a:t>зав.отделом </a:t>
            </a:r>
          </a:p>
          <a:p>
            <a:pPr algn="r"/>
            <a:r>
              <a:rPr lang="ru-RU" sz="1600">
                <a:latin typeface="Times New Roman" pitchFamily="18" charset="0"/>
              </a:rPr>
              <a:t>ГПНТБ СО РАН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1223962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23554" name="Picture 4" descr="С георгинам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3213100"/>
            <a:ext cx="4105275" cy="2520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2" descr="libcar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997200"/>
            <a:ext cx="5040312" cy="3024188"/>
          </a:xfrm>
        </p:spPr>
      </p:pic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3850" y="2027238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С 1 января 2016 г. ГПНТБ СО РАН стала участницей пилотного проекта: «Единый читательский билет г. Новосибирска и Новосибирской области»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13" name="Group 53"/>
          <p:cNvGraphicFramePr>
            <a:graphicFrameLocks noGrp="1"/>
          </p:cNvGraphicFramePr>
          <p:nvPr>
            <p:ph idx="1"/>
          </p:nvPr>
        </p:nvGraphicFramePr>
        <p:xfrm>
          <a:off x="1042988" y="2060575"/>
          <a:ext cx="7345362" cy="3730625"/>
        </p:xfrm>
        <a:graphic>
          <a:graphicData uri="http://schemas.openxmlformats.org/drawingml/2006/table">
            <a:tbl>
              <a:tblPr/>
              <a:tblGrid>
                <a:gridCol w="5976937"/>
                <a:gridCol w="1368425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читательский билет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записано читателей в ГПНТБ СО РАН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 том числе школьников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записано читателей по ЕЧБ нового образца из НГОНБ и НОЮБ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записано читателей по старым билетам из НГОНБ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принято книг из НГОНБ и НОЮБ по ЕЧБ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8313" y="1484313"/>
            <a:ext cx="4038600" cy="44545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US" sz="180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u="sng" smtClean="0">
                <a:latin typeface="Times New Roman" pitchFamily="18" charset="0"/>
              </a:rPr>
              <a:t>При введении в эксплуатацию ЕЧБ в ГПНТБ СО РАН возникли следующие </a:t>
            </a:r>
            <a:r>
              <a:rPr lang="ru-RU" sz="1800" b="1" u="sng" smtClean="0">
                <a:latin typeface="Times New Roman" pitchFamily="18" charset="0"/>
              </a:rPr>
              <a:t>проблемы</a:t>
            </a:r>
            <a:endParaRPr lang="en-US" sz="1800" b="1" u="sng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u="sng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м</a:t>
            </a:r>
            <a:r>
              <a:rPr lang="ru-RU" sz="1800" smtClean="0">
                <a:latin typeface="Times New Roman" pitchFamily="18" charset="0"/>
              </a:rPr>
              <a:t>атериальное обеспечение </a:t>
            </a:r>
            <a:endParaRPr lang="en-US" sz="18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технические трудности при обслуживании: запись читателя на регистратуре, прохождение пункта контроля, электронный заказ</a:t>
            </a:r>
            <a:endParaRPr lang="en-US" sz="18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проблемы автоматизированной сдачи литературы из НГОНБ и НОЮБ в системе ГПНТБ СО РАН  </a:t>
            </a:r>
            <a:endParaRPr lang="en-US" sz="18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логистика</a:t>
            </a:r>
          </a:p>
        </p:txBody>
      </p:sp>
      <p:sp>
        <p:nvSpPr>
          <p:cNvPr id="1639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1800" u="sng" smtClean="0">
                <a:latin typeface="Times New Roman" pitchFamily="18" charset="0"/>
              </a:rPr>
              <a:t>C</a:t>
            </a:r>
            <a:r>
              <a:rPr lang="ru-RU" sz="1800" u="sng" smtClean="0">
                <a:latin typeface="Times New Roman" pitchFamily="18" charset="0"/>
              </a:rPr>
              <a:t>тратегические направления проекта «</a:t>
            </a:r>
            <a:r>
              <a:rPr lang="en-US" sz="1800" u="sng" smtClean="0">
                <a:latin typeface="Times New Roman" pitchFamily="18" charset="0"/>
              </a:rPr>
              <a:t>ЕЧБ</a:t>
            </a:r>
            <a:r>
              <a:rPr lang="ru-RU" sz="1800" u="sng" smtClean="0">
                <a:latin typeface="Times New Roman" pitchFamily="18" charset="0"/>
              </a:rPr>
              <a:t>»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продление срока пользования изданиями на сайте единого сервиса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доставка нужного издания из одной библиотеки в другую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объединение электронных каталогов библиотек-участниц проекта, чтобы нужную книгу можно было искать сразу во всех абонементах и взять там, где она есть и где это удобно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оплата платных услуг библиотек пластиковой картой ЕЧБ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разработка мобильного приложения «Электронный читательский билет Новосибирска»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827088" y="1628775"/>
            <a:ext cx="7921625" cy="1728788"/>
          </a:xfrm>
        </p:spPr>
        <p:txBody>
          <a:bodyPr/>
          <a:lstStyle/>
          <a:p>
            <a:pPr algn="l" eaLnBrk="1" hangingPunct="1"/>
            <a:r>
              <a:rPr lang="ru-RU" sz="1800" smtClean="0">
                <a:latin typeface="Times New Roman" pitchFamily="18" charset="0"/>
              </a:rPr>
              <a:t>Помимо введенного в действие ЕЧБ, в ГПНТБ СО РАН разработаны и внедрены следующие формы обслуживания читателей:</a:t>
            </a:r>
            <a:r>
              <a:rPr lang="ru-RU" sz="1800" b="1" smtClean="0">
                <a:latin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в ГПНТБ СО РАН налажена система </a:t>
            </a:r>
            <a:r>
              <a:rPr lang="ru-RU" sz="1800" b="1" smtClean="0">
                <a:latin typeface="Times New Roman" pitchFamily="18" charset="0"/>
              </a:rPr>
              <a:t>онлайн записи</a:t>
            </a:r>
            <a:r>
              <a:rPr lang="ru-RU" sz="1800" smtClean="0">
                <a:latin typeface="Times New Roman" pitchFamily="18" charset="0"/>
              </a:rPr>
              <a:t> и </a:t>
            </a:r>
            <a:r>
              <a:rPr lang="ru-RU" sz="1800" b="1" smtClean="0">
                <a:latin typeface="Times New Roman" pitchFamily="18" charset="0"/>
              </a:rPr>
              <a:t>онлайн заказа</a:t>
            </a:r>
            <a:r>
              <a:rPr lang="ru-RU" sz="1800" smtClean="0">
                <a:latin typeface="Times New Roman" pitchFamily="18" charset="0"/>
              </a:rPr>
              <a:t>, т.е. читатель может дистанционно забронировать читательский билет, и, получив его номер, сделать электронный заказ необходимого издания</a:t>
            </a:r>
          </a:p>
        </p:txBody>
      </p:sp>
      <p:pic>
        <p:nvPicPr>
          <p:cNvPr id="17410" name="Содержимое 3" descr="скрин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3429000"/>
            <a:ext cx="4968875" cy="25923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3068638"/>
            <a:ext cx="3827463" cy="3057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u="sng" smtClean="0">
                <a:latin typeface="Times New Roman" pitchFamily="18" charset="0"/>
              </a:rPr>
              <a:t>E-mail подписка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2"/>
              </a:rPr>
              <a:t>Новости библиотеки</a:t>
            </a: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hlinkClick r:id="rId2"/>
              </a:rPr>
              <a:t>Мероприятия</a:t>
            </a: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hlinkClick r:id="rId2"/>
              </a:rPr>
              <a:t>Ресурсы и услуги</a:t>
            </a: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hlinkClick r:id="rId2"/>
              </a:rPr>
              <a:t>Науке и бизнесу</a:t>
            </a: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hlinkClick r:id="rId2"/>
              </a:rPr>
              <a:t>Редкие книги и рукописи</a:t>
            </a: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hlinkClick r:id="rId2"/>
              </a:rPr>
              <a:t>Библиотекарям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Times New Roman" pitchFamily="18" charset="0"/>
              <a:hlinkClick r:id="rId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2"/>
              </a:rPr>
              <a:t>Студентам</a:t>
            </a: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hlinkClick r:id="rId2"/>
              </a:rPr>
              <a:t>Преподавателям</a:t>
            </a: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hlinkClick r:id="rId2"/>
              </a:rPr>
              <a:t>В помощь к ЕГЭ</a:t>
            </a: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hlinkClick r:id="rId2"/>
              </a:rPr>
              <a:t>Книжная полка</a:t>
            </a: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hlinkClick r:id="rId2"/>
              </a:rPr>
              <a:t>Наши новинки</a:t>
            </a: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hlinkClick r:id="rId3"/>
              </a:rPr>
              <a:t>Новые поступления книг в ГПНТБ СО РАН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Times New Roman" pitchFamily="18" charset="0"/>
            </a:endParaRPr>
          </a:p>
        </p:txBody>
      </p:sp>
      <p:sp>
        <p:nvSpPr>
          <p:cNvPr id="1843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3141663"/>
            <a:ext cx="4038600" cy="29845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u="sng" smtClean="0">
                <a:latin typeface="Times New Roman" pitchFamily="18" charset="0"/>
              </a:rPr>
              <a:t>RSS подписка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400" u="sng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4"/>
              </a:rPr>
              <a:t>Все категории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5"/>
              </a:rPr>
              <a:t>Вернисажи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6"/>
              </a:rPr>
              <a:t>Виртуальные выставки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7"/>
              </a:rPr>
              <a:t>Вокруг науки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8"/>
              </a:rPr>
              <a:t>Выставки и новинки литературы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9"/>
              </a:rPr>
              <a:t>Конференции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10"/>
              </a:rPr>
              <a:t>Мероприятия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11"/>
              </a:rPr>
              <a:t>Новости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12"/>
              </a:rPr>
              <a:t>Новости диссертационного совета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13"/>
              </a:rPr>
              <a:t>Новости удаленных ресурсов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hlinkClick r:id="rId14"/>
              </a:rPr>
              <a:t>Новости Центра польской науки и культуры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39725" y="1787525"/>
            <a:ext cx="8466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</a:rPr>
              <a:t>В 2016 г. в ГПНТБ СО РАН организована новая система информирования. </a:t>
            </a:r>
          </a:p>
          <a:p>
            <a:r>
              <a:rPr lang="ru-RU">
                <a:latin typeface="Times New Roman" pitchFamily="18" charset="0"/>
              </a:rPr>
              <a:t>Подписавшись на RSS-канал или e-mail-рассылку по определенному разделу, читатели ГПНТБ СО РАН оперативно получают информацию о новостях библиотеки и оповещения по интересующей тематике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395288" y="1862138"/>
            <a:ext cx="8424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</a:rPr>
              <a:t>Для читателей ГПНТБ СО РАН проводятся</a:t>
            </a:r>
            <a:r>
              <a:rPr lang="ru-RU" b="1">
                <a:latin typeface="Times New Roman" pitchFamily="18" charset="0"/>
              </a:rPr>
              <a:t> акции:</a:t>
            </a:r>
            <a:endParaRPr lang="ru-RU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</a:rPr>
              <a:t> по бесплатной записи в библиотеку (в 2016 г. - 576 человек )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</a:rPr>
              <a:t> по  бесплатной выдаче изданий из научных читальных залов на дом для читателей г. Новосибирска с высшим образованием: на праздничные дни (общероссийские праздники), также в летний период до 5-ти изданий на 5 дней.</a:t>
            </a: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19482" name="Picture 26" descr="Эскиз бил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500438"/>
            <a:ext cx="5856288" cy="280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148263" y="2276475"/>
            <a:ext cx="3538537" cy="4105275"/>
          </a:xfrm>
        </p:spPr>
        <p:txBody>
          <a:bodyPr/>
          <a:lstStyle/>
          <a:p>
            <a:pPr eaLnBrk="1" hangingPunct="1"/>
            <a:r>
              <a:rPr lang="ru-RU" sz="1600" smtClean="0">
                <a:latin typeface="Times New Roman" pitchFamily="18" charset="0"/>
              </a:rPr>
              <a:t>Книга дня №1 в рейтинге Amazon (раздел "Химия"):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Как поймать комету? Что добавить в шоколад, чтобы он таял во рту, а не в руках? Почему армия США засекретила исследования желе? Зачем римляне закапывали в землю тонны железных гвоздей? На все эти и множество других вопросов есть ответы в книге о самых разных материалах профессора Лондонского университета, Марка Медовника.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Читальный зал №1 ГПНТБ СО РАН</a:t>
            </a:r>
            <a:br>
              <a:rPr lang="ru-RU" sz="1600" smtClean="0">
                <a:latin typeface="Times New Roman" pitchFamily="18" charset="0"/>
              </a:rPr>
            </a:b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Содержимое 3" descr="книг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133600"/>
            <a:ext cx="4105275" cy="3959225"/>
          </a:xfrm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284288" y="1663700"/>
            <a:ext cx="657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Реклама книг и самой библиотеки в социальных сетях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95288" y="1628775"/>
            <a:ext cx="8229600" cy="287338"/>
          </a:xfrm>
        </p:spPr>
        <p:txBody>
          <a:bodyPr/>
          <a:lstStyle/>
          <a:p>
            <a:pPr algn="l" eaLnBrk="1" hangingPunct="1"/>
            <a:r>
              <a:rPr lang="ru-RU" sz="1800" smtClean="0">
                <a:latin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</a:rPr>
            </a:b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22530" name="Содержимое 3" descr="Tortik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4076700"/>
            <a:ext cx="3887787" cy="1943100"/>
          </a:xfrm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956550" y="3557588"/>
            <a:ext cx="5383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39750" y="2365375"/>
            <a:ext cx="7993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73088" y="1771650"/>
            <a:ext cx="81756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Внедряя инновации, можно добиться высокого качества сервиса, доведенного до автоматизма, но не замечать при этом конкретного клиента-читателя, поэтому актуальным становится обучение персонала </a:t>
            </a:r>
            <a:r>
              <a:rPr lang="ru-RU" sz="2000" b="1">
                <a:latin typeface="Times New Roman" pitchFamily="18" charset="0"/>
              </a:rPr>
              <a:t>клиенториентированному подходу</a:t>
            </a:r>
            <a:r>
              <a:rPr lang="ru-RU" sz="2000">
                <a:latin typeface="Times New Roman" pitchFamily="18" charset="0"/>
              </a:rPr>
              <a:t>.</a:t>
            </a:r>
          </a:p>
          <a:p>
            <a:r>
              <a:rPr lang="ru-RU" sz="2000">
                <a:latin typeface="Times New Roman" pitchFamily="18" charset="0"/>
              </a:rPr>
              <a:t>«Клиентоориентированным» является «специалист, который ставит интересы клиента выше своих как работника, а зачастую и выше личных интересов».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307</TotalTime>
  <Words>484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Шаблон презентации</vt:lpstr>
      <vt:lpstr>Новые направления в библиотечном обслуживании ГПНТБ СО РАН</vt:lpstr>
      <vt:lpstr>Слайд 2</vt:lpstr>
      <vt:lpstr>Слайд 3</vt:lpstr>
      <vt:lpstr>Слайд 4</vt:lpstr>
      <vt:lpstr>Помимо введенного в действие ЕЧБ, в ГПНТБ СО РАН разработаны и внедрены следующие формы обслуживания читателей: в ГПНТБ СО РАН налажена система онлайн записи и онлайн заказа, т.е. читатель может дистанционно забронировать читательский билет, и, получив его номер, сделать электронный заказ необходимого издания</vt:lpstr>
      <vt:lpstr>Слайд 6</vt:lpstr>
      <vt:lpstr>Слайд 7</vt:lpstr>
      <vt:lpstr>Книга дня №1 в рейтинге Amazon (раздел "Химия"): Как поймать комету? Что добавить в шоколад, чтобы он таял во рту, а не в руках? Почему армия США засекретила исследования желе? Зачем римляне закапывали в землю тонны железных гвоздей? На все эти и множество других вопросов есть ответы в книге о самых разных материалах профессора Лондонского университета, Марка Медовника.  Читальный зал №1 ГПНТБ СО РАН </vt:lpstr>
      <vt:lpstr>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направления в библиотечном обслуживании ГПНТБ СО РАН</dc:title>
  <dc:creator>Пользователь</dc:creator>
  <cp:lastModifiedBy>zavcko</cp:lastModifiedBy>
  <cp:revision>32</cp:revision>
  <dcterms:created xsi:type="dcterms:W3CDTF">2016-10-02T09:20:44Z</dcterms:created>
  <dcterms:modified xsi:type="dcterms:W3CDTF">2016-10-04T10:14:18Z</dcterms:modified>
</cp:coreProperties>
</file>