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15" r:id="rId3"/>
    <p:sldId id="316" r:id="rId4"/>
    <p:sldId id="370" r:id="rId5"/>
    <p:sldId id="367" r:id="rId6"/>
    <p:sldId id="386" r:id="rId7"/>
    <p:sldId id="387" r:id="rId8"/>
    <p:sldId id="388" r:id="rId9"/>
    <p:sldId id="349" r:id="rId10"/>
    <p:sldId id="268" r:id="rId11"/>
    <p:sldId id="269" r:id="rId12"/>
    <p:sldId id="270" r:id="rId13"/>
    <p:sldId id="359" r:id="rId14"/>
    <p:sldId id="321" r:id="rId15"/>
    <p:sldId id="350" r:id="rId16"/>
    <p:sldId id="352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325" r:id="rId29"/>
    <p:sldId id="372" r:id="rId30"/>
    <p:sldId id="371" r:id="rId31"/>
    <p:sldId id="360" r:id="rId32"/>
    <p:sldId id="361" r:id="rId33"/>
    <p:sldId id="307" r:id="rId34"/>
    <p:sldId id="329" r:id="rId35"/>
    <p:sldId id="34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CEFA4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601F8-983A-46DA-8C27-5DF081A27257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EC9FE-E8B5-44AD-B229-5C2FA33D7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4E39A-13DD-4409-8167-106E78300A4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0059B-2C73-4F2E-BA51-B11EA6E4B526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0059B-2C73-4F2E-BA51-B11EA6E4B526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1F6DA-6106-4560-B7EE-121AAD947832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11BBA-1E69-4059-8958-C68A03D3A53B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EC9FE-E8B5-44AD-B229-5C2FA33D710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EC9FE-E8B5-44AD-B229-5C2FA33D710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E9248-45CB-4B18-A4C8-B0FAE73DFC44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CF1B0-0699-40F1-9E53-A228E81E1677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8B005-274D-4EAD-A433-0B89C9F2456C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EC9FE-E8B5-44AD-B229-5C2FA33D710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0059B-2C73-4F2E-BA51-B11EA6E4B526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4BEE-F795-4B99-B820-7156AD4F4F1F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DB26-97BA-4967-9132-A05087E1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4BEE-F795-4B99-B820-7156AD4F4F1F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DB26-97BA-4967-9132-A05087E1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4BEE-F795-4B99-B820-7156AD4F4F1F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DB26-97BA-4967-9132-A05087E1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66704-8EEC-4918-9400-1F7DD20B7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0968-5E9A-42EE-A0BE-C97CBBE26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4BEE-F795-4B99-B820-7156AD4F4F1F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DB26-97BA-4967-9132-A05087E1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4BEE-F795-4B99-B820-7156AD4F4F1F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DB26-97BA-4967-9132-A05087E1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4BEE-F795-4B99-B820-7156AD4F4F1F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DB26-97BA-4967-9132-A05087E1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4BEE-F795-4B99-B820-7156AD4F4F1F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DB26-97BA-4967-9132-A05087E1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4BEE-F795-4B99-B820-7156AD4F4F1F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DB26-97BA-4967-9132-A05087E1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4BEE-F795-4B99-B820-7156AD4F4F1F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DB26-97BA-4967-9132-A05087E1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4BEE-F795-4B99-B820-7156AD4F4F1F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DB26-97BA-4967-9132-A05087E1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4BEE-F795-4B99-B820-7156AD4F4F1F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DB26-97BA-4967-9132-A05087E1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4BEE-F795-4B99-B820-7156AD4F4F1F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8DB26-97BA-4967-9132-A05087E11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Финляндия\ФИНН-2002\Лапландия\HPIM0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31432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БЛАГОРОДНОМЕТАЛЛЬНЫЙ РУДОГЕНЕЗ И МАНТИЙНО-КОРОВОЕ ВЗАИМОДЕЙСТВИЕ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31409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Горячев Николай Анатольевич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СВКНИИ ДВО РАН,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г.Магадан</a:t>
            </a: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Nikolay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A.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Goryachev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NEISRI FEB RAS, </a:t>
            </a: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Magadan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Russia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Vice President on Northern Eurasia 2009-201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 памяти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Л.В.Таусона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Иркутск, 23.10.2012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31745" name="CorelDRAW" r:id="rId4" imgW="1061280" imgH="812520" progId="CorelDraw.Graphic.12">
              <p:embed/>
            </p:oleObj>
          </a:graphicData>
        </a:graphic>
      </p:graphicFrame>
      <p:pic>
        <p:nvPicPr>
          <p:cNvPr id="7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Минеральные типы золотого </a:t>
            </a:r>
            <a:r>
              <a:rPr lang="ru-RU" sz="2400" b="1" dirty="0" err="1" smtClean="0"/>
              <a:t>оруденения</a:t>
            </a:r>
            <a:r>
              <a:rPr lang="ru-RU" sz="2400" b="1" dirty="0" smtClean="0"/>
              <a:t> Восточного </a:t>
            </a:r>
            <a:r>
              <a:rPr lang="ru-RU" sz="2400" b="1" dirty="0" err="1" smtClean="0"/>
              <a:t>Саяна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18"/>
          <a:ext cx="9144000" cy="6170583"/>
        </p:xfrm>
        <a:graphic>
          <a:graphicData uri="http://schemas.openxmlformats.org/drawingml/2006/table">
            <a:tbl>
              <a:tblPr/>
              <a:tblGrid>
                <a:gridCol w="1726400"/>
                <a:gridCol w="1309895"/>
                <a:gridCol w="1044343"/>
                <a:gridCol w="1222403"/>
                <a:gridCol w="1395536"/>
                <a:gridCol w="1223020"/>
                <a:gridCol w="1222403"/>
              </a:tblGrid>
              <a:tr h="297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Признаки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Золото-пирит-теллуридно-кварцевый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Золото-сульфидно-вкрапленный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золото-полисульфидно-кварцевый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золото-серебро-полисульфидно-кварцевый</a:t>
                      </a:r>
                      <a:endParaRPr lang="ru-RU" sz="1000" b="1" dirty="0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золото-полисульфидно-антимонит-кварцевый</a:t>
                      </a:r>
                      <a:endParaRPr lang="ru-RU" sz="1000" b="1" dirty="0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золото-висмутовый</a:t>
                      </a:r>
                      <a:endParaRPr lang="ru-RU" sz="1000" b="1" dirty="0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289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Приуроченность к зонам крупных разломов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Неявная 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4338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Ассоциация с вулканическими комплексами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Нет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Нет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289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Ассоциация с черными сланцами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Нет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Нет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Нет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289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Ассоциация с базитами и гипербазитами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Нет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Нет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289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Ассоциация с карбонатными толщами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Нет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Нет 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Нет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1446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Ассоциация с гранитоидами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Неявная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Явная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5784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Характер метасоматоза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Березиты, аргиллизиты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Листвениты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Березиты, углеродизация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Аргиллизиты, листвениты, джаспероиды, углеродизация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Березиты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Березиты</a:t>
                      </a:r>
                      <a:endParaRPr lang="ru-RU" sz="1000" b="1" dirty="0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4338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Морфологические типы рудных тел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Жилы и жильные зоны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Зоны вкрапленных руд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Жилы и жильные зоны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Жильно-прожилковые зоны 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Жилы и жильно-прожилковые зоны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Жилы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5784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Главная продуктивная минеральная ассоциация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Пирит – золото-теллуридная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Золото-полисульфидная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Золото-полиметаллическая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Золото-полиметаллическая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Золото-полисульфидная с теллуридами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Золото-полисульфидная</a:t>
                      </a: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 с </a:t>
                      </a: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сульфосолями</a:t>
                      </a: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 висмута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4338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Типоморфные элементы руд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Au, Ag, Te, Cu, Zn, (Pb, Sb, Bi, Mo), Pt, Pd</a:t>
                      </a:r>
                      <a:endParaRPr lang="ru-RU" sz="1000" b="1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 Narrow" pitchFamily="34" charset="0"/>
                          <a:ea typeface="Calibri"/>
                        </a:rPr>
                        <a:t>Au, As, Cu, Sb, (Pb, Zn, Hg, Bi, Te), Pt, Pd, </a:t>
                      </a:r>
                      <a:endParaRPr lang="ru-RU" sz="1000" b="1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 Narrow" pitchFamily="34" charset="0"/>
                          <a:ea typeface="Calibri"/>
                        </a:rPr>
                        <a:t>Au, Pb, Zn, Cu, Mo, Bi (Ag, Sb, Te), Pt, Pd</a:t>
                      </a:r>
                      <a:endParaRPr lang="ru-RU" sz="1000" b="1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 Narrow" pitchFamily="34" charset="0"/>
                          <a:ea typeface="Calibri"/>
                        </a:rPr>
                        <a:t>Au, Ag, Sb, Pb, Zn, Cu, Hg (Bi, Mo, </a:t>
                      </a: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Те</a:t>
                      </a:r>
                      <a:r>
                        <a:rPr lang="en-US" sz="1000" b="1">
                          <a:latin typeface="Arial Narrow" pitchFamily="34" charset="0"/>
                          <a:ea typeface="Calibri"/>
                        </a:rPr>
                        <a:t>), Pt, Pd</a:t>
                      </a:r>
                      <a:endParaRPr lang="ru-RU" sz="1000" b="1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 Narrow" pitchFamily="34" charset="0"/>
                          <a:ea typeface="Calibri"/>
                        </a:rPr>
                        <a:t>Au, As, </a:t>
                      </a:r>
                      <a:r>
                        <a:rPr lang="en-US" sz="1000" b="1" dirty="0" err="1">
                          <a:latin typeface="Arial Narrow" pitchFamily="34" charset="0"/>
                          <a:ea typeface="Calibri"/>
                        </a:rPr>
                        <a:t>Sb</a:t>
                      </a:r>
                      <a:r>
                        <a:rPr lang="en-US" sz="1000" b="1" dirty="0">
                          <a:latin typeface="Arial Narrow" pitchFamily="34" charset="0"/>
                          <a:ea typeface="Calibri"/>
                        </a:rPr>
                        <a:t>, Te, </a:t>
                      </a:r>
                      <a:r>
                        <a:rPr lang="en-US" sz="1000" b="1" dirty="0" err="1">
                          <a:latin typeface="Arial Narrow" pitchFamily="34" charset="0"/>
                          <a:ea typeface="Calibri"/>
                        </a:rPr>
                        <a:t>Pb</a:t>
                      </a:r>
                      <a:r>
                        <a:rPr lang="en-US" sz="1000" b="1" dirty="0">
                          <a:latin typeface="Arial Narrow" pitchFamily="34" charset="0"/>
                          <a:ea typeface="Calibri"/>
                        </a:rPr>
                        <a:t>, Zn </a:t>
                      </a:r>
                      <a:r>
                        <a:rPr lang="en-US" sz="1000" b="1" dirty="0" smtClean="0">
                          <a:latin typeface="Arial Narrow" pitchFamily="34" charset="0"/>
                          <a:ea typeface="Calibri"/>
                        </a:rPr>
                        <a:t>(</a:t>
                      </a:r>
                      <a:r>
                        <a:rPr lang="en-US" sz="1000" b="1" dirty="0">
                          <a:latin typeface="Arial Narrow" pitchFamily="34" charset="0"/>
                          <a:ea typeface="Calibri"/>
                        </a:rPr>
                        <a:t>Cu, Ag, </a:t>
                      </a:r>
                      <a:r>
                        <a:rPr lang="en-US" sz="1000" b="1" dirty="0" smtClean="0">
                          <a:latin typeface="Arial Narrow" pitchFamily="34" charset="0"/>
                          <a:ea typeface="Calibri"/>
                        </a:rPr>
                        <a:t>Mo</a:t>
                      </a:r>
                      <a:r>
                        <a:rPr lang="ru-RU" sz="1000" b="1" dirty="0" smtClean="0">
                          <a:latin typeface="Arial Narrow" pitchFamily="34" charset="0"/>
                          <a:ea typeface="Calibri"/>
                        </a:rPr>
                        <a:t>, </a:t>
                      </a:r>
                      <a:r>
                        <a:rPr lang="en-US" sz="1000" b="1" dirty="0" smtClean="0">
                          <a:latin typeface="Arial Narrow" pitchFamily="34" charset="0"/>
                          <a:ea typeface="Calibri"/>
                        </a:rPr>
                        <a:t>Bi)</a:t>
                      </a:r>
                      <a:endParaRPr lang="ru-RU" sz="1000" b="1" dirty="0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 Narrow" pitchFamily="34" charset="0"/>
                          <a:ea typeface="Calibri"/>
                        </a:rPr>
                        <a:t>Au, As, </a:t>
                      </a:r>
                      <a:r>
                        <a:rPr lang="en-US" sz="1000" b="1" dirty="0" smtClean="0">
                          <a:latin typeface="Arial Narrow" pitchFamily="34" charset="0"/>
                          <a:ea typeface="Calibri"/>
                        </a:rPr>
                        <a:t>Bi</a:t>
                      </a:r>
                      <a:r>
                        <a:rPr lang="en-US" sz="1000" b="1" dirty="0">
                          <a:latin typeface="Arial Narrow" pitchFamily="34" charset="0"/>
                          <a:ea typeface="Calibri"/>
                        </a:rPr>
                        <a:t>, </a:t>
                      </a:r>
                      <a:r>
                        <a:rPr lang="en-US" sz="1000" b="1" dirty="0" err="1" smtClean="0">
                          <a:latin typeface="Arial Narrow" pitchFamily="34" charset="0"/>
                          <a:ea typeface="Calibri"/>
                        </a:rPr>
                        <a:t>Sb</a:t>
                      </a:r>
                      <a:r>
                        <a:rPr lang="ru-RU" sz="1000" b="1" dirty="0" smtClean="0">
                          <a:latin typeface="Arial Narrow" pitchFamily="34" charset="0"/>
                          <a:ea typeface="Calibri"/>
                        </a:rPr>
                        <a:t>,</a:t>
                      </a:r>
                      <a:r>
                        <a:rPr lang="en-US" sz="1000" b="1" dirty="0" smtClean="0">
                          <a:latin typeface="Arial Narrow" pitchFamily="34" charset="0"/>
                          <a:ea typeface="Calibri"/>
                        </a:rPr>
                        <a:t> </a:t>
                      </a:r>
                      <a:r>
                        <a:rPr lang="en-US" sz="1000" b="1" dirty="0" err="1" smtClean="0">
                          <a:latin typeface="Arial Narrow" pitchFamily="34" charset="0"/>
                          <a:ea typeface="Calibri"/>
                        </a:rPr>
                        <a:t>Pb</a:t>
                      </a:r>
                      <a:r>
                        <a:rPr lang="en-US" sz="1000" b="1" dirty="0" smtClean="0">
                          <a:latin typeface="Arial Narrow" pitchFamily="34" charset="0"/>
                          <a:ea typeface="Calibri"/>
                        </a:rPr>
                        <a:t>, Zn, (</a:t>
                      </a:r>
                      <a:r>
                        <a:rPr lang="en-US" sz="1000" b="1" dirty="0">
                          <a:latin typeface="Arial Narrow" pitchFamily="34" charset="0"/>
                          <a:ea typeface="Calibri"/>
                        </a:rPr>
                        <a:t>Cu, Mo)</a:t>
                      </a:r>
                      <a:endParaRPr lang="ru-RU" sz="1000" b="1" dirty="0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1446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Пробность золота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200-996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610-965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895-990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520-990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710-988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1446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Предполагаемый возраст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Венд-кембрий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Ордовик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Ордовик-силур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Ордовик-силур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Ордовик-силур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Ордовик-силур</a:t>
                      </a:r>
                      <a:endParaRPr lang="ru-RU" sz="1000" b="1" dirty="0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7230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Геодинамическая обстановка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Доорогенная, (островные дуги, активные континентальные окраины)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Раннеорогенная</a:t>
                      </a:r>
                      <a:endParaRPr lang="ru-RU" sz="1000" b="1" dirty="0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Раннеорогенная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Позднеорогенная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 Narrow" pitchFamily="34" charset="0"/>
                          <a:ea typeface="Calibri"/>
                        </a:rPr>
                        <a:t>Позднеорогенная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Позднеорогенная</a:t>
                      </a:r>
                      <a:endParaRPr lang="ru-RU" sz="1000" b="1" dirty="0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  <a:tr h="5784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Примеры месторождений и рудопроявлений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Хорингольское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Сагангольское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Таинское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</a:rPr>
                        <a:t>, Пионер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Хурай-Жалгинское</a:t>
                      </a: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, </a:t>
                      </a: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Верхнехонченское</a:t>
                      </a:r>
                      <a:endParaRPr lang="ru-RU" sz="1000" b="1" dirty="0">
                        <a:latin typeface="Arial Narrow" pitchFamily="34" charset="0"/>
                        <a:ea typeface="Calibri"/>
                      </a:endParaRP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Барун</a:t>
                      </a: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 </a:t>
                      </a: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Холба</a:t>
                      </a: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, </a:t>
                      </a: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Самартинское</a:t>
                      </a: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, Гранитное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Динамитное, Зеленое, </a:t>
                      </a: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Зун</a:t>
                      </a: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 Оспа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 Narrow" pitchFamily="34" charset="0"/>
                          <a:ea typeface="Calibri"/>
                        </a:rPr>
                        <a:t>Коневинское</a:t>
                      </a: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, Туманное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Narrow" pitchFamily="34" charset="0"/>
                          <a:ea typeface="Calibri"/>
                        </a:rPr>
                        <a:t>Пограничное</a:t>
                      </a:r>
                    </a:p>
                  </a:txBody>
                  <a:tcPr marL="29737" marR="29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A4">
                        <a:alpha val="4902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285728"/>
          <a:ext cx="466688" cy="357166"/>
        </p:xfrm>
        <a:graphic>
          <a:graphicData uri="http://schemas.openxmlformats.org/presentationml/2006/ole">
            <p:oleObj spid="_x0000_s39937" name="CorelDRAW" r:id="rId4" imgW="1061280" imgH="812520" progId="CorelDraw.Graphic.12">
              <p:embed/>
            </p:oleObj>
          </a:graphicData>
        </a:graphic>
      </p:graphicFrame>
      <p:pic>
        <p:nvPicPr>
          <p:cNvPr id="6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3966" y="214290"/>
            <a:ext cx="500034" cy="3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Минералы </a:t>
            </a:r>
            <a:r>
              <a:rPr lang="en-US" sz="2400" b="1" dirty="0" err="1" smtClean="0"/>
              <a:t>Sb</a:t>
            </a:r>
            <a:r>
              <a:rPr lang="en-US" sz="2400" b="1" dirty="0" smtClean="0"/>
              <a:t>, Bi, As</a:t>
            </a:r>
            <a:r>
              <a:rPr lang="ru-RU" sz="2400" b="1" dirty="0" smtClean="0"/>
              <a:t> и </a:t>
            </a:r>
            <a:r>
              <a:rPr lang="en-US" sz="2400" b="1" dirty="0" smtClean="0"/>
              <a:t>Te</a:t>
            </a:r>
            <a:r>
              <a:rPr lang="ru-RU" sz="2400" b="1" dirty="0" smtClean="0"/>
              <a:t> в рудах золотых месторождений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Восточного </a:t>
            </a:r>
            <a:r>
              <a:rPr lang="ru-RU" sz="2400" b="1" dirty="0" err="1" smtClean="0"/>
              <a:t>Саяна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642918"/>
          <a:ext cx="9143999" cy="5090544"/>
        </p:xfrm>
        <a:graphic>
          <a:graphicData uri="http://schemas.openxmlformats.org/drawingml/2006/table">
            <a:tbl>
              <a:tblPr/>
              <a:tblGrid>
                <a:gridCol w="1643041"/>
                <a:gridCol w="785818"/>
                <a:gridCol w="4357718"/>
                <a:gridCol w="2357422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Тип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Возраст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Минералы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Calibri"/>
                          <a:ea typeface="Calibri"/>
                          <a:cs typeface="Times New Roman"/>
                        </a:rPr>
                        <a:t>Орогенный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480-415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арсенопирит,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леллингит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висмут,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висмутин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i="0" dirty="0" smtClean="0">
                          <a:latin typeface="Calibri"/>
                          <a:ea typeface="Calibri"/>
                          <a:cs typeface="Times New Roman"/>
                        </a:rPr>
                        <a:t>антимонит,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тетраэдрит,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буланжерит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гессит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колорадоит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креннерит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Барун-Холба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Туманное, 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Верхнехонченское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Хурайжалгинское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Коневинское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Зун-Холба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Водораздельное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</a:tr>
              <a:tr h="80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Calibri"/>
                          <a:ea typeface="Calibri"/>
                          <a:cs typeface="Times New Roman"/>
                        </a:rPr>
                        <a:t>Позднеорогенные</a:t>
                      </a: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400-350?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прустит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400" u="sng" dirty="0" smtClean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миаргирит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тетраэдрит,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буланжерит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полибазит,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пираргирит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штромейерит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диафорит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алтаит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Динамитное, Зеленое, Южное, Конгломератовое,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Сагансайрское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6000"/>
                      </a:schemeClr>
                    </a:solidFill>
                  </a:tcPr>
                </a:tc>
              </a:tr>
              <a:tr h="917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Связанные с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интрузиями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нескарновые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450-400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арсенопирит,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кобальтин,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герсдорфит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миллерит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висмут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висмутин,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галенобисмутит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лиллианит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400" u="sng" dirty="0" smtClean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тетраэдрит,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буланжерит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хоробетсуит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гессит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алтаит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Пограничное,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Ондольтой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</a:tr>
              <a:tr h="80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Метамор-физованное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эпитермальное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порфировое и колчеданное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700-500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арсенопирит, кобальтин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теллуровисмутин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висмут,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верлит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висмутин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400" u="sng" dirty="0" smtClean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буланжерит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гессит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алтаит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петцит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калаверит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мелонит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Сагангольское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Хорингольское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Обогольское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ранние руды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Зун-Холбы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Пионер,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Таинское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Зун-Оспа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71501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Постоянно присутствуют: пирит, халькопирит, сфалерит, пирротин, галенит, нередок молибденит.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00768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/>
              <a:t>Данные</a:t>
            </a:r>
            <a:r>
              <a:rPr lang="ru-RU" sz="1000" dirty="0" smtClean="0"/>
              <a:t>: </a:t>
            </a:r>
            <a:r>
              <a:rPr lang="ru-RU" sz="1000" b="1" dirty="0" err="1" smtClean="0"/>
              <a:t>Айриянц</a:t>
            </a:r>
            <a:r>
              <a:rPr lang="ru-RU" sz="1000" b="1" dirty="0" smtClean="0"/>
              <a:t> и др., 2002; </a:t>
            </a:r>
            <a:r>
              <a:rPr lang="ru-RU" sz="1000" b="1" dirty="0" err="1" smtClean="0"/>
              <a:t>Дамдинов</a:t>
            </a:r>
            <a:r>
              <a:rPr lang="ru-RU" sz="1000" b="1" dirty="0" smtClean="0"/>
              <a:t>, 2010</a:t>
            </a:r>
            <a:r>
              <a:rPr lang="en-US" sz="1000" b="1" dirty="0" smtClean="0"/>
              <a:t>; 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Гармаев</a:t>
            </a:r>
            <a:r>
              <a:rPr lang="ru-RU" sz="1000" b="1" dirty="0" smtClean="0"/>
              <a:t>, 2010; </a:t>
            </a:r>
            <a:r>
              <a:rPr lang="ru-RU" sz="1000" b="1" dirty="0" err="1" smtClean="0"/>
              <a:t>Дамдинов</a:t>
            </a:r>
            <a:r>
              <a:rPr lang="ru-RU" sz="1000" b="1" dirty="0" smtClean="0"/>
              <a:t> и др., 2009; </a:t>
            </a:r>
            <a:r>
              <a:rPr lang="ru-RU" sz="1000" b="1" dirty="0" err="1" smtClean="0"/>
              <a:t>Дамдинов</a:t>
            </a:r>
            <a:r>
              <a:rPr lang="ru-RU" sz="1000" b="1" dirty="0" smtClean="0"/>
              <a:t> и др., 2008; Громова, 1960: </a:t>
            </a:r>
            <a:r>
              <a:rPr lang="ru-RU" sz="1000" b="1" dirty="0" err="1" smtClean="0"/>
              <a:t>Жмодик</a:t>
            </a:r>
            <a:r>
              <a:rPr lang="ru-RU" sz="1000" b="1" dirty="0" smtClean="0"/>
              <a:t> и др., 2006; </a:t>
            </a:r>
            <a:r>
              <a:rPr lang="ru-RU" sz="1000" b="1" dirty="0" err="1" smtClean="0"/>
              <a:t>Жмодик</a:t>
            </a:r>
            <a:r>
              <a:rPr lang="ru-RU" sz="1000" b="1" dirty="0" smtClean="0"/>
              <a:t> и др., 2008;  Миронов, </a:t>
            </a:r>
            <a:r>
              <a:rPr lang="ru-RU" sz="1000" b="1" dirty="0" err="1" smtClean="0"/>
              <a:t>Жмодик</a:t>
            </a:r>
            <a:r>
              <a:rPr lang="ru-RU" sz="1000" b="1" dirty="0" smtClean="0"/>
              <a:t>, 1999;  Миронов и др., 2001;  Феофилактов, 1966, 1970, 1992; </a:t>
            </a:r>
            <a:r>
              <a:rPr lang="en-US" sz="1000" b="1" dirty="0" err="1" smtClean="0"/>
              <a:t>Zhmodik</a:t>
            </a:r>
            <a:r>
              <a:rPr lang="en-US" sz="1000" b="1" dirty="0" smtClean="0"/>
              <a:t> et al., 1993</a:t>
            </a:r>
            <a:endParaRPr lang="ru-RU" sz="1000" b="1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0" y="6365966"/>
          <a:ext cx="642910" cy="492033"/>
        </p:xfrm>
        <a:graphic>
          <a:graphicData uri="http://schemas.openxmlformats.org/presentationml/2006/ole">
            <p:oleObj spid="_x0000_s37889" name="CorelDRAW" r:id="rId3" imgW="1061280" imgH="812520" progId="CorelDraw.Graphic.12">
              <p:embed/>
            </p:oleObj>
          </a:graphicData>
        </a:graphic>
      </p:graphicFrame>
      <p:pic>
        <p:nvPicPr>
          <p:cNvPr id="8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6350440"/>
            <a:ext cx="642910" cy="5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и отличительные черты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орогенных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месторождений золота Восточного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Саяна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3093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Пространственно месторождения и рудопроявления разных типов по-разному и располагаются. </a:t>
            </a:r>
          </a:p>
          <a:p>
            <a:r>
              <a:rPr lang="ru-RU" sz="2400" b="1" dirty="0" err="1" smtClean="0"/>
              <a:t>Доорогенные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золото-пирит-теллуридные</a:t>
            </a:r>
            <a:r>
              <a:rPr lang="ru-RU" sz="2400" b="1" dirty="0" smtClean="0"/>
              <a:t> месторождения тяготеют к границам жестких докембрийских «глыб», обнаруживая пространственно-временную связь с полями развития </a:t>
            </a:r>
            <a:r>
              <a:rPr lang="ru-RU" sz="2400" b="1" dirty="0" err="1" smtClean="0"/>
              <a:t>островодужных</a:t>
            </a:r>
            <a:r>
              <a:rPr lang="ru-RU" sz="2400" b="1" dirty="0" smtClean="0"/>
              <a:t> -   вулканогенной </a:t>
            </a:r>
            <a:r>
              <a:rPr lang="ru-RU" sz="2400" b="1" dirty="0" err="1" smtClean="0"/>
              <a:t>сархойской</a:t>
            </a:r>
            <a:r>
              <a:rPr lang="ru-RU" sz="2400" b="1" dirty="0" smtClean="0"/>
              <a:t> серии и с </a:t>
            </a:r>
            <a:r>
              <a:rPr lang="ru-RU" sz="2400" b="1" dirty="0" err="1" smtClean="0"/>
              <a:t>гранитоидами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тоналит-плагиогранитной</a:t>
            </a:r>
            <a:r>
              <a:rPr lang="ru-RU" sz="2400" b="1" dirty="0" smtClean="0"/>
              <a:t> формации. </a:t>
            </a:r>
          </a:p>
          <a:p>
            <a:r>
              <a:rPr lang="ru-RU" sz="2400" b="1" dirty="0" err="1" smtClean="0"/>
              <a:t>Орогенные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золото-полисульфидные</a:t>
            </a:r>
            <a:r>
              <a:rPr lang="ru-RU" sz="2400" b="1" dirty="0" smtClean="0"/>
              <a:t> вкрапленные объекты тесно ассоциируют с древними </a:t>
            </a:r>
            <a:r>
              <a:rPr lang="ru-RU" sz="2400" b="1" dirty="0" err="1" smtClean="0"/>
              <a:t>офиолитовыми</a:t>
            </a:r>
            <a:r>
              <a:rPr lang="ru-RU" sz="2400" b="1" dirty="0" smtClean="0"/>
              <a:t> комплексами и черными сланцами, что находит отражение в их высокой </a:t>
            </a:r>
            <a:r>
              <a:rPr lang="ru-RU" sz="2400" b="1" dirty="0" err="1" smtClean="0"/>
              <a:t>платиноносности</a:t>
            </a:r>
            <a:r>
              <a:rPr lang="ru-RU" sz="2400" b="1" dirty="0" smtClean="0"/>
              <a:t> (Миронов и др., 2006), распространены в карбонатных толщах </a:t>
            </a:r>
            <a:r>
              <a:rPr lang="ru-RU" sz="2400" b="1" dirty="0" err="1" smtClean="0"/>
              <a:t>Ильчирского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синклинория</a:t>
            </a:r>
            <a:r>
              <a:rPr lang="ru-RU" sz="2400" b="1" dirty="0" smtClean="0"/>
              <a:t>, тяготея к полям </a:t>
            </a:r>
            <a:r>
              <a:rPr lang="ru-RU" sz="2400" b="1" dirty="0" err="1" smtClean="0"/>
              <a:t>кали-натровых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гранитоидов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диорит-гранитной</a:t>
            </a:r>
            <a:r>
              <a:rPr lang="ru-RU" sz="2400" b="1" dirty="0" smtClean="0"/>
              <a:t> формации, завершающей </a:t>
            </a:r>
            <a:r>
              <a:rPr lang="ru-RU" sz="2400" b="1" dirty="0" err="1" smtClean="0"/>
              <a:t>орогенную</a:t>
            </a:r>
            <a:r>
              <a:rPr lang="ru-RU" sz="2400" b="1" dirty="0" smtClean="0"/>
              <a:t> магматическую активность. </a:t>
            </a:r>
          </a:p>
          <a:p>
            <a:r>
              <a:rPr lang="ru-RU" sz="2400" b="1" dirty="0" smtClean="0"/>
              <a:t>В обоих случаях мы имеем все признаки участия мантийного вещества в их формировании</a:t>
            </a:r>
            <a:endParaRPr lang="ru-RU" sz="2400" b="1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6286520"/>
          <a:ext cx="746719" cy="571480"/>
        </p:xfrm>
        <a:graphic>
          <a:graphicData uri="http://schemas.openxmlformats.org/presentationml/2006/ole">
            <p:oleObj spid="_x0000_s35841" name="CorelDRAW" r:id="rId3" imgW="1061280" imgH="812520" progId="CorelDraw.Graphic.12">
              <p:embed/>
            </p:oleObj>
          </a:graphicData>
        </a:graphic>
      </p:graphicFrame>
      <p:pic>
        <p:nvPicPr>
          <p:cNvPr id="5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24" y="6286520"/>
            <a:ext cx="72387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Che\Photos\Поле 2006\Изображение 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Общие и отличительные черты </a:t>
            </a:r>
            <a:r>
              <a:rPr lang="ru-RU" sz="3200" b="1" dirty="0" err="1" smtClean="0"/>
              <a:t>орогенных</a:t>
            </a:r>
            <a:r>
              <a:rPr lang="ru-RU" sz="3200" b="1" dirty="0" smtClean="0"/>
              <a:t> месторождений золота Восточного </a:t>
            </a:r>
            <a:r>
              <a:rPr lang="ru-RU" sz="3200" b="1" dirty="0" err="1" smtClean="0"/>
              <a:t>Саяна</a:t>
            </a:r>
            <a:endParaRPr lang="ru-RU" sz="3200" b="1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6286520"/>
          <a:ext cx="746719" cy="571480"/>
        </p:xfrm>
        <a:graphic>
          <a:graphicData uri="http://schemas.openxmlformats.org/presentationml/2006/ole">
            <p:oleObj spid="_x0000_s139266" name="CorelDRAW" r:id="rId4" imgW="1061280" imgH="812520" progId="CorelDraw.Graphic.12">
              <p:embed/>
            </p:oleObj>
          </a:graphicData>
        </a:graphic>
      </p:graphicFrame>
      <p:pic>
        <p:nvPicPr>
          <p:cNvPr id="5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0124" y="6286520"/>
            <a:ext cx="72387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1412776"/>
            <a:ext cx="7715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Рудах постоянно присутствуют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теллуриды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золота и ряда других элементов, минералы висмута и сурьмы также обычны.</a:t>
            </a:r>
          </a:p>
          <a:p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Появляются рудопроявления в которых более отчетлива связь их с гранитами, и тесная корреляция золота с висмутом. Эти объекты выделяются в тип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золото-висмутовых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месторождений генетически связанных с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гранитоидами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C:\Users\Nikolay Goryachev\Pictures\Кировское\Месторождение\Общий вид\вид на сев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7170" name="CorelDRAW" r:id="rId5" imgW="1061280" imgH="812520" progId="CorelDRAW.Graphic.13">
              <p:embed/>
            </p:oleObj>
          </a:graphicData>
        </a:graphic>
      </p:graphicFrame>
      <p:pic>
        <p:nvPicPr>
          <p:cNvPr id="21508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928670"/>
            <a:ext cx="8391554" cy="21431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</a:t>
            </a:r>
            <a:br>
              <a:rPr lang="en-US" b="1" dirty="0" smtClean="0">
                <a:solidFill>
                  <a:srgbClr val="FF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Орогенные</a:t>
            </a:r>
            <a:r>
              <a:rPr lang="ru-RU" b="1" dirty="0" smtClean="0">
                <a:solidFill>
                  <a:srgbClr val="FF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месторождения Монголо-Охотского пояса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Минералы </a:t>
            </a:r>
            <a:r>
              <a:rPr lang="en-US" sz="2400" b="1" dirty="0" err="1" smtClean="0"/>
              <a:t>Sb</a:t>
            </a:r>
            <a:r>
              <a:rPr lang="en-US" sz="2400" b="1" dirty="0" smtClean="0"/>
              <a:t>, Bi, As</a:t>
            </a:r>
            <a:r>
              <a:rPr lang="ru-RU" sz="2400" b="1" dirty="0" smtClean="0"/>
              <a:t> и </a:t>
            </a:r>
            <a:r>
              <a:rPr lang="en-US" sz="2400" b="1" dirty="0" smtClean="0"/>
              <a:t>Te</a:t>
            </a:r>
            <a:r>
              <a:rPr lang="ru-RU" sz="2400" b="1" dirty="0" smtClean="0"/>
              <a:t> в рудах золотых месторождений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Монголо-Охотского пояса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06" y="642919"/>
          <a:ext cx="9072594" cy="5318969"/>
        </p:xfrm>
        <a:graphic>
          <a:graphicData uri="http://schemas.openxmlformats.org/drawingml/2006/table">
            <a:tbl>
              <a:tblPr/>
              <a:tblGrid>
                <a:gridCol w="1428760"/>
                <a:gridCol w="714380"/>
                <a:gridCol w="3786214"/>
                <a:gridCol w="3143240"/>
              </a:tblGrid>
              <a:tr h="271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Тип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Возраст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Минералы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Calibri"/>
                          <a:ea typeface="Calibri"/>
                          <a:cs typeface="Times New Roman"/>
                        </a:rPr>
                        <a:t>Орогенный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208-157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арсенопирит,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Со-арсениды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висмутин,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козалит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теллуриды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i="0" dirty="0" smtClean="0">
                          <a:latin typeface="Calibri"/>
                          <a:ea typeface="Calibri"/>
                          <a:cs typeface="Times New Roman"/>
                        </a:rPr>
                        <a:t>антимонит,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тетраэдрит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бурнонит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буланжерит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теллуриды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золота и серебра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Бороо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Гатсуурт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Любовь,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Амрская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дайка, Карийское,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Итакинское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Дыбыксинское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Токур,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Хавергинское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Маломырское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Березитовое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</a:tr>
              <a:tr h="269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Связанные с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интрузиями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нескарновые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158-150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арсенопирит,теннантит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висмут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висмутин,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козалит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икунолит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хоробетсуит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галенобисмутит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ашамальтит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хейровскит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канницарит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бурсаит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айкинит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эмплектит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виттихенит,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те</a:t>
                      </a:r>
                      <a:r>
                        <a:rPr lang="ru-RU" sz="1400" dirty="0" err="1" smtClean="0">
                          <a:latin typeface="+mn-lt"/>
                          <a:ea typeface="Calibri"/>
                          <a:cs typeface="Times New Roman"/>
                        </a:rPr>
                        <a:t>ллуриды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тетрадимит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жозеиты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Аи В,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ингодит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сульфоцумоит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цумоит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хедлиит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прильзенит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теллуровисмутит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джонасанит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мальдонит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, 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400" u="sng" dirty="0" smtClean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тетраэдрит, антимонит,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сульфосоли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свинца и меди,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ауростибит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+mn-lt"/>
                          <a:ea typeface="Calibri"/>
                          <a:cs typeface="Times New Roman"/>
                        </a:rPr>
                        <a:t>нисбит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+mn-lt"/>
                          <a:ea typeface="Calibri"/>
                          <a:cs typeface="Times New Roman"/>
                        </a:rPr>
                        <a:t>брейтгауптит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петцит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гессит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Дарасун, Ключи,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Ушумунское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Средне-Голготайское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Кировское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</a:tr>
              <a:tr h="1121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эпитермальное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полисульфидное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150--143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арсенопирит, реальгар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серебро-висмутовые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сульфосоли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400" u="sng" dirty="0" smtClean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u="none" dirty="0" smtClean="0">
                          <a:latin typeface="Calibri"/>
                          <a:ea typeface="Calibri"/>
                          <a:cs typeface="Times New Roman"/>
                        </a:rPr>
                        <a:t> антимонит, </a:t>
                      </a:r>
                      <a:r>
                        <a:rPr lang="ru-RU" sz="1400" u="none" dirty="0" err="1" smtClean="0">
                          <a:latin typeface="Calibri"/>
                          <a:ea typeface="Calibri"/>
                          <a:cs typeface="Times New Roman"/>
                        </a:rPr>
                        <a:t>бернонит</a:t>
                      </a:r>
                      <a:r>
                        <a:rPr lang="ru-RU" sz="1400" u="none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u="none" dirty="0" err="1" smtClean="0">
                          <a:latin typeface="Calibri"/>
                          <a:ea typeface="Calibri"/>
                          <a:cs typeface="Times New Roman"/>
                        </a:rPr>
                        <a:t>пираргирит</a:t>
                      </a:r>
                      <a:r>
                        <a:rPr lang="ru-RU" sz="1400" u="none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Жидка,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Тасеевское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Балейское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Новоширокинское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592933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Постоянно присутствуют: пирит, халькопирит, сфалерит, пирротин, галенит, шеелит,  нередок магнетит, молибденит, турмалин.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6429396"/>
            <a:ext cx="9143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/>
              <a:t>Данные</a:t>
            </a:r>
            <a:r>
              <a:rPr lang="ru-RU" sz="1000" dirty="0" smtClean="0"/>
              <a:t>: </a:t>
            </a:r>
            <a:r>
              <a:rPr lang="ru-RU" sz="1000" b="1" dirty="0" smtClean="0"/>
              <a:t>Спиридонов и др., 2006; </a:t>
            </a:r>
            <a:r>
              <a:rPr lang="en-US" sz="1000" b="1" dirty="0" err="1" smtClean="0"/>
              <a:t>Cluer</a:t>
            </a:r>
            <a:r>
              <a:rPr lang="en-US" sz="1000" b="1" dirty="0" smtClean="0"/>
              <a:t> et al., 2005; </a:t>
            </a:r>
            <a:r>
              <a:rPr lang="ru-RU" sz="1000" b="1" dirty="0" smtClean="0"/>
              <a:t>Кривицкая и др., 2010; Шубин, 1987; </a:t>
            </a:r>
            <a:r>
              <a:rPr lang="ru-RU" sz="1000" b="1" dirty="0" err="1" smtClean="0"/>
              <a:t>Тимофеевский</a:t>
            </a:r>
            <a:r>
              <a:rPr lang="ru-RU" sz="1000" b="1" dirty="0" smtClean="0"/>
              <a:t>, 1972; Петровская и др., 1984; </a:t>
            </a:r>
            <a:endParaRPr lang="ru-RU" sz="1000" b="1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0" y="6365966"/>
          <a:ext cx="642910" cy="492033"/>
        </p:xfrm>
        <a:graphic>
          <a:graphicData uri="http://schemas.openxmlformats.org/presentationml/2006/ole">
            <p:oleObj spid="_x0000_s112642" name="CorelDRAW" r:id="rId3" imgW="1061280" imgH="812520" progId="CorelDraw.Graphic.12">
              <p:embed/>
            </p:oleObj>
          </a:graphicData>
        </a:graphic>
      </p:graphicFrame>
      <p:pic>
        <p:nvPicPr>
          <p:cNvPr id="8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6350440"/>
            <a:ext cx="642910" cy="5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Общие и отличительные черты </a:t>
            </a:r>
            <a:r>
              <a:rPr lang="ru-RU" sz="3200" b="1" dirty="0" err="1" smtClean="0"/>
              <a:t>орогенных</a:t>
            </a:r>
            <a:r>
              <a:rPr lang="ru-RU" sz="3200" b="1" dirty="0" smtClean="0"/>
              <a:t> месторождений золота Монголо-Охотского пояса</a:t>
            </a:r>
            <a:endParaRPr lang="ru-RU" sz="3200" b="1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6286520"/>
          <a:ext cx="746719" cy="571480"/>
        </p:xfrm>
        <a:graphic>
          <a:graphicData uri="http://schemas.openxmlformats.org/presentationml/2006/ole">
            <p:oleObj spid="_x0000_s114690" name="CorelDRAW" r:id="rId3" imgW="1061280" imgH="812520" progId="CorelDraw.Graphic.12">
              <p:embed/>
            </p:oleObj>
          </a:graphicData>
        </a:graphic>
      </p:graphicFrame>
      <p:pic>
        <p:nvPicPr>
          <p:cNvPr id="5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24" y="6286520"/>
            <a:ext cx="72387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19675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Существование месторождений собственно </a:t>
            </a:r>
            <a:r>
              <a:rPr lang="ru-RU" sz="2800" b="1" dirty="0" err="1" smtClean="0"/>
              <a:t>золото-кварцевых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золото-сульфидно-кварцевых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золото-висмутовых</a:t>
            </a:r>
            <a:r>
              <a:rPr lang="ru-RU" sz="2800" b="1" dirty="0" smtClean="0"/>
              <a:t> в единых структурах с </a:t>
            </a:r>
            <a:r>
              <a:rPr lang="ru-RU" sz="2800" b="1" dirty="0" err="1" smtClean="0"/>
              <a:t>золото-серебряными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эпитермальными</a:t>
            </a:r>
            <a:r>
              <a:rPr lang="ru-RU" sz="2800" b="1" dirty="0" smtClean="0"/>
              <a:t> и сурьмяно-ртутными.</a:t>
            </a:r>
          </a:p>
          <a:p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Преобладание жильного и </a:t>
            </a:r>
            <a:r>
              <a:rPr lang="ru-RU" sz="2800" b="1" dirty="0" err="1" smtClean="0"/>
              <a:t>дайкового</a:t>
            </a:r>
            <a:r>
              <a:rPr lang="ru-RU" sz="2800" b="1" dirty="0" smtClean="0"/>
              <a:t> типа </a:t>
            </a:r>
            <a:r>
              <a:rPr lang="ru-RU" sz="2800" b="1" dirty="0" err="1" smtClean="0"/>
              <a:t>орогенных</a:t>
            </a:r>
            <a:r>
              <a:rPr lang="ru-RU" sz="2800" b="1" dirty="0" smtClean="0"/>
              <a:t> месторождений.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Сочетание </a:t>
            </a:r>
            <a:r>
              <a:rPr lang="ru-RU" sz="2800" b="1" dirty="0" err="1" smtClean="0"/>
              <a:t>орогенных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гранитоид-релейтед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 descr="pacific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noFill/>
          <a:ln>
            <a:miter lim="800000"/>
            <a:headEnd/>
            <a:tailEnd/>
          </a:ln>
        </p:spPr>
      </p:pic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500042"/>
          </a:xfrm>
          <a:noFill/>
          <a:ln/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Коровые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орогенные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золоторудные пояса северного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обрамления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Пацифика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264194" name="CorelDRAW" r:id="rId4" imgW="1061280" imgH="812520" progId="CorelDraw.Graphic.12">
              <p:embed/>
            </p:oleObj>
          </a:graphicData>
        </a:graphic>
      </p:graphicFrame>
      <p:pic>
        <p:nvPicPr>
          <p:cNvPr id="5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3494496">
            <a:off x="-112484" y="2424027"/>
            <a:ext cx="204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Монголо-Охотский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3494496">
            <a:off x="1926714" y="2352587"/>
            <a:ext cx="167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ЯноКолымский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Рисунок 4" descr="Plutonic_Bel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0"/>
            <a:ext cx="8207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4"/>
          <p:cNvGraphicFramePr>
            <a:graphicFrameLocks noChangeAspect="1"/>
          </p:cNvGraphicFramePr>
          <p:nvPr>
            <p:ph idx="1"/>
          </p:nvPr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265218" name="CorelDRAW" r:id="rId5" imgW="1061280" imgH="812520" progId="CorelDRAW.Graphic.13">
              <p:embed/>
            </p:oleObj>
          </a:graphicData>
        </a:graphic>
      </p:graphicFrame>
      <p:pic>
        <p:nvPicPr>
          <p:cNvPr id="13316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0" y="1142984"/>
            <a:ext cx="41148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Типично </a:t>
            </a:r>
            <a:r>
              <a:rPr lang="ru-RU" dirty="0" err="1" smtClean="0"/>
              <a:t>коровый</a:t>
            </a:r>
            <a:r>
              <a:rPr lang="ru-RU" dirty="0" smtClean="0"/>
              <a:t> </a:t>
            </a:r>
            <a:r>
              <a:rPr lang="ru-RU" dirty="0" err="1" smtClean="0"/>
              <a:t>Яно-Колымский</a:t>
            </a:r>
            <a:r>
              <a:rPr lang="ru-RU" dirty="0" smtClean="0"/>
              <a:t> пояс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Минеральный состав месторождений золота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Яно-Колымского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орогенного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пояса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ph idx="1"/>
          </p:nvPr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266242" name="CorelDRAW" r:id="rId4" imgW="1061280" imgH="812520" progId="CorelDRAW.Graphic.13">
              <p:embed/>
            </p:oleObj>
          </a:graphicData>
        </a:graphic>
      </p:graphicFrame>
      <p:pic>
        <p:nvPicPr>
          <p:cNvPr id="14340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857250"/>
          <a:ext cx="91440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месторождения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Второстепенные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Редкие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Золото-кварцевый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Арсенопирит, пирит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Галенит, сфалерит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Сульфосоли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err="1" smtClean="0"/>
                        <a:t>Pb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и </a:t>
                      </a:r>
                      <a:r>
                        <a:rPr lang="en-US" dirty="0" smtClean="0"/>
                        <a:t>Cu</a:t>
                      </a:r>
                      <a:r>
                        <a:rPr lang="ru-RU" dirty="0" smtClean="0"/>
                        <a:t>, халькопирит, блеклые руды, шеелит, </a:t>
                      </a:r>
                      <a:r>
                        <a:rPr lang="en-US" dirty="0" smtClean="0"/>
                        <a:t>Au </a:t>
                      </a:r>
                      <a:r>
                        <a:rPr lang="ru-RU" dirty="0" err="1" smtClean="0"/>
                        <a:t>самор</a:t>
                      </a:r>
                      <a:r>
                        <a:rPr lang="ru-RU" dirty="0" smtClean="0"/>
                        <a:t>. антимонит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Золото-висмутовый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Арсенопирит, </a:t>
                      </a:r>
                      <a:r>
                        <a:rPr lang="ru-RU" dirty="0" err="1" smtClean="0"/>
                        <a:t>леллингит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Пирротин, вольфрамит, </a:t>
                      </a:r>
                      <a:r>
                        <a:rPr lang="en-US" dirty="0" smtClean="0"/>
                        <a:t>Bi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самор</a:t>
                      </a:r>
                      <a:r>
                        <a:rPr lang="ru-RU" dirty="0" smtClean="0"/>
                        <a:t>., висмутин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Шеелит, галенит, </a:t>
                      </a:r>
                      <a:r>
                        <a:rPr lang="ru-RU" dirty="0" err="1" smtClean="0"/>
                        <a:t>теллуриды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ru-RU" baseline="0" dirty="0" err="1" smtClean="0"/>
                        <a:t>сульфотеллуриды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Bi</a:t>
                      </a:r>
                      <a:r>
                        <a:rPr lang="ru-RU" baseline="0" dirty="0" smtClean="0"/>
                        <a:t>, </a:t>
                      </a:r>
                      <a:r>
                        <a:rPr lang="en-US" baseline="0" dirty="0" smtClean="0"/>
                        <a:t>Au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самор</a:t>
                      </a:r>
                      <a:r>
                        <a:rPr lang="ru-RU" baseline="0" dirty="0" smtClean="0"/>
                        <a:t>., </a:t>
                      </a:r>
                      <a:r>
                        <a:rPr lang="ru-RU" baseline="0" dirty="0" err="1" smtClean="0"/>
                        <a:t>мальдонит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Золото-сульфидно-вкрапленный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Арсенопирит, пирит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Пирротин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Герсдорфит</a:t>
                      </a:r>
                      <a:r>
                        <a:rPr lang="ru-RU" dirty="0" smtClean="0"/>
                        <a:t>, халькопирит,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Au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самор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44" name="TextBox 5"/>
          <p:cNvSpPr txBox="1">
            <a:spLocks noChangeArrowheads="1"/>
          </p:cNvSpPr>
          <p:nvPr/>
        </p:nvSpPr>
        <p:spPr bwMode="auto">
          <a:xfrm>
            <a:off x="0" y="5500688"/>
            <a:ext cx="8929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тесно ассоциирует с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с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минеральных ассоциациях месторождений разных типов. Коллизионная природа складчатого пояса.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52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1026" name="CorelDRAW" r:id="rId5" imgW="1061280" imgH="812520" progId="CorelDraw.Graphic.12">
              <p:embed/>
            </p:oleObj>
          </a:graphicData>
        </a:graphic>
      </p:graphicFrame>
      <p:sp>
        <p:nvSpPr>
          <p:cNvPr id="34305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48038" cy="417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Введение.</a:t>
            </a:r>
          </a:p>
        </p:txBody>
      </p:sp>
      <p:pic>
        <p:nvPicPr>
          <p:cNvPr id="6149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0" y="549275"/>
            <a:ext cx="9144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/>
            </a:outerShdw>
          </a:effectLst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3200" b="1" dirty="0">
                <a:solidFill>
                  <a:srgbClr val="FF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доклада </a:t>
            </a:r>
            <a:endParaRPr lang="en-US" sz="3200" b="1" dirty="0" smtClean="0">
              <a:solidFill>
                <a:srgbClr val="FFF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FF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dirty="0">
                <a:solidFill>
                  <a:srgbClr val="FF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привлечь внимание к </a:t>
            </a:r>
            <a:r>
              <a:rPr lang="ru-RU" sz="3200" dirty="0" smtClean="0">
                <a:solidFill>
                  <a:srgbClr val="FF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особенностям </a:t>
            </a:r>
            <a:r>
              <a:rPr lang="ru-RU" sz="3200" dirty="0" err="1" smtClean="0">
                <a:solidFill>
                  <a:srgbClr val="FF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орогенных</a:t>
            </a:r>
            <a:r>
              <a:rPr lang="ru-RU" sz="3200" dirty="0" smtClean="0">
                <a:solidFill>
                  <a:srgbClr val="FF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золоторудных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месторождений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разновозрастных </a:t>
            </a:r>
            <a:r>
              <a:rPr lang="ru-RU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орогенных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поясов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обусловленные вкладом мантийных источников в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коровый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рудогенез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Обратить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 на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важное значение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триады полуметаллов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As-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-Bi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минералообразующих элементов,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определяющих специфику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минеральных ассоциаций </a:t>
            </a:r>
            <a:r>
              <a:rPr lang="ru-RU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орогенных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руд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Минералы </a:t>
            </a:r>
            <a:r>
              <a:rPr lang="en-US" sz="2400" b="1" dirty="0" err="1" smtClean="0"/>
              <a:t>Sb</a:t>
            </a:r>
            <a:r>
              <a:rPr lang="en-US" sz="2400" b="1" dirty="0" smtClean="0"/>
              <a:t>, Bi, As</a:t>
            </a:r>
            <a:r>
              <a:rPr lang="ru-RU" sz="2400" b="1" dirty="0" smtClean="0"/>
              <a:t> и </a:t>
            </a:r>
            <a:r>
              <a:rPr lang="en-US" sz="2400" b="1" dirty="0" smtClean="0"/>
              <a:t>Te</a:t>
            </a:r>
            <a:r>
              <a:rPr lang="ru-RU" sz="2400" b="1" dirty="0" smtClean="0"/>
              <a:t> в рудах золотых месторождений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err="1" smtClean="0"/>
              <a:t>Яно-Колымского</a:t>
            </a:r>
            <a:r>
              <a:rPr lang="ru-RU" sz="2400" b="1" dirty="0" smtClean="0"/>
              <a:t> пояса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642918"/>
          <a:ext cx="9143999" cy="4603823"/>
        </p:xfrm>
        <a:graphic>
          <a:graphicData uri="http://schemas.openxmlformats.org/drawingml/2006/table">
            <a:tbl>
              <a:tblPr/>
              <a:tblGrid>
                <a:gridCol w="1643041"/>
                <a:gridCol w="785818"/>
                <a:gridCol w="4357718"/>
                <a:gridCol w="2357422"/>
              </a:tblGrid>
              <a:tr h="49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Тип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Возраст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Минералы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Calibri"/>
                          <a:ea typeface="Calibri"/>
                          <a:cs typeface="Times New Roman"/>
                        </a:rPr>
                        <a:t>Орогенный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150-134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арсенопирит,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данаит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герсдорфит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лиллианит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галеновисмутит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козалит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i="0" dirty="0" smtClean="0">
                          <a:latin typeface="Calibri"/>
                          <a:ea typeface="Calibri"/>
                          <a:cs typeface="Times New Roman"/>
                        </a:rPr>
                        <a:t>антимонит,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тетраэдрит,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буланжерит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бурнонит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джемсонит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пираргирит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бертьерит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миаргирит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ауростибит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гессит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Наталка,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Дегдекан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Павлик, Светлое,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Жданное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Имтачан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Талалах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Утинское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Штурмовское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Среднеканское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</a:tr>
              <a:tr h="141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Calibri"/>
                          <a:ea typeface="Calibri"/>
                          <a:cs typeface="Times New Roman"/>
                        </a:rPr>
                        <a:t>Позднеорогенные</a:t>
                      </a: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127-124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арсенопирит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400" u="sng" dirty="0" smtClean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галенобисмутит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тетраэдрит,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буланжерит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нет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Ветренское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Надежда, Дарьял-2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6000"/>
                      </a:schemeClr>
                    </a:solidFill>
                  </a:tcPr>
                </a:tc>
              </a:tr>
              <a:tr h="1129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Связанные с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интрузиями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нескарновые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153-140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арсенопирит,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кобальтин,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герсдорфит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леллингит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никелин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висмут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висмутин,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мальдонит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хедлейит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400" u="sng" dirty="0" smtClean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тетраэдрит,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буланжерит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хоробетсуит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только </a:t>
                      </a: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теллуриды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висмута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+mn-lt"/>
                          <a:ea typeface="Calibri"/>
                          <a:cs typeface="Times New Roman"/>
                        </a:rPr>
                        <a:t>Эргелях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, Малыш, Чистое, </a:t>
                      </a:r>
                      <a:r>
                        <a:rPr lang="ru-RU" sz="1400" dirty="0" err="1" smtClean="0">
                          <a:latin typeface="+mn-lt"/>
                          <a:ea typeface="Calibri"/>
                          <a:cs typeface="Times New Roman"/>
                        </a:rPr>
                        <a:t>Чугулук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,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21495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Постоянно присутствуют: пирит, халькопирит, сфалерит, пирротин, галенит.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5643578"/>
            <a:ext cx="9143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/>
              <a:t>Данные</a:t>
            </a:r>
            <a:r>
              <a:rPr lang="ru-RU" sz="1000" dirty="0" smtClean="0"/>
              <a:t>: </a:t>
            </a:r>
            <a:r>
              <a:rPr lang="ru-RU" sz="1000" b="1" dirty="0" err="1" smtClean="0"/>
              <a:t>Гамянин</a:t>
            </a:r>
            <a:r>
              <a:rPr lang="ru-RU" sz="1000" b="1" dirty="0" smtClean="0"/>
              <a:t>, 2001; Горячев, 1998, 2003; </a:t>
            </a:r>
            <a:r>
              <a:rPr lang="ru-RU" sz="1000" b="1" dirty="0" err="1" smtClean="0"/>
              <a:t>Гамянин</a:t>
            </a:r>
            <a:r>
              <a:rPr lang="ru-RU" sz="1000" b="1" dirty="0" smtClean="0"/>
              <a:t> и др., 2003; Гончаров и др., 2002; Шило и др., 1987; </a:t>
            </a:r>
            <a:r>
              <a:rPr lang="ru-RU" sz="1000" b="1" dirty="0" err="1" smtClean="0"/>
              <a:t>Альшевский</a:t>
            </a:r>
            <a:r>
              <a:rPr lang="ru-RU" sz="1000" b="1" dirty="0" smtClean="0"/>
              <a:t>, 2009</a:t>
            </a:r>
            <a:endParaRPr lang="ru-RU" sz="1000" b="1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0" y="6365966"/>
          <a:ext cx="642910" cy="492033"/>
        </p:xfrm>
        <a:graphic>
          <a:graphicData uri="http://schemas.openxmlformats.org/presentationml/2006/ole">
            <p:oleObj spid="_x0000_s267266" name="CorelDRAW" r:id="rId3" imgW="1061280" imgH="812520" progId="CorelDraw.Graphic.12">
              <p:embed/>
            </p:oleObj>
          </a:graphicData>
        </a:graphic>
      </p:graphicFrame>
      <p:pic>
        <p:nvPicPr>
          <p:cNvPr id="8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6350440"/>
            <a:ext cx="642910" cy="5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Рудные элементы в </a:t>
            </a:r>
            <a:r>
              <a:rPr lang="ru-RU" sz="2800" b="1" dirty="0" err="1" smtClean="0"/>
              <a:t>орогенных</a:t>
            </a:r>
            <a:r>
              <a:rPr lang="ru-RU" sz="2800" b="1" dirty="0" smtClean="0"/>
              <a:t> месторождениях золота </a:t>
            </a:r>
            <a:br>
              <a:rPr lang="ru-RU" sz="2800" b="1" dirty="0" smtClean="0"/>
            </a:br>
            <a:r>
              <a:rPr lang="ru-RU" sz="2800" b="1" dirty="0" err="1" smtClean="0"/>
              <a:t>Яно-Колымского</a:t>
            </a:r>
            <a:r>
              <a:rPr lang="ru-RU" sz="2800" b="1" dirty="0" smtClean="0"/>
              <a:t> пояса (Горячев</a:t>
            </a:r>
            <a:r>
              <a:rPr lang="en-US" sz="2800" b="1" dirty="0" smtClean="0"/>
              <a:t>, 199</a:t>
            </a:r>
            <a:r>
              <a:rPr lang="ru-RU" sz="2800" b="1" dirty="0" smtClean="0"/>
              <a:t>8</a:t>
            </a:r>
            <a:r>
              <a:rPr lang="en-US" sz="2800" b="1" dirty="0" smtClean="0"/>
              <a:t>)</a:t>
            </a:r>
            <a:endParaRPr lang="ru-RU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268290" name="CorelDRAW" r:id="rId3" imgW="1061280" imgH="812520" progId="CorelDraw.Graphic.12">
              <p:embed/>
            </p:oleObj>
          </a:graphicData>
        </a:graphic>
      </p:graphicFrame>
      <p:pic>
        <p:nvPicPr>
          <p:cNvPr id="6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900076"/>
          <a:ext cx="8858312" cy="5257800"/>
        </p:xfrm>
        <a:graphic>
          <a:graphicData uri="http://schemas.openxmlformats.org/drawingml/2006/table">
            <a:tbl>
              <a:tblPr/>
              <a:tblGrid>
                <a:gridCol w="1171347"/>
                <a:gridCol w="2781949"/>
                <a:gridCol w="2123067"/>
                <a:gridCol w="2781949"/>
              </a:tblGrid>
              <a:tr h="887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Элемент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Орогенные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месторождения (138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Рудные столбы в </a:t>
                      </a: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орогенных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месторождениях (35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Золото-висмутовые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или </a:t>
                      </a: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гранитоид-релейтед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месторождения (51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14,1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11,6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26,3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Cu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11,5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31,7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16,6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Mo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0,61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0,50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2,44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2,0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1,7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7,8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Calibri"/>
                          <a:cs typeface="Times New Roman"/>
                        </a:rPr>
                        <a:t>13,3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Calibri"/>
                          <a:cs typeface="Times New Roman"/>
                        </a:rPr>
                        <a:t>48,7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Calibri"/>
                          <a:ea typeface="Calibri"/>
                          <a:cs typeface="Times New Roman"/>
                        </a:rPr>
                        <a:t>4,3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Calibri"/>
                          <a:cs typeface="Times New Roman"/>
                        </a:rPr>
                        <a:t>3,2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Calibri"/>
                          <a:cs typeface="Times New Roman"/>
                        </a:rPr>
                        <a:t>4,0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Calibri"/>
                          <a:ea typeface="Calibri"/>
                          <a:cs typeface="Times New Roman"/>
                        </a:rPr>
                        <a:t>34,6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Calibri"/>
                          <a:cs typeface="Times New Roman"/>
                        </a:rPr>
                        <a:t>4152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Calibri"/>
                          <a:cs typeface="Times New Roman"/>
                        </a:rPr>
                        <a:t>2384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Calibri"/>
                          <a:ea typeface="Calibri"/>
                          <a:cs typeface="Times New Roman"/>
                        </a:rPr>
                        <a:t>6531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Pb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16,2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32,7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No detected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No detected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34,3 (11)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Ag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0,39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1,92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0,9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Au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No detected, visible gold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111,1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No detected, visible gold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Общие и отличительные черты </a:t>
            </a:r>
            <a:r>
              <a:rPr lang="ru-RU" sz="3200" b="1" dirty="0" err="1" smtClean="0"/>
              <a:t>орогенных</a:t>
            </a:r>
            <a:r>
              <a:rPr lang="ru-RU" sz="3200" b="1" dirty="0" smtClean="0"/>
              <a:t> месторождений золота </a:t>
            </a:r>
            <a:r>
              <a:rPr lang="ru-RU" sz="3200" b="1" dirty="0" err="1" smtClean="0"/>
              <a:t>Яно-Колымского</a:t>
            </a:r>
            <a:r>
              <a:rPr lang="ru-RU" sz="3200" b="1" dirty="0" smtClean="0"/>
              <a:t> пояса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/>
              <a:t>Пространственно месторождения и рудопроявления разных типов располагаются в едином ареале с зонами метаморфизма слабой зеленосланцевой фации и с </a:t>
            </a:r>
            <a:r>
              <a:rPr lang="ru-RU" sz="2000" b="1" dirty="0" err="1" smtClean="0"/>
              <a:t>плутонами</a:t>
            </a:r>
            <a:r>
              <a:rPr lang="ru-RU" sz="2000" b="1" dirty="0" smtClean="0"/>
              <a:t> гранитов </a:t>
            </a:r>
            <a:r>
              <a:rPr lang="en-US" sz="2000" b="1" dirty="0" smtClean="0"/>
              <a:t>S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I</a:t>
            </a:r>
            <a:r>
              <a:rPr lang="ru-RU" sz="2000" b="1" dirty="0" smtClean="0"/>
              <a:t> типа ильменитовой серии (восстановленный – </a:t>
            </a:r>
            <a:r>
              <a:rPr lang="en-US" sz="2000" b="1" dirty="0" smtClean="0"/>
              <a:t>reduced </a:t>
            </a:r>
            <a:r>
              <a:rPr lang="ru-RU" sz="2000" b="1" dirty="0" smtClean="0"/>
              <a:t>тип </a:t>
            </a:r>
            <a:r>
              <a:rPr lang="ru-RU" sz="2000" b="1" dirty="0" err="1" smtClean="0"/>
              <a:t>гранитоидов</a:t>
            </a:r>
            <a:r>
              <a:rPr lang="en-US" sz="2000" b="1" dirty="0" smtClean="0"/>
              <a:t>)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Четко выделяются три типа золотого </a:t>
            </a:r>
            <a:r>
              <a:rPr lang="ru-RU" sz="2000" b="1" dirty="0" err="1" smtClean="0"/>
              <a:t>оруденения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орогенного</a:t>
            </a:r>
            <a:r>
              <a:rPr lang="ru-RU" sz="2000" b="1" dirty="0" smtClean="0"/>
              <a:t> этапа становления пояса: </a:t>
            </a:r>
            <a:r>
              <a:rPr lang="ru-RU" sz="2000" b="1" dirty="0" err="1" smtClean="0"/>
              <a:t>золото-сульфидный</a:t>
            </a:r>
            <a:r>
              <a:rPr lang="ru-RU" sz="2000" b="1" dirty="0" smtClean="0"/>
              <a:t> прожилково-вкрапленный, </a:t>
            </a:r>
            <a:r>
              <a:rPr lang="ru-RU" sz="2000" b="1" dirty="0" err="1" smtClean="0"/>
              <a:t>золото-кварцевый</a:t>
            </a:r>
            <a:r>
              <a:rPr lang="ru-RU" sz="2000" b="1" dirty="0" smtClean="0"/>
              <a:t> жильный и </a:t>
            </a:r>
            <a:r>
              <a:rPr lang="ru-RU" sz="2000" b="1" dirty="0" err="1" smtClean="0"/>
              <a:t>золото-висмутовый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золото-редкометалльный</a:t>
            </a:r>
            <a:r>
              <a:rPr lang="ru-RU" sz="2000" b="1" dirty="0" smtClean="0"/>
              <a:t>), связанный с </a:t>
            </a:r>
            <a:r>
              <a:rPr lang="ru-RU" sz="2000" b="1" dirty="0" err="1" smtClean="0"/>
              <a:t>гранитоидами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Среди типично </a:t>
            </a:r>
            <a:r>
              <a:rPr lang="ru-RU" sz="2000" b="1" dirty="0" err="1" smtClean="0"/>
              <a:t>орогенных</a:t>
            </a:r>
            <a:r>
              <a:rPr lang="ru-RU" sz="2000" b="1" dirty="0" smtClean="0"/>
              <a:t> четко выделяется «</a:t>
            </a:r>
            <a:r>
              <a:rPr lang="ru-RU" sz="2000" b="1" dirty="0" err="1" smtClean="0"/>
              <a:t>дайковый</a:t>
            </a:r>
            <a:r>
              <a:rPr lang="ru-RU" sz="2000" b="1" dirty="0" smtClean="0"/>
              <a:t>» </a:t>
            </a:r>
            <a:r>
              <a:rPr lang="ru-RU" sz="2000" b="1" dirty="0" err="1" smtClean="0"/>
              <a:t>субтип</a:t>
            </a:r>
            <a:r>
              <a:rPr lang="ru-RU" sz="2000" b="1" dirty="0" smtClean="0"/>
              <a:t> (зарубежный аналог – </a:t>
            </a:r>
            <a:r>
              <a:rPr lang="ru-RU" sz="2000" b="1" dirty="0" err="1" smtClean="0"/>
              <a:t>гранитоид-хостед</a:t>
            </a:r>
            <a:r>
              <a:rPr lang="ru-RU" sz="2000" b="1" dirty="0" smtClean="0"/>
              <a:t>);</a:t>
            </a:r>
          </a:p>
          <a:p>
            <a:r>
              <a:rPr lang="ru-RU" sz="2000" b="1" dirty="0" smtClean="0"/>
              <a:t>Минералы </a:t>
            </a:r>
            <a:r>
              <a:rPr lang="en-US" sz="2000" b="1" dirty="0" err="1" smtClean="0"/>
              <a:t>Sb</a:t>
            </a:r>
            <a:r>
              <a:rPr lang="ru-RU" sz="2000" b="1" dirty="0" smtClean="0"/>
              <a:t> и </a:t>
            </a:r>
            <a:r>
              <a:rPr lang="en-US" sz="2000" b="1" dirty="0" smtClean="0"/>
              <a:t>Bi</a:t>
            </a:r>
            <a:r>
              <a:rPr lang="ru-RU" sz="2000" b="1" dirty="0" smtClean="0"/>
              <a:t> встречаются вместе в рудах одних и тех же месторождений </a:t>
            </a:r>
            <a:r>
              <a:rPr lang="ru-RU" sz="2000" b="1" u="sng" dirty="0" smtClean="0"/>
              <a:t>редко</a:t>
            </a:r>
            <a:r>
              <a:rPr lang="ru-RU" sz="2000" b="1" dirty="0" smtClean="0"/>
              <a:t> и, в основном, либо в </a:t>
            </a:r>
            <a:r>
              <a:rPr lang="ru-RU" sz="2000" b="1" dirty="0" err="1" smtClean="0"/>
              <a:t>дайковых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орогенных</a:t>
            </a:r>
            <a:r>
              <a:rPr lang="ru-RU" sz="2000" b="1" dirty="0" smtClean="0"/>
              <a:t>, либо в </a:t>
            </a:r>
            <a:r>
              <a:rPr lang="ru-RU" sz="2000" b="1" dirty="0" err="1" smtClean="0"/>
              <a:t>гранитоид-релейтед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золото-висмутовых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Собственно </a:t>
            </a:r>
            <a:r>
              <a:rPr lang="ru-RU" sz="2000" b="1" dirty="0" err="1" smtClean="0"/>
              <a:t>орогенные</a:t>
            </a:r>
            <a:r>
              <a:rPr lang="ru-RU" sz="2000" b="1" dirty="0" smtClean="0"/>
              <a:t> месторождения формировались из </a:t>
            </a:r>
            <a:r>
              <a:rPr lang="ru-RU" sz="2000" b="1" dirty="0" err="1" smtClean="0"/>
              <a:t>низкоконцентрированных</a:t>
            </a:r>
            <a:r>
              <a:rPr lang="ru-RU" sz="2000" b="1" dirty="0" smtClean="0"/>
              <a:t> (обычно менее 15 </a:t>
            </a:r>
            <a:r>
              <a:rPr lang="ru-RU" sz="2000" b="1" dirty="0" err="1" smtClean="0"/>
              <a:t>масс%экв</a:t>
            </a:r>
            <a:r>
              <a:rPr lang="ru-RU" sz="2000" b="1" dirty="0" smtClean="0"/>
              <a:t>) флюидов, а </a:t>
            </a:r>
            <a:r>
              <a:rPr lang="ru-RU" sz="2000" b="1" dirty="0" err="1" smtClean="0"/>
              <a:t>золото-висмутовые</a:t>
            </a:r>
            <a:r>
              <a:rPr lang="ru-RU" sz="2000" b="1" dirty="0" smtClean="0"/>
              <a:t> – из высококонцентрированных (обычно более 15 </a:t>
            </a:r>
            <a:r>
              <a:rPr lang="ru-RU" sz="2000" b="1" dirty="0" err="1" smtClean="0"/>
              <a:t>масс%экв</a:t>
            </a:r>
            <a:r>
              <a:rPr lang="ru-RU" sz="2000" b="1" dirty="0" smtClean="0"/>
              <a:t>).</a:t>
            </a:r>
            <a:endParaRPr lang="en-US" sz="2000" b="1" dirty="0" smtClean="0"/>
          </a:p>
          <a:p>
            <a:r>
              <a:rPr lang="ru-RU" sz="2000" b="1" dirty="0" smtClean="0"/>
              <a:t>Типично </a:t>
            </a:r>
            <a:r>
              <a:rPr lang="ru-RU" sz="2000" b="1" dirty="0" err="1" smtClean="0"/>
              <a:t>коровые</a:t>
            </a:r>
            <a:r>
              <a:rPr lang="ru-RU" sz="2000" b="1" dirty="0" smtClean="0"/>
              <a:t> образования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6286520"/>
          <a:ext cx="746719" cy="571480"/>
        </p:xfrm>
        <a:graphic>
          <a:graphicData uri="http://schemas.openxmlformats.org/presentationml/2006/ole">
            <p:oleObj spid="_x0000_s269314" name="CorelDRAW" r:id="rId3" imgW="1061280" imgH="812520" progId="CorelDraw.Graphic.12">
              <p:embed/>
            </p:oleObj>
          </a:graphicData>
        </a:graphic>
      </p:graphicFrame>
      <p:pic>
        <p:nvPicPr>
          <p:cNvPr id="5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24" y="6286520"/>
            <a:ext cx="72387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Мантийные ЭПГ в </a:t>
            </a:r>
            <a:r>
              <a:rPr lang="ru-RU" sz="2800" b="1" dirty="0" err="1" smtClean="0"/>
              <a:t>коровых</a:t>
            </a:r>
            <a:r>
              <a:rPr lang="ru-RU" sz="2800" b="1" dirty="0" smtClean="0"/>
              <a:t> месторождениях золота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некоторых месторождениях (</a:t>
            </a:r>
            <a:r>
              <a:rPr lang="ru-RU" sz="2800" dirty="0" err="1" smtClean="0"/>
              <a:t>Нежданинское</a:t>
            </a:r>
            <a:r>
              <a:rPr lang="ru-RU" sz="2800" dirty="0" smtClean="0"/>
              <a:t>, </a:t>
            </a:r>
            <a:r>
              <a:rPr lang="ru-RU" sz="2800" dirty="0" err="1" smtClean="0"/>
              <a:t>Дегдекан</a:t>
            </a:r>
            <a:r>
              <a:rPr lang="ru-RU" sz="2800" dirty="0" smtClean="0"/>
              <a:t>, Наталка, Павлик и др.) установлены аномально высокие концентрации ЭПГ: в </a:t>
            </a:r>
            <a:r>
              <a:rPr lang="ru-RU" sz="2800" dirty="0" err="1" smtClean="0"/>
              <a:t>орогенных</a:t>
            </a:r>
            <a:r>
              <a:rPr lang="ru-RU" sz="2800" dirty="0" smtClean="0"/>
              <a:t> – коллизионных - до 50 г/т [Гончаров и др., 1995; Алпатов и др., 2002; </a:t>
            </a:r>
            <a:r>
              <a:rPr lang="ru-RU" sz="2800" dirty="0" err="1" smtClean="0"/>
              <a:t>Ханчук</a:t>
            </a:r>
            <a:r>
              <a:rPr lang="ru-RU" sz="2800" dirty="0" smtClean="0"/>
              <a:t> и др., 2011; </a:t>
            </a:r>
            <a:r>
              <a:rPr lang="en-US" sz="2800" dirty="0" err="1" smtClean="0"/>
              <a:t>Goryachev</a:t>
            </a:r>
            <a:r>
              <a:rPr lang="ru-RU" sz="2800" dirty="0" smtClean="0"/>
              <a:t>, 2007]; в </a:t>
            </a:r>
            <a:r>
              <a:rPr lang="ru-RU" sz="2800" dirty="0" err="1" smtClean="0"/>
              <a:t>золото-висмутовых</a:t>
            </a:r>
            <a:r>
              <a:rPr lang="ru-RU" sz="2800" dirty="0" smtClean="0"/>
              <a:t> – до 1-5 г/т, а в </a:t>
            </a:r>
            <a:r>
              <a:rPr lang="ru-RU" sz="2800" dirty="0" err="1" smtClean="0"/>
              <a:t>монофракциях</a:t>
            </a:r>
            <a:r>
              <a:rPr lang="ru-RU" sz="2800" dirty="0" smtClean="0"/>
              <a:t> арсенопирита и пирита до 25 г/т [</a:t>
            </a:r>
            <a:r>
              <a:rPr lang="ru-RU" sz="2800" dirty="0" err="1" smtClean="0"/>
              <a:t>Гамянин</a:t>
            </a:r>
            <a:r>
              <a:rPr lang="ru-RU" sz="2800" dirty="0" smtClean="0"/>
              <a:t> и др., 2007; </a:t>
            </a:r>
            <a:r>
              <a:rPr lang="en-US" sz="2800" dirty="0" err="1" smtClean="0"/>
              <a:t>Goryachev</a:t>
            </a:r>
            <a:r>
              <a:rPr lang="ru-RU" sz="2800" dirty="0" smtClean="0"/>
              <a:t>, 2007; </a:t>
            </a:r>
            <a:r>
              <a:rPr lang="en-US" sz="2800" dirty="0" err="1" smtClean="0"/>
              <a:t>Goryachev</a:t>
            </a:r>
            <a:r>
              <a:rPr lang="en-US" sz="2800" dirty="0" smtClean="0"/>
              <a:t> et al</a:t>
            </a:r>
            <a:r>
              <a:rPr lang="ru-RU" sz="2800" dirty="0" smtClean="0"/>
              <a:t>., 2012] и выявлены их минеральные формы [Молчанов и др., 2000; Горячев и др., 2011, 2012]. Спецификой </a:t>
            </a:r>
            <a:r>
              <a:rPr lang="ru-RU" sz="2800" dirty="0" err="1" smtClean="0"/>
              <a:t>орогенных</a:t>
            </a:r>
            <a:r>
              <a:rPr lang="ru-RU" sz="2800" dirty="0" smtClean="0"/>
              <a:t> руд золота является также и присутствие в них минералов </a:t>
            </a:r>
            <a:r>
              <a:rPr lang="en-US" sz="2800" dirty="0" smtClean="0"/>
              <a:t>Ni</a:t>
            </a:r>
            <a:r>
              <a:rPr lang="ru-RU" sz="2800" dirty="0" smtClean="0"/>
              <a:t> и </a:t>
            </a:r>
            <a:r>
              <a:rPr lang="en-US" sz="2800" dirty="0" smtClean="0"/>
              <a:t>Co</a:t>
            </a:r>
            <a:r>
              <a:rPr lang="ru-RU" sz="2800" dirty="0" smtClean="0"/>
              <a:t> (</a:t>
            </a:r>
            <a:r>
              <a:rPr lang="ru-RU" sz="2800" dirty="0" err="1" smtClean="0"/>
              <a:t>герсдорфит</a:t>
            </a:r>
            <a:r>
              <a:rPr lang="ru-RU" sz="2800" dirty="0" smtClean="0"/>
              <a:t>, кобальтин, </a:t>
            </a:r>
            <a:r>
              <a:rPr lang="ru-RU" sz="2800" dirty="0" err="1" smtClean="0"/>
              <a:t>раммельсбергит</a:t>
            </a:r>
            <a:r>
              <a:rPr lang="ru-RU" sz="2800" dirty="0" smtClean="0"/>
              <a:t>, никелин) [Гончаров и др., 2002; </a:t>
            </a:r>
            <a:r>
              <a:rPr lang="ru-RU" sz="2800" dirty="0" err="1" smtClean="0"/>
              <a:t>Соцкая</a:t>
            </a:r>
            <a:r>
              <a:rPr lang="ru-RU" sz="2800" dirty="0" smtClean="0"/>
              <a:t>, Горячев, 2012] и даже таких необычных как </a:t>
            </a:r>
            <a:r>
              <a:rPr lang="ru-RU" sz="2800" dirty="0" err="1" smtClean="0"/>
              <a:t>паркерит</a:t>
            </a:r>
            <a:r>
              <a:rPr lang="ru-RU" sz="2800" dirty="0" smtClean="0"/>
              <a:t> [Горячев и др., 2004], типовых для медно-никелевых руд </a:t>
            </a:r>
            <a:r>
              <a:rPr lang="ru-RU" sz="2800" dirty="0" err="1" smtClean="0"/>
              <a:t>Садбери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Распространенность ЭПГ в рудах </a:t>
            </a:r>
            <a:r>
              <a:rPr lang="ru-RU" sz="2800" dirty="0" err="1" smtClean="0"/>
              <a:t>орогенных</a:t>
            </a:r>
            <a:r>
              <a:rPr lang="ru-RU" sz="2800" dirty="0" smtClean="0"/>
              <a:t> золотых месторождений</a:t>
            </a:r>
            <a:r>
              <a:rPr lang="en-US" sz="2800" dirty="0" smtClean="0"/>
              <a:t> (</a:t>
            </a:r>
            <a:r>
              <a:rPr lang="ru-RU" sz="2800" dirty="0" smtClean="0"/>
              <a:t>г/т</a:t>
            </a:r>
            <a:r>
              <a:rPr lang="en-US" sz="2800" dirty="0" smtClean="0"/>
              <a:t>) </a:t>
            </a:r>
            <a:r>
              <a:rPr lang="en-US" sz="2400" dirty="0" smtClean="0"/>
              <a:t>(</a:t>
            </a:r>
            <a:r>
              <a:rPr lang="en-US" sz="2400" dirty="0" err="1"/>
              <a:t>Gamyanin</a:t>
            </a:r>
            <a:r>
              <a:rPr lang="en-US" sz="2400" dirty="0"/>
              <a:t> et al., 2004; </a:t>
            </a:r>
            <a:r>
              <a:rPr lang="en-US" sz="2400" dirty="0" err="1"/>
              <a:t>Mironov</a:t>
            </a:r>
            <a:r>
              <a:rPr lang="en-US" sz="2400" dirty="0"/>
              <a:t> et al., 2004)</a:t>
            </a:r>
            <a:endParaRPr lang="ru-RU" sz="2400" dirty="0"/>
          </a:p>
        </p:txBody>
      </p:sp>
      <p:graphicFrame>
        <p:nvGraphicFramePr>
          <p:cNvPr id="375811" name="Group 3"/>
          <p:cNvGraphicFramePr>
            <a:graphicFrameLocks noGrp="1"/>
          </p:cNvGraphicFramePr>
          <p:nvPr>
            <p:ph idx="1"/>
          </p:nvPr>
        </p:nvGraphicFramePr>
        <p:xfrm>
          <a:off x="0" y="981075"/>
          <a:ext cx="9144000" cy="5394960"/>
        </p:xfrm>
        <a:graphic>
          <a:graphicData uri="http://schemas.openxmlformats.org/drawingml/2006/table">
            <a:tbl>
              <a:tblPr/>
              <a:tblGrid>
                <a:gridCol w="3348038"/>
                <a:gridCol w="1152525"/>
                <a:gridCol w="2016125"/>
                <a:gridCol w="262731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Deposits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Pd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Natalka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0,1-33,7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0,2-3,4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Nezhdaninskoye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0,01-1,0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Vetrenskoye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Tokichan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0,1-1,8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Degdekan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0,1-0,6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Sarylakh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0,1-14,4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0,01-0,3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Tainskoye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0,1-54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0,1 - 38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Zun-Kholba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0,2-5,9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5863" name="Picture 55" descr="SEG Logo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6061075"/>
            <a:ext cx="1008062" cy="796925"/>
          </a:xfrm>
          <a:prstGeom prst="rect">
            <a:avLst/>
          </a:prstGeom>
          <a:noFill/>
        </p:spPr>
      </p:pic>
      <p:graphicFrame>
        <p:nvGraphicFramePr>
          <p:cNvPr id="375865" name="Object 57"/>
          <p:cNvGraphicFramePr>
            <a:graphicFrameLocks noChangeAspect="1"/>
          </p:cNvGraphicFramePr>
          <p:nvPr/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270338" name="CorelDRAW" r:id="rId4" imgW="1061280" imgH="812520" progId="CorelDraw.Graphic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271362" name="CorelDRAW" r:id="rId4" imgW="1061280" imgH="812520" progId="CorelDraw.Graphic.12">
              <p:embed/>
            </p:oleObj>
          </a:graphicData>
        </a:graphic>
      </p:graphicFrame>
      <p:sp>
        <p:nvSpPr>
          <p:cNvPr id="37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noFill/>
          <a:ln/>
        </p:spPr>
        <p:txBody>
          <a:bodyPr>
            <a:normAutofit/>
          </a:bodyPr>
          <a:lstStyle/>
          <a:p>
            <a:r>
              <a:rPr lang="ru-RU" sz="2800" b="1" dirty="0" smtClean="0"/>
              <a:t>ЭПГ в </a:t>
            </a:r>
            <a:r>
              <a:rPr lang="ru-RU" sz="2800" b="1" dirty="0" err="1" smtClean="0"/>
              <a:t>золото-висмутовых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дайковых</a:t>
            </a:r>
            <a:r>
              <a:rPr lang="ru-RU" sz="2800" b="1" dirty="0" smtClean="0"/>
              <a:t> месторождениях</a:t>
            </a:r>
            <a:endParaRPr lang="ru-RU" sz="2800" b="1" dirty="0">
              <a:solidFill>
                <a:srgbClr val="660066"/>
              </a:solidFill>
            </a:endParaRPr>
          </a:p>
        </p:txBody>
      </p:sp>
      <p:pic>
        <p:nvPicPr>
          <p:cNvPr id="378884" name="Picture 4" descr="SEG Logo 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5938" y="6061075"/>
            <a:ext cx="1008062" cy="796925"/>
          </a:xfrm>
          <a:prstGeom prst="rect">
            <a:avLst/>
          </a:prstGeom>
          <a:noFill/>
        </p:spPr>
      </p:pic>
      <p:graphicFrame>
        <p:nvGraphicFramePr>
          <p:cNvPr id="378885" name="Group 5"/>
          <p:cNvGraphicFramePr>
            <a:graphicFrameLocks noGrp="1"/>
          </p:cNvGraphicFramePr>
          <p:nvPr>
            <p:ph idx="1"/>
          </p:nvPr>
        </p:nvGraphicFramePr>
        <p:xfrm>
          <a:off x="0" y="908050"/>
          <a:ext cx="9144000" cy="4781235"/>
        </p:xfrm>
        <a:graphic>
          <a:graphicData uri="http://schemas.openxmlformats.org/drawingml/2006/table">
            <a:tbl>
              <a:tblPr/>
              <a:tblGrid>
                <a:gridCol w="1712913"/>
                <a:gridCol w="1176337"/>
                <a:gridCol w="1376363"/>
                <a:gridCol w="1547812"/>
                <a:gridCol w="1719263"/>
                <a:gridCol w="1611312"/>
              </a:tblGrid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Lode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 (g/t)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Pd (g/t)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PGE minerals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Minerals are typical for PGE lodes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References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Srednikan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0.17-0.32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0.056-0.11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Palymsky, 1990 pers.com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Kontrandya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PGE up 0,1 to 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Sukhov et al., 2000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Malinovoye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0.07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Sperrilite PtAs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Eirish, 2004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Vetvisty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1.0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This study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Djegdak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PGE up to 10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Sudberite PdSb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Sukhov et al., 2000; Molchanov et al., 1999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Teutedjak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ND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ND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Parkerite NiBiS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Goryachev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</a:rPr>
                        <a:t> et al., 2006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8969" name="Text Box 89"/>
          <p:cNvSpPr txBox="1">
            <a:spLocks noChangeArrowheads="1"/>
          </p:cNvSpPr>
          <p:nvPr/>
        </p:nvSpPr>
        <p:spPr bwMode="auto">
          <a:xfrm>
            <a:off x="0" y="5661025"/>
            <a:ext cx="1707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ND – </a:t>
            </a:r>
            <a:r>
              <a:rPr lang="ru-RU" sz="1200" b="1" dirty="0" smtClean="0"/>
              <a:t> не определялось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8519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Платиноиды в </a:t>
            </a:r>
            <a:r>
              <a:rPr lang="ru-RU" dirty="0" err="1" smtClean="0"/>
              <a:t>метасоматитах</a:t>
            </a:r>
            <a:r>
              <a:rPr lang="ru-RU" dirty="0" smtClean="0"/>
              <a:t> </a:t>
            </a:r>
            <a:r>
              <a:rPr lang="ru-RU" dirty="0" err="1" smtClean="0"/>
              <a:t>Дегдекана</a:t>
            </a:r>
            <a:endParaRPr lang="ru-RU" dirty="0"/>
          </a:p>
        </p:txBody>
      </p:sp>
      <p:pic>
        <p:nvPicPr>
          <p:cNvPr id="260098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7643" cy="376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00871"/>
            <a:ext cx="6372200" cy="315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Сэдбериит</a:t>
            </a:r>
            <a:r>
              <a:rPr lang="ru-RU" dirty="0" smtClean="0"/>
              <a:t> в самородном висмуте</a:t>
            </a:r>
            <a:endParaRPr lang="ru-RU" dirty="0"/>
          </a:p>
        </p:txBody>
      </p:sp>
      <p:pic>
        <p:nvPicPr>
          <p:cNvPr id="261122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229600" cy="271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24250"/>
            <a:ext cx="8401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-109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sz="180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0" y="795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sz="180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11266" name="CorelDRAW" r:id="rId4" imgW="1061280" imgH="812520" progId="CorelDraw.Graphic.12">
              <p:embed/>
            </p:oleObj>
          </a:graphicData>
        </a:graphic>
      </p:graphicFrame>
      <p:sp>
        <p:nvSpPr>
          <p:cNvPr id="4352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Изотопно-геохимические параметры 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Au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орогенных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поясов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Δ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34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 in sulfides</a:t>
            </a:r>
            <a:endParaRPr lang="ru-RU" sz="1800" dirty="0" smtClean="0"/>
          </a:p>
        </p:txBody>
      </p:sp>
      <p:pic>
        <p:nvPicPr>
          <p:cNvPr id="34823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Прямоугольник 8"/>
          <p:cNvSpPr>
            <a:spLocks noChangeArrowheads="1"/>
          </p:cNvSpPr>
          <p:nvPr/>
        </p:nvSpPr>
        <p:spPr bwMode="auto">
          <a:xfrm>
            <a:off x="928662" y="3857629"/>
            <a:ext cx="82153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b="1" dirty="0" smtClean="0"/>
              <a:t>Сравнительно узкий </a:t>
            </a:r>
            <a:r>
              <a:rPr lang="ru-RU" b="1" dirty="0"/>
              <a:t>диапазон вариаций изотопного состава серы </a:t>
            </a:r>
            <a:r>
              <a:rPr lang="ru-RU" b="1" dirty="0" smtClean="0"/>
              <a:t>с большим преобладанием тяжелого изотопа (-2 ± +9‰) типичен для месторождений </a:t>
            </a:r>
            <a:r>
              <a:rPr lang="ru-RU" b="1" dirty="0" err="1" smtClean="0"/>
              <a:t>палеопротерозоя</a:t>
            </a:r>
            <a:r>
              <a:rPr lang="ru-RU" b="1" dirty="0" smtClean="0"/>
              <a:t> и раннего палеозоя, локализованных в </a:t>
            </a:r>
            <a:r>
              <a:rPr lang="ru-RU" b="1" dirty="0" err="1" smtClean="0"/>
              <a:t>фемических</a:t>
            </a:r>
            <a:r>
              <a:rPr lang="ru-RU" b="1" dirty="0" smtClean="0"/>
              <a:t> </a:t>
            </a:r>
            <a:r>
              <a:rPr lang="ru-RU" b="1" dirty="0" err="1" smtClean="0"/>
              <a:t>террейнах</a:t>
            </a:r>
            <a:r>
              <a:rPr lang="ru-RU" b="1" dirty="0" smtClean="0"/>
              <a:t>; аналогично мезозойские месторождения Монголо-Охотского пояса трансформной природы  (-4,6 ± +7,8‰ ); </a:t>
            </a:r>
            <a:r>
              <a:rPr lang="ru-RU" b="1" dirty="0"/>
              <a:t>для сульфидов </a:t>
            </a:r>
            <a:r>
              <a:rPr lang="ru-RU" b="1" dirty="0" smtClean="0"/>
              <a:t>также мезозойских месторождений </a:t>
            </a:r>
            <a:r>
              <a:rPr lang="ru-RU" b="1" dirty="0" err="1" smtClean="0"/>
              <a:t>Яно-Колымского</a:t>
            </a:r>
            <a:r>
              <a:rPr lang="ru-RU" b="1" dirty="0" smtClean="0"/>
              <a:t> пояса характерны </a:t>
            </a:r>
            <a:r>
              <a:rPr lang="ru-RU" b="1" dirty="0"/>
              <a:t>широкие вариации изотопного состава серы </a:t>
            </a:r>
            <a:r>
              <a:rPr lang="ru-RU" b="1" dirty="0" smtClean="0"/>
              <a:t>(-15,8 ± +3‰) с креном в сторону преобладания легкой серы. Такая тенденция отражает большее участие </a:t>
            </a:r>
            <a:r>
              <a:rPr lang="ru-RU" b="1" dirty="0" err="1" smtClean="0"/>
              <a:t>коровых</a:t>
            </a:r>
            <a:r>
              <a:rPr lang="ru-RU" b="1" dirty="0" smtClean="0"/>
              <a:t> процессов в формирования </a:t>
            </a:r>
            <a:r>
              <a:rPr lang="ru-RU" b="1" dirty="0" err="1" smtClean="0"/>
              <a:t>орогенных</a:t>
            </a:r>
            <a:r>
              <a:rPr lang="ru-RU" b="1" dirty="0" smtClean="0"/>
              <a:t> руд золота в позднем мезозое.</a:t>
            </a:r>
            <a:endParaRPr lang="ru-RU" b="1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0" y="786588"/>
            <a:ext cx="9144000" cy="3511810"/>
            <a:chOff x="0" y="786588"/>
            <a:chExt cx="9144000" cy="3511810"/>
          </a:xfrm>
        </p:grpSpPr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0" y="1071563"/>
              <a:ext cx="914400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sz="1600" b="1"/>
            </a:p>
            <a:p>
              <a:endParaRPr lang="ru-RU" sz="1600" b="1"/>
            </a:p>
            <a:p>
              <a:endParaRPr lang="ru-RU" sz="1600" b="1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3071802" y="2357430"/>
              <a:ext cx="314327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42910" y="3929066"/>
              <a:ext cx="82153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535753" y="3821909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323157" y="3821115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5894397" y="3821115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3251191" y="3821115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1822431" y="3821115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8751917" y="3821115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0034" y="3929066"/>
              <a:ext cx="8643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- 15              -10                      -5                        0                        5                       10                    15‰</a:t>
              </a:r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3571868" y="1142984"/>
              <a:ext cx="3786214" cy="1287472"/>
              <a:chOff x="3571868" y="1142984"/>
              <a:chExt cx="3786214" cy="1287472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4214810" y="1500174"/>
                <a:ext cx="3143272" cy="158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4857752" y="1928802"/>
                <a:ext cx="2143140" cy="158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3571868" y="2428868"/>
                <a:ext cx="3571900" cy="158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857752" y="1142984"/>
                <a:ext cx="1765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 – Finland (22)</a:t>
                </a:r>
                <a:endParaRPr lang="ru-RU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929190" y="1571612"/>
                <a:ext cx="2154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PZ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– East </a:t>
                </a:r>
                <a:r>
                  <a:rPr lang="en-US" dirty="0" err="1" smtClean="0"/>
                  <a:t>Sayan</a:t>
                </a:r>
                <a:r>
                  <a:rPr lang="en-US" dirty="0" smtClean="0"/>
                  <a:t> (34)</a:t>
                </a:r>
                <a:endParaRPr lang="ru-RU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43372" y="2000240"/>
                <a:ext cx="2941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MZ – </a:t>
                </a:r>
                <a:r>
                  <a:rPr lang="en-US" dirty="0" err="1" smtClean="0"/>
                  <a:t>Mongolo</a:t>
                </a:r>
                <a:r>
                  <a:rPr lang="en-US" dirty="0" smtClean="0"/>
                  <a:t>-Okhotsk (102)</a:t>
                </a:r>
                <a:endParaRPr lang="ru-RU" dirty="0"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642910" y="2714620"/>
              <a:ext cx="4714908" cy="430216"/>
              <a:chOff x="642910" y="2714620"/>
              <a:chExt cx="4714908" cy="430216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642910" y="3143248"/>
                <a:ext cx="4714908" cy="158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428728" y="2714620"/>
                <a:ext cx="2916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Late MZ – Yano-Kolyma (202)</a:t>
                </a:r>
                <a:endParaRPr lang="ru-RU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References</a:t>
            </a:r>
            <a:r>
              <a:rPr lang="en-US" sz="1200" dirty="0" smtClean="0"/>
              <a:t>: </a:t>
            </a:r>
            <a:r>
              <a:rPr lang="en-US" sz="1200" dirty="0" err="1" smtClean="0"/>
              <a:t>Eilu</a:t>
            </a:r>
            <a:r>
              <a:rPr lang="en-US" sz="1200" dirty="0" smtClean="0"/>
              <a:t>,</a:t>
            </a:r>
            <a:r>
              <a:rPr lang="ru-RU" sz="1200" dirty="0" smtClean="0"/>
              <a:t> 1999</a:t>
            </a:r>
            <a:r>
              <a:rPr lang="en-US" sz="1200" dirty="0" smtClean="0"/>
              <a:t>; </a:t>
            </a:r>
            <a:r>
              <a:rPr lang="en-US" sz="1200" dirty="0" err="1" smtClean="0"/>
              <a:t>Manttari</a:t>
            </a:r>
            <a:r>
              <a:rPr lang="ru-RU" sz="1200" dirty="0" smtClean="0"/>
              <a:t>, 1995; Сафонов и др., 2003; </a:t>
            </a:r>
            <a:r>
              <a:rPr lang="ru-RU" sz="1200" dirty="0" err="1" smtClean="0"/>
              <a:t>Вольфсон</a:t>
            </a:r>
            <a:r>
              <a:rPr lang="ru-RU" sz="1200" dirty="0" smtClean="0"/>
              <a:t>, 2004; </a:t>
            </a:r>
            <a:r>
              <a:rPr lang="en-US" sz="1200" dirty="0" err="1" smtClean="0"/>
              <a:t>Zhmodil</a:t>
            </a:r>
            <a:r>
              <a:rPr lang="en-US" sz="1200" dirty="0" smtClean="0"/>
              <a:t> et al., 1993; </a:t>
            </a:r>
            <a:r>
              <a:rPr lang="ru-RU" sz="1200" dirty="0" err="1" smtClean="0"/>
              <a:t>Дамдинов</a:t>
            </a:r>
            <a:r>
              <a:rPr lang="ru-RU" sz="1200" dirty="0" smtClean="0"/>
              <a:t> и др., 2009; </a:t>
            </a:r>
            <a:r>
              <a:rPr lang="ru-RU" sz="1200" dirty="0" err="1" smtClean="0"/>
              <a:t>Дамдинов</a:t>
            </a:r>
            <a:r>
              <a:rPr lang="ru-RU" sz="1200" dirty="0" smtClean="0"/>
              <a:t>, 2010; Миронов, </a:t>
            </a:r>
            <a:r>
              <a:rPr lang="ru-RU" sz="1200" dirty="0" err="1" smtClean="0"/>
              <a:t>Жмодик</a:t>
            </a:r>
            <a:r>
              <a:rPr lang="ru-RU" sz="1200" dirty="0" smtClean="0"/>
              <a:t>, 1999;</a:t>
            </a:r>
            <a:r>
              <a:rPr lang="en-US" sz="1200" dirty="0" smtClean="0"/>
              <a:t> </a:t>
            </a:r>
            <a:r>
              <a:rPr lang="ru-RU" sz="1200" dirty="0" err="1" smtClean="0"/>
              <a:t>Жмодик</a:t>
            </a:r>
            <a:r>
              <a:rPr lang="ru-RU" sz="1200" dirty="0" smtClean="0"/>
              <a:t> и др., 2008; Спиридонов и др., 2006; </a:t>
            </a:r>
            <a:r>
              <a:rPr lang="ru-RU" sz="1200" dirty="0" err="1" smtClean="0"/>
              <a:t>Балейское</a:t>
            </a:r>
            <a:r>
              <a:rPr lang="ru-RU" sz="1200" dirty="0" smtClean="0"/>
              <a:t>…, 1984; </a:t>
            </a:r>
            <a:r>
              <a:rPr lang="ru-RU" sz="1200" dirty="0" err="1" smtClean="0"/>
              <a:t>Плюснин</a:t>
            </a:r>
            <a:r>
              <a:rPr lang="ru-RU" sz="1200" dirty="0" smtClean="0"/>
              <a:t> и др., 1988; </a:t>
            </a:r>
            <a:r>
              <a:rPr lang="en-US" sz="1200" dirty="0" err="1" smtClean="0"/>
              <a:t>Kovalenker</a:t>
            </a:r>
            <a:r>
              <a:rPr lang="en-US" sz="1200" dirty="0" smtClean="0"/>
              <a:t> et al., 2007</a:t>
            </a:r>
            <a:r>
              <a:rPr lang="ru-RU" sz="1200" dirty="0" smtClean="0"/>
              <a:t>; Буряк и др., 1988; Буряк, Бакулин, 1998; </a:t>
            </a:r>
            <a:r>
              <a:rPr lang="ru-RU" sz="1200" dirty="0" err="1" smtClean="0"/>
              <a:t>Эйриш</a:t>
            </a:r>
            <a:r>
              <a:rPr lang="ru-RU" sz="1200" dirty="0" smtClean="0"/>
              <a:t> и др., 1998;  </a:t>
            </a:r>
            <a:r>
              <a:rPr lang="ru-RU" sz="1200" dirty="0" err="1" smtClean="0"/>
              <a:t>А.С.Вах</a:t>
            </a:r>
            <a:r>
              <a:rPr lang="ru-RU" sz="1200" dirty="0" smtClean="0"/>
              <a:t> (Приамурская…, 2008) и автор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раFig_26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401" y="1236294"/>
            <a:ext cx="8119047" cy="5289050"/>
          </a:xfrm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Δ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34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в сульфидах  </a:t>
            </a:r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орогенных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руд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Au</a:t>
            </a:r>
            <a:b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и\Мои документы\Мои рисунки\Мои рисунки\IGUMEN\HPIM1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4099"/>
          </a:xfrm>
          <a:prstGeom prst="rect">
            <a:avLst/>
          </a:prstGeom>
          <a:noFill/>
        </p:spPr>
      </p:pic>
      <p:graphicFrame>
        <p:nvGraphicFramePr>
          <p:cNvPr id="7170" name="Object 4"/>
          <p:cNvGraphicFramePr>
            <a:graphicFrameLocks noChangeAspect="1"/>
          </p:cNvGraphicFramePr>
          <p:nvPr>
            <p:ph idx="1"/>
          </p:nvPr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2050" name="CorelDRAW" r:id="rId5" imgW="1061280" imgH="812520" progId="CorelDraw.Graphic.12">
              <p:embed/>
            </p:oleObj>
          </a:graphicData>
        </a:graphic>
      </p:graphicFrame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214282" y="571480"/>
            <a:ext cx="878687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/>
            </a:outerShdw>
          </a:effectLst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305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48038" cy="417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Введение.</a:t>
            </a:r>
          </a:p>
        </p:txBody>
      </p:sp>
      <p:pic>
        <p:nvPicPr>
          <p:cNvPr id="7174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04664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Предметом сообщения являются минералого-геохимические особенности месторождений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орогенных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поясов Сибири и Северного обрамления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Пацифика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месторождения подразделяются на 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золото-сульфидно-вкрапленный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золото-кварцевый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золото-висмутовый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золото-серебряный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золото-сурьмяный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серебро-сурьмяный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золото-сурьмяно-ртутный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серебро-ртутный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типы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[Тектоника…, 2001; Горячев, 2006, Горячев,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Гамянин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2006;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Жмодик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др., 2008; Борисенко и др., 2009; Горячев и др., 2011].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699792" cy="65833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Свинцовая систематика </a:t>
            </a:r>
            <a:r>
              <a:rPr lang="ru-RU" sz="2800" dirty="0" err="1" smtClean="0"/>
              <a:t>орогенных</a:t>
            </a:r>
            <a:r>
              <a:rPr lang="ru-RU" sz="2800" dirty="0" smtClean="0"/>
              <a:t> золоторудных месторождений</a:t>
            </a:r>
            <a:endParaRPr lang="ru-RU" sz="2800" dirty="0"/>
          </a:p>
        </p:txBody>
      </p:sp>
      <p:pic>
        <p:nvPicPr>
          <p:cNvPr id="4" name="Содержимое 3" descr="Свинец_Мант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0"/>
            <a:ext cx="5954599" cy="6525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-109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sz="180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0" y="795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sz="180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140290" name="CorelDRAW" r:id="rId4" imgW="1061280" imgH="812520" progId="CorelDraw.Graphic.12">
              <p:embed/>
            </p:oleObj>
          </a:graphicData>
        </a:graphic>
      </p:graphicFrame>
      <p:sp>
        <p:nvSpPr>
          <p:cNvPr id="4352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Изотопно-геохимические параметры 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Au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орогенных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поясов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Pb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207/206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 sulfides</a:t>
            </a:r>
            <a:endParaRPr lang="ru-RU" sz="1800" dirty="0" smtClean="0"/>
          </a:p>
        </p:txBody>
      </p:sp>
      <p:pic>
        <p:nvPicPr>
          <p:cNvPr id="34823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0" y="50004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References</a:t>
            </a:r>
            <a:r>
              <a:rPr lang="en-US" sz="1200" dirty="0" smtClean="0"/>
              <a:t>: </a:t>
            </a:r>
            <a:r>
              <a:rPr lang="en-US" sz="1200" dirty="0" err="1" smtClean="0"/>
              <a:t>Manttari</a:t>
            </a:r>
            <a:r>
              <a:rPr lang="ru-RU" sz="1200" dirty="0" smtClean="0"/>
              <a:t>, 1995; Сафонов и др., 2003; </a:t>
            </a:r>
            <a:r>
              <a:rPr lang="ru-RU" sz="1200" dirty="0" err="1" smtClean="0"/>
              <a:t>Вольфсон</a:t>
            </a:r>
            <a:r>
              <a:rPr lang="ru-RU" sz="1200" dirty="0" smtClean="0"/>
              <a:t>, 2004; Миронов, </a:t>
            </a:r>
            <a:r>
              <a:rPr lang="ru-RU" sz="1200" dirty="0" err="1" smtClean="0"/>
              <a:t>Жмодик</a:t>
            </a:r>
            <a:r>
              <a:rPr lang="ru-RU" sz="1200" dirty="0" smtClean="0"/>
              <a:t>, 1999;</a:t>
            </a:r>
            <a:r>
              <a:rPr lang="en-US" sz="1200" dirty="0" smtClean="0"/>
              <a:t> </a:t>
            </a:r>
            <a:r>
              <a:rPr lang="ru-RU" sz="1200" dirty="0" err="1" smtClean="0"/>
              <a:t>Жмодик</a:t>
            </a:r>
            <a:r>
              <a:rPr lang="ru-RU" sz="1200" dirty="0" smtClean="0"/>
              <a:t> и др., 2008; </a:t>
            </a:r>
            <a:r>
              <a:rPr lang="ru-RU" sz="1200" dirty="0" err="1" smtClean="0"/>
              <a:t>Балейское</a:t>
            </a:r>
            <a:r>
              <a:rPr lang="ru-RU" sz="1200" dirty="0" smtClean="0"/>
              <a:t>…, 1984; </a:t>
            </a:r>
            <a:r>
              <a:rPr lang="ru-RU" sz="1200" dirty="0" err="1" smtClean="0"/>
              <a:t>Плюснин</a:t>
            </a:r>
            <a:r>
              <a:rPr lang="ru-RU" sz="1200" dirty="0" smtClean="0"/>
              <a:t> и др., 1988; </a:t>
            </a:r>
            <a:r>
              <a:rPr lang="en-US" sz="1200" dirty="0" err="1" smtClean="0"/>
              <a:t>Kovalenker</a:t>
            </a:r>
            <a:r>
              <a:rPr lang="en-US" sz="1200" dirty="0" smtClean="0"/>
              <a:t> et al., 2007</a:t>
            </a:r>
            <a:r>
              <a:rPr lang="ru-RU" sz="1200" dirty="0" smtClean="0"/>
              <a:t>; Горячев и др., 2000.</a:t>
            </a:r>
            <a:endParaRPr lang="ru-RU" sz="1200" dirty="0"/>
          </a:p>
        </p:txBody>
      </p:sp>
      <p:grpSp>
        <p:nvGrpSpPr>
          <p:cNvPr id="104" name="Группа 103"/>
          <p:cNvGrpSpPr/>
          <p:nvPr/>
        </p:nvGrpSpPr>
        <p:grpSpPr>
          <a:xfrm>
            <a:off x="214282" y="5786454"/>
            <a:ext cx="7929618" cy="144464"/>
            <a:chOff x="357158" y="3857628"/>
            <a:chExt cx="7929618" cy="144464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357158" y="4000504"/>
              <a:ext cx="792961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858018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1072332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643704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1286646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1500960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1715274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1929588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2143902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2358216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2572530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2786844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3001158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3215472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3429786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3644100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3858414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4072728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4287042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4501356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4715670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>
              <a:off x="4929984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5144298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5358612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5572926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5787240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6001554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6215868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0182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>
              <a:off x="6644496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6858810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7073124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7287438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7501752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7716066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7930380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8144694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429390" y="39282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Группа 121"/>
          <p:cNvGrpSpPr/>
          <p:nvPr/>
        </p:nvGrpSpPr>
        <p:grpSpPr>
          <a:xfrm>
            <a:off x="0" y="1214422"/>
            <a:ext cx="500034" cy="4716496"/>
            <a:chOff x="0" y="1214422"/>
            <a:chExt cx="500034" cy="4716496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-1999502" y="3571876"/>
              <a:ext cx="471411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357158" y="1428736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57158" y="164305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357158" y="18573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57158" y="2071678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357158" y="228599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357158" y="2500306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357158" y="271462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357158" y="292893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357158" y="3143248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357158" y="335756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357158" y="3571876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357158" y="3786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0" y="1214422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15,85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0" y="1714488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15,75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0" y="2143116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15,65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0" y="2571744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15,55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0" y="3000372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15,45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0" y="3429000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15,35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0" y="3857628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15,25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0" y="4286256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15,15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0" y="4714884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15,05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0" y="5143512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14,95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0" y="5572140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14,85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357158" y="3786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357158" y="400050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357158" y="4214818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57158" y="442913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357158" y="4643446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357158" y="485776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357158" y="507207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357158" y="5286388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357158" y="550070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57158" y="5715016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57158" y="592933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142844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14,00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71472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14,30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000100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14,60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28728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14,90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857356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15,20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285984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15,50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714612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15,80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143240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16,10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571868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16,40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000496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16,70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429124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17,00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857752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17,30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357818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17,60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715008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17,90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72198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18,20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429388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18,50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786578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18,80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143768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19,10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500958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19,40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858148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19,70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215338" y="592933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428596" y="5500702"/>
            <a:ext cx="45719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2000232" y="421481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3929058" y="3143248"/>
            <a:ext cx="857256" cy="5457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2000232" y="378619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1928794" y="385762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1857356" y="3429000"/>
            <a:ext cx="7143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 rot="1412468">
            <a:off x="6242586" y="1788885"/>
            <a:ext cx="357190" cy="164307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 rot="1976910">
            <a:off x="6659244" y="1574930"/>
            <a:ext cx="489707" cy="1968471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 rot="19838687">
            <a:off x="-19214" y="3140698"/>
            <a:ext cx="5286412" cy="2243063"/>
          </a:xfrm>
          <a:prstGeom prst="ellipse">
            <a:avLst/>
          </a:prstGeom>
          <a:solidFill>
            <a:schemeClr val="accent2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 rot="3017450">
            <a:off x="2502456" y="2663752"/>
            <a:ext cx="1175543" cy="2786082"/>
          </a:xfrm>
          <a:prstGeom prst="ellipse">
            <a:avLst/>
          </a:prstGeom>
          <a:solidFill>
            <a:schemeClr val="accent3">
              <a:lumMod val="60000"/>
              <a:lumOff val="4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TextBox 158"/>
          <p:cNvSpPr txBox="1"/>
          <p:nvPr/>
        </p:nvSpPr>
        <p:spPr>
          <a:xfrm>
            <a:off x="5214942" y="1571612"/>
            <a:ext cx="225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Яно-Колымский</a:t>
            </a:r>
            <a:r>
              <a:rPr lang="ru-RU" dirty="0" smtClean="0"/>
              <a:t> пояс</a:t>
            </a:r>
            <a:endParaRPr lang="ru-RU" dirty="0"/>
          </a:p>
        </p:txBody>
      </p:sp>
      <p:sp>
        <p:nvSpPr>
          <p:cNvPr id="160" name="TextBox 159"/>
          <p:cNvSpPr txBox="1"/>
          <p:nvPr/>
        </p:nvSpPr>
        <p:spPr>
          <a:xfrm rot="18997916">
            <a:off x="2285984" y="3786190"/>
            <a:ext cx="176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Восточный Саян</a:t>
            </a:r>
            <a:endParaRPr lang="ru-RU" dirty="0"/>
          </a:p>
        </p:txBody>
      </p:sp>
      <p:sp>
        <p:nvSpPr>
          <p:cNvPr id="161" name="TextBox 160"/>
          <p:cNvSpPr txBox="1"/>
          <p:nvPr/>
        </p:nvSpPr>
        <p:spPr>
          <a:xfrm>
            <a:off x="571472" y="5072074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Балтийский щит</a:t>
            </a:r>
            <a:endParaRPr lang="ru-RU" dirty="0"/>
          </a:p>
        </p:txBody>
      </p:sp>
      <p:sp>
        <p:nvSpPr>
          <p:cNvPr id="162" name="TextBox 161"/>
          <p:cNvSpPr txBox="1"/>
          <p:nvPr/>
        </p:nvSpPr>
        <p:spPr>
          <a:xfrm>
            <a:off x="7000892" y="2857496"/>
            <a:ext cx="8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Аляска</a:t>
            </a:r>
            <a:endParaRPr lang="ru-RU" dirty="0"/>
          </a:p>
        </p:txBody>
      </p:sp>
      <p:sp>
        <p:nvSpPr>
          <p:cNvPr id="163" name="TextBox 162"/>
          <p:cNvSpPr txBox="1"/>
          <p:nvPr/>
        </p:nvSpPr>
        <p:spPr>
          <a:xfrm>
            <a:off x="1214414" y="3500438"/>
            <a:ext cx="624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Куотко</a:t>
            </a:r>
            <a:endParaRPr lang="ru-RU" sz="1200" dirty="0"/>
          </a:p>
        </p:txBody>
      </p:sp>
      <p:sp>
        <p:nvSpPr>
          <p:cNvPr id="164" name="TextBox 163"/>
          <p:cNvSpPr txBox="1"/>
          <p:nvPr/>
        </p:nvSpPr>
        <p:spPr>
          <a:xfrm>
            <a:off x="2000232" y="3571876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Киистала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071538" y="4143380"/>
            <a:ext cx="99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Сааттапора</a:t>
            </a:r>
            <a:r>
              <a:rPr lang="ru-RU" sz="1200" dirty="0" smtClean="0"/>
              <a:t>, </a:t>
            </a:r>
          </a:p>
          <a:p>
            <a:r>
              <a:rPr lang="ru-RU" sz="1200" dirty="0" err="1" smtClean="0"/>
              <a:t>Пахраавара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4357686" y="2857496"/>
            <a:ext cx="1020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Суурикосико</a:t>
            </a:r>
            <a:endParaRPr lang="ru-RU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500034" y="5429264"/>
            <a:ext cx="767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Майское</a:t>
            </a:r>
            <a:endParaRPr lang="ru-RU" sz="1200" dirty="0"/>
          </a:p>
        </p:txBody>
      </p:sp>
      <p:sp>
        <p:nvSpPr>
          <p:cNvPr id="168" name="TextBox 167"/>
          <p:cNvSpPr txBox="1"/>
          <p:nvPr/>
        </p:nvSpPr>
        <p:spPr>
          <a:xfrm>
            <a:off x="5000628" y="471488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Характер коры и мантии и разнообразие </a:t>
            </a:r>
            <a:r>
              <a:rPr lang="ru-RU" dirty="0" err="1" smtClean="0"/>
              <a:t>орогенных</a:t>
            </a:r>
            <a:r>
              <a:rPr lang="ru-RU" dirty="0" smtClean="0"/>
              <a:t> месторождений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-109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sz="180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0" y="795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sz="180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141314" name="CorelDRAW" r:id="rId4" imgW="1061280" imgH="812520" progId="CorelDraw.Graphic.12">
              <p:embed/>
            </p:oleObj>
          </a:graphicData>
        </a:graphic>
      </p:graphicFrame>
      <p:sp>
        <p:nvSpPr>
          <p:cNvPr id="4352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Изотопно-геохимические параметры 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Au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орогенных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поясов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Δ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13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Δ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18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карбонатах </a:t>
            </a:r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орогенных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месторождения золота</a:t>
            </a:r>
            <a:endParaRPr lang="ru-RU" sz="1800" dirty="0" smtClean="0"/>
          </a:p>
        </p:txBody>
      </p:sp>
      <p:pic>
        <p:nvPicPr>
          <p:cNvPr id="34823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0" y="50004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References</a:t>
            </a:r>
            <a:r>
              <a:rPr lang="en-US" sz="1200" dirty="0" smtClean="0"/>
              <a:t>: </a:t>
            </a:r>
            <a:r>
              <a:rPr lang="en-US" sz="1200" dirty="0" err="1" smtClean="0"/>
              <a:t>Holta&amp;Karhu</a:t>
            </a:r>
            <a:r>
              <a:rPr lang="en-US" sz="1200" dirty="0" smtClean="0"/>
              <a:t>, 2001; </a:t>
            </a:r>
            <a:r>
              <a:rPr lang="en-US" sz="1200" dirty="0" err="1" smtClean="0"/>
              <a:t>Korkiakoski</a:t>
            </a:r>
            <a:r>
              <a:rPr lang="ru-RU" sz="1200" dirty="0" smtClean="0"/>
              <a:t>, 1992; </a:t>
            </a:r>
            <a:r>
              <a:rPr lang="en-US" sz="1200" dirty="0" err="1" smtClean="0"/>
              <a:t>Eilu</a:t>
            </a:r>
            <a:r>
              <a:rPr lang="en-US" sz="1200" dirty="0" smtClean="0"/>
              <a:t>, 1999; </a:t>
            </a:r>
            <a:r>
              <a:rPr lang="ru-RU" sz="1200" dirty="0" smtClean="0"/>
              <a:t>Сафонов и др., 2003; </a:t>
            </a:r>
            <a:r>
              <a:rPr lang="ru-RU" sz="1200" dirty="0" err="1" smtClean="0"/>
              <a:t>Вольфсон</a:t>
            </a:r>
            <a:r>
              <a:rPr lang="ru-RU" sz="1200" dirty="0" smtClean="0"/>
              <a:t>, 2004;</a:t>
            </a:r>
            <a:r>
              <a:rPr lang="en-US" sz="1200" dirty="0" smtClean="0"/>
              <a:t> </a:t>
            </a:r>
            <a:r>
              <a:rPr lang="ru-RU" sz="1200" dirty="0" smtClean="0"/>
              <a:t>автор </a:t>
            </a:r>
            <a:endParaRPr lang="ru-RU" sz="1200" dirty="0"/>
          </a:p>
        </p:txBody>
      </p:sp>
      <p:grpSp>
        <p:nvGrpSpPr>
          <p:cNvPr id="135" name="Группа 134"/>
          <p:cNvGrpSpPr/>
          <p:nvPr/>
        </p:nvGrpSpPr>
        <p:grpSpPr>
          <a:xfrm>
            <a:off x="214282" y="1071546"/>
            <a:ext cx="5857916" cy="144464"/>
            <a:chOff x="214282" y="1071546"/>
            <a:chExt cx="5857916" cy="144464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214282" y="1214422"/>
              <a:ext cx="585791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715142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929456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00828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1143770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1358084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1572398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1786712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2001026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2215340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2429654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2643968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2858282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3072596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3286910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3501224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3715538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3929852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4144166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4358480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4572794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>
              <a:off x="4787108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5001422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5215736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5430050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5644364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5858678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286514" y="1142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21"/>
          <p:cNvGrpSpPr/>
          <p:nvPr/>
        </p:nvGrpSpPr>
        <p:grpSpPr>
          <a:xfrm>
            <a:off x="0" y="1214422"/>
            <a:ext cx="500034" cy="4716496"/>
            <a:chOff x="0" y="1214422"/>
            <a:chExt cx="500034" cy="4716496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-1999502" y="3571876"/>
              <a:ext cx="471411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357158" y="1428736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57158" y="164305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357158" y="18573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57158" y="2071678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357158" y="228599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357158" y="2500306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357158" y="271462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357158" y="292893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357158" y="3143248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357158" y="335756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357158" y="3571876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357158" y="3786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0" y="1214422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0" y="1571612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</a:t>
              </a:r>
              <a:r>
                <a:rPr lang="en-US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0" y="1928802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- 2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0" y="2428868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- 3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0" y="2857496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- 4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0" y="3286124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- 5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0" y="3714752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- 6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0" y="4143380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- 7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0" y="4572008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- 8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0" y="5000636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- 9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0" y="5429264"/>
              <a:ext cx="4286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- 10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357158" y="378619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357158" y="400050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357158" y="4214818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57158" y="442913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357158" y="4643446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357158" y="485776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357158" y="507207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357158" y="5286388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357158" y="550070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57158" y="5715016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357158" y="592933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142844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42910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071538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500166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928794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357422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929190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786050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357818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214678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786446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643306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071934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500562" y="857232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643174" y="5143512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3214678" y="150017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2571736" y="4929198"/>
            <a:ext cx="1428760" cy="1474479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2571736" y="2000240"/>
            <a:ext cx="714380" cy="2857520"/>
          </a:xfrm>
          <a:prstGeom prst="ellips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 flipV="1">
            <a:off x="2428860" y="4714884"/>
            <a:ext cx="171451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1357290" y="4214818"/>
            <a:ext cx="1428760" cy="114300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2714612" y="4474846"/>
            <a:ext cx="1471088" cy="2383154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 rot="3148696">
            <a:off x="713891" y="1680010"/>
            <a:ext cx="5658011" cy="4711251"/>
          </a:xfrm>
          <a:prstGeom prst="ellipse">
            <a:avLst/>
          </a:prstGeom>
          <a:solidFill>
            <a:schemeClr val="accent2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TextBox 158"/>
          <p:cNvSpPr txBox="1"/>
          <p:nvPr/>
        </p:nvSpPr>
        <p:spPr>
          <a:xfrm>
            <a:off x="5286380" y="6488668"/>
            <a:ext cx="225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Яно-Колымский</a:t>
            </a:r>
            <a:r>
              <a:rPr lang="ru-RU" dirty="0" smtClean="0"/>
              <a:t> пояс</a:t>
            </a:r>
            <a:endParaRPr lang="ru-RU" dirty="0"/>
          </a:p>
        </p:txBody>
      </p:sp>
      <p:sp>
        <p:nvSpPr>
          <p:cNvPr id="161" name="TextBox 160"/>
          <p:cNvSpPr txBox="1"/>
          <p:nvPr/>
        </p:nvSpPr>
        <p:spPr>
          <a:xfrm>
            <a:off x="3929058" y="3571876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Балтийский щит</a:t>
            </a:r>
            <a:endParaRPr lang="ru-RU" dirty="0"/>
          </a:p>
        </p:txBody>
      </p:sp>
      <p:sp>
        <p:nvSpPr>
          <p:cNvPr id="163" name="TextBox 162"/>
          <p:cNvSpPr txBox="1"/>
          <p:nvPr/>
        </p:nvSpPr>
        <p:spPr>
          <a:xfrm>
            <a:off x="2786050" y="5286388"/>
            <a:ext cx="723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Кивисуо</a:t>
            </a:r>
            <a:endParaRPr lang="ru-RU" sz="1200" dirty="0"/>
          </a:p>
        </p:txBody>
      </p:sp>
      <p:sp>
        <p:nvSpPr>
          <p:cNvPr id="164" name="TextBox 163"/>
          <p:cNvSpPr txBox="1"/>
          <p:nvPr/>
        </p:nvSpPr>
        <p:spPr>
          <a:xfrm>
            <a:off x="2857488" y="5857892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Киистала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2714612" y="3143248"/>
            <a:ext cx="950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Пахраавара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3357554" y="1428736"/>
            <a:ext cx="1020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Суурикосико</a:t>
            </a:r>
            <a:endParaRPr lang="ru-RU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929190" y="5715016"/>
            <a:ext cx="767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Майское</a:t>
            </a:r>
            <a:endParaRPr lang="ru-RU" sz="1200" dirty="0"/>
          </a:p>
        </p:txBody>
      </p:sp>
      <p:sp>
        <p:nvSpPr>
          <p:cNvPr id="146" name="Овал 145"/>
          <p:cNvSpPr/>
          <p:nvPr/>
        </p:nvSpPr>
        <p:spPr>
          <a:xfrm>
            <a:off x="4857752" y="5429264"/>
            <a:ext cx="92869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2928926" y="414338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TextBox 154"/>
          <p:cNvSpPr txBox="1"/>
          <p:nvPr/>
        </p:nvSpPr>
        <p:spPr>
          <a:xfrm>
            <a:off x="3143240" y="4071942"/>
            <a:ext cx="921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Сааттапора</a:t>
            </a:r>
            <a:endParaRPr lang="ru-RU" sz="1200" dirty="0"/>
          </a:p>
        </p:txBody>
      </p:sp>
      <p:sp>
        <p:nvSpPr>
          <p:cNvPr id="105" name="Овал 104"/>
          <p:cNvSpPr/>
          <p:nvPr/>
        </p:nvSpPr>
        <p:spPr>
          <a:xfrm rot="2032653">
            <a:off x="2208596" y="1684435"/>
            <a:ext cx="2220211" cy="911161"/>
          </a:xfrm>
          <a:prstGeom prst="ellipse">
            <a:avLst/>
          </a:prstGeom>
          <a:solidFill>
            <a:schemeClr val="accent3">
              <a:lumMod val="75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357158" y="1214422"/>
            <a:ext cx="254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Монголо-Охотский пояс</a:t>
            </a:r>
            <a:endParaRPr lang="ru-RU" dirty="0"/>
          </a:p>
        </p:txBody>
      </p:sp>
      <p:sp>
        <p:nvSpPr>
          <p:cNvPr id="118" name="Овал 117"/>
          <p:cNvSpPr/>
          <p:nvPr/>
        </p:nvSpPr>
        <p:spPr>
          <a:xfrm>
            <a:off x="2357422" y="1428736"/>
            <a:ext cx="1143008" cy="3357586"/>
          </a:xfrm>
          <a:prstGeom prst="ellipse">
            <a:avLst/>
          </a:prstGeom>
          <a:solidFill>
            <a:schemeClr val="accent1">
              <a:lumMod val="20000"/>
              <a:lumOff val="8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TextBox 119"/>
          <p:cNvSpPr txBox="1"/>
          <p:nvPr/>
        </p:nvSpPr>
        <p:spPr>
          <a:xfrm>
            <a:off x="357158" y="2857496"/>
            <a:ext cx="198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Центрально-Лапландские </a:t>
            </a:r>
          </a:p>
          <a:p>
            <a:r>
              <a:rPr lang="ru-RU" sz="1200" dirty="0" err="1" smtClean="0"/>
              <a:t>орогенные</a:t>
            </a:r>
            <a:r>
              <a:rPr lang="ru-RU" sz="1200" dirty="0" smtClean="0"/>
              <a:t> месторождения</a:t>
            </a:r>
          </a:p>
          <a:p>
            <a:r>
              <a:rPr lang="ru-RU" sz="1200" dirty="0" smtClean="0"/>
              <a:t>(</a:t>
            </a:r>
            <a:r>
              <a:rPr lang="en-US" sz="1200" dirty="0" err="1" smtClean="0"/>
              <a:t>Holta&amp;Karhu</a:t>
            </a:r>
            <a:r>
              <a:rPr lang="en-US" sz="1200" dirty="0" smtClean="0"/>
              <a:t>, 2001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cxnSp>
        <p:nvCxnSpPr>
          <p:cNvPr id="122" name="Прямая со стрелкой 121"/>
          <p:cNvCxnSpPr/>
          <p:nvPr/>
        </p:nvCxnSpPr>
        <p:spPr>
          <a:xfrm flipV="1">
            <a:off x="1285852" y="2643182"/>
            <a:ext cx="121444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>
            <a:off x="1142976" y="1571612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10800000">
            <a:off x="4000496" y="6143644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211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18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549275"/>
            <a:ext cx="9144000" cy="6308725"/>
          </a:xfrm>
          <a:solidFill>
            <a:schemeClr val="accent6">
              <a:lumMod val="40000"/>
              <a:lumOff val="60000"/>
              <a:alpha val="51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Таким образом, вклад мантийного вещества в процессах формирования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орогенных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месторождений золота очевиден и проявляется во все периоды орогенеза. </a:t>
            </a:r>
          </a:p>
          <a:p>
            <a:pPr algn="just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этом он опосредован через влияние мантийного субстрата (базальты) или непосредственно мантийного вещества на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доорогенной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стадии (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рифтогенез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857224" y="0"/>
            <a:ext cx="7086600" cy="45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ЗАКЛЮЧЕНИЕ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5"/>
          <p:cNvGraphicFramePr>
            <a:graphicFrameLocks noChangeAspect="1"/>
          </p:cNvGraphicFramePr>
          <p:nvPr/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15362" name="CorelDRAW" r:id="rId4" imgW="1061280" imgH="812520" progId="CorelDraw.Graphic.12">
              <p:embed/>
            </p:oleObj>
          </a:graphicData>
        </a:graphic>
      </p:graphicFrame>
      <p:pic>
        <p:nvPicPr>
          <p:cNvPr id="47109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2004_sakura 0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1357298"/>
            <a:ext cx="4762533" cy="3571900"/>
          </a:xfrm>
          <a:prstGeom prst="rect">
            <a:avLst/>
          </a:prstGeom>
          <a:noFill/>
        </p:spPr>
      </p:pic>
      <p:pic>
        <p:nvPicPr>
          <p:cNvPr id="47107" name="Рисунок 5" descr="Орхидея_12030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9974" y="1357298"/>
            <a:ext cx="515402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86512" y="4643446"/>
            <a:ext cx="24526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Орхидеи цветут и в Магадане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chemeClr val="tx2">
              <a:lumMod val="40000"/>
              <a:lumOff val="60000"/>
              <a:alpha val="52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14348" y="5072074"/>
            <a:ext cx="7215238" cy="1785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Материалы изложенные в докладе получены в результате работы по проектам: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ДВО РАН:  12-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-СУ-08-017 и 12-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-СО-08-030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SC037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569325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5286380" y="2643182"/>
            <a:ext cx="359093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CFF33"/>
                </a:solidFill>
                <a:latin typeface="Comic Sans MS" pitchFamily="66" charset="0"/>
              </a:rPr>
              <a:t>Вопросы есть?</a:t>
            </a:r>
            <a:endParaRPr lang="ru-RU" sz="3600" dirty="0">
              <a:solidFill>
                <a:srgbClr val="CCFF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752475"/>
          </a:xfrm>
        </p:spPr>
        <p:txBody>
          <a:bodyPr/>
          <a:lstStyle/>
          <a:p>
            <a:r>
              <a:rPr lang="ru-RU" sz="2800"/>
              <a:t>Пространственная позиция золотой минерализации</a:t>
            </a:r>
          </a:p>
        </p:txBody>
      </p:sp>
      <p:pic>
        <p:nvPicPr>
          <p:cNvPr id="178179" name="Picture 3" descr="Рисунок1_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12838"/>
            <a:ext cx="7848600" cy="5745162"/>
          </a:xfrm>
          <a:prstGeom prst="rect">
            <a:avLst/>
          </a:prstGeom>
          <a:noFill/>
        </p:spPr>
      </p:pic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204802" name="CorelDRAW" r:id="rId4" imgW="1061280" imgH="812520" progId="CorelDraw.Graphic.12">
              <p:embed/>
            </p:oleObj>
          </a:graphicData>
        </a:graphic>
      </p:graphicFrame>
      <p:pic>
        <p:nvPicPr>
          <p:cNvPr id="5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9747609">
            <a:off x="3361897" y="5507789"/>
            <a:ext cx="2061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Монголо-Охотский пояс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222231">
            <a:off x="5139594" y="3096352"/>
            <a:ext cx="1838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Яно-Колымский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пояс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584183">
            <a:off x="2636170" y="5377607"/>
            <a:ext cx="1446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Восточный Саян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3000" dirty="0" smtClean="0"/>
              <a:t>При рассмотрении пространственно-временных связей </a:t>
            </a:r>
            <a:r>
              <a:rPr lang="en-US" sz="3000" dirty="0" smtClean="0"/>
              <a:t>Au</a:t>
            </a:r>
            <a:r>
              <a:rPr lang="ru-RU" sz="3000" dirty="0" smtClean="0"/>
              <a:t> и </a:t>
            </a:r>
            <a:r>
              <a:rPr lang="en-US" sz="3000" dirty="0" smtClean="0"/>
              <a:t>Ag</a:t>
            </a:r>
            <a:r>
              <a:rPr lang="ru-RU" sz="3000" dirty="0" smtClean="0"/>
              <a:t> </a:t>
            </a:r>
            <a:r>
              <a:rPr lang="ru-RU" sz="3000" dirty="0" err="1" smtClean="0"/>
              <a:t>оруденения</a:t>
            </a:r>
            <a:r>
              <a:rPr lang="ru-RU" sz="3000" dirty="0" smtClean="0"/>
              <a:t> с </a:t>
            </a:r>
            <a:r>
              <a:rPr lang="ru-RU" sz="3000" dirty="0" err="1" smtClean="0"/>
              <a:t>магматизмом</a:t>
            </a:r>
            <a:r>
              <a:rPr lang="ru-RU" sz="3000" dirty="0" smtClean="0"/>
              <a:t> выявляется отчетливая ассоциация одних групп месторождений с «мантийными» [</a:t>
            </a:r>
            <a:r>
              <a:rPr lang="ru-RU" sz="3000" dirty="0" err="1" smtClean="0"/>
              <a:t>Таусон</a:t>
            </a:r>
            <a:r>
              <a:rPr lang="ru-RU" sz="3000" dirty="0" smtClean="0"/>
              <a:t>, 1989] </a:t>
            </a:r>
            <a:r>
              <a:rPr lang="ru-RU" sz="3000" dirty="0" err="1" smtClean="0"/>
              <a:t>гранитоидами</a:t>
            </a:r>
            <a:r>
              <a:rPr lang="ru-RU" sz="3000" dirty="0" smtClean="0"/>
              <a:t> (окраинно-континентальные, </a:t>
            </a:r>
            <a:r>
              <a:rPr lang="ru-RU" sz="3000" dirty="0" err="1" smtClean="0"/>
              <a:t>задуговые</a:t>
            </a:r>
            <a:r>
              <a:rPr lang="ru-RU" sz="3000" dirty="0" smtClean="0"/>
              <a:t> и </a:t>
            </a:r>
            <a:r>
              <a:rPr lang="ru-RU" sz="3000" dirty="0" err="1" smtClean="0"/>
              <a:t>островодужные</a:t>
            </a:r>
            <a:r>
              <a:rPr lang="ru-RU" sz="3000" dirty="0" smtClean="0"/>
              <a:t> магматические пояса обрамления </a:t>
            </a:r>
            <a:r>
              <a:rPr lang="ru-RU" sz="3000" dirty="0" err="1" smtClean="0"/>
              <a:t>Пацифика</a:t>
            </a:r>
            <a:r>
              <a:rPr lang="ru-RU" sz="3000" dirty="0" smtClean="0"/>
              <a:t>, </a:t>
            </a:r>
            <a:r>
              <a:rPr lang="ru-RU" sz="3000" dirty="0" err="1" smtClean="0"/>
              <a:t>латитовые</a:t>
            </a:r>
            <a:r>
              <a:rPr lang="ru-RU" sz="3000" dirty="0" smtClean="0"/>
              <a:t> интрузивы Монголо-Охотского </a:t>
            </a:r>
            <a:r>
              <a:rPr lang="ru-RU" sz="3000" dirty="0" err="1" smtClean="0"/>
              <a:t>орогенного</a:t>
            </a:r>
            <a:r>
              <a:rPr lang="ru-RU" sz="3000" dirty="0" smtClean="0"/>
              <a:t> пояса), а других – с </a:t>
            </a:r>
            <a:r>
              <a:rPr lang="ru-RU" sz="3000" dirty="0" err="1" smtClean="0"/>
              <a:t>палингенными</a:t>
            </a:r>
            <a:r>
              <a:rPr lang="ru-RU" sz="3000" dirty="0" smtClean="0"/>
              <a:t> (</a:t>
            </a:r>
            <a:r>
              <a:rPr lang="ru-RU" sz="3000" dirty="0" err="1" smtClean="0"/>
              <a:t>Яно-Колымский</a:t>
            </a:r>
            <a:r>
              <a:rPr lang="ru-RU" sz="3000" dirty="0" smtClean="0"/>
              <a:t> </a:t>
            </a:r>
            <a:r>
              <a:rPr lang="ru-RU" sz="3000" dirty="0" err="1" smtClean="0"/>
              <a:t>орогенный</a:t>
            </a:r>
            <a:r>
              <a:rPr lang="ru-RU" sz="3000" dirty="0" smtClean="0"/>
              <a:t> пояс, Аляска и пр.). Это указывает на активную роль мантии в процессах орогенеза и формировании </a:t>
            </a:r>
            <a:r>
              <a:rPr lang="ru-RU" sz="3000" dirty="0" err="1" smtClean="0"/>
              <a:t>благороднометалльного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оруденения</a:t>
            </a:r>
            <a:r>
              <a:rPr lang="ru-RU" sz="3000" dirty="0" smtClean="0"/>
              <a:t>. </a:t>
            </a:r>
          </a:p>
          <a:p>
            <a:r>
              <a:rPr lang="ru-RU" sz="3000" dirty="0" smtClean="0"/>
              <a:t>Отсюда следует вопрос –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же образом мантия влияет на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благороднометалльный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рудогенез</a:t>
            </a:r>
            <a:r>
              <a:rPr lang="ru-RU" sz="3000" dirty="0" smtClean="0"/>
              <a:t>?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Мантийные ассоциации благородных металлов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4056"/>
            <a:ext cx="9144000" cy="6237312"/>
          </a:xfrm>
        </p:spPr>
        <p:txBody>
          <a:bodyPr>
            <a:noAutofit/>
          </a:bodyPr>
          <a:lstStyle/>
          <a:p>
            <a:r>
              <a:rPr lang="ru-RU" dirty="0" smtClean="0"/>
              <a:t>Собственно мантийные производные – </a:t>
            </a:r>
            <a:r>
              <a:rPr lang="en-US" dirty="0" smtClean="0"/>
              <a:t>Cu-Ni</a:t>
            </a:r>
            <a:r>
              <a:rPr lang="ru-RU" dirty="0" smtClean="0"/>
              <a:t> руды (Норильск, </a:t>
            </a:r>
            <a:r>
              <a:rPr lang="ru-RU" dirty="0" err="1" smtClean="0"/>
              <a:t>Сэдбери</a:t>
            </a:r>
            <a:r>
              <a:rPr lang="ru-RU" dirty="0" smtClean="0"/>
              <a:t>, Печенга, </a:t>
            </a:r>
            <a:r>
              <a:rPr lang="ru-RU" dirty="0" err="1" smtClean="0"/>
              <a:t>Кэйп</a:t>
            </a:r>
            <a:r>
              <a:rPr lang="ru-RU" dirty="0" smtClean="0"/>
              <a:t> Смит и др.), содержат промышленные концентрации благородных металлов</a:t>
            </a:r>
            <a:r>
              <a:rPr lang="en-US" dirty="0" smtClean="0"/>
              <a:t> (</a:t>
            </a:r>
            <a:r>
              <a:rPr lang="ru-RU" dirty="0" smtClean="0"/>
              <a:t>средние концентрации</a:t>
            </a:r>
            <a:r>
              <a:rPr lang="en-US" dirty="0" smtClean="0"/>
              <a:t>,</a:t>
            </a:r>
            <a:r>
              <a:rPr lang="ru-RU" dirty="0" smtClean="0"/>
              <a:t> г/т) 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Ag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2-126</a:t>
            </a:r>
            <a:r>
              <a:rPr lang="ru-RU" dirty="0" smtClean="0"/>
              <a:t>; </a:t>
            </a:r>
            <a:r>
              <a:rPr lang="en-US" b="1" dirty="0" smtClean="0">
                <a:solidFill>
                  <a:srgbClr val="FF0000"/>
                </a:solidFill>
              </a:rPr>
              <a:t>Au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0,042-4,307</a:t>
            </a:r>
            <a:r>
              <a:rPr lang="ru-RU" dirty="0" smtClean="0"/>
              <a:t>; </a:t>
            </a:r>
            <a:r>
              <a:rPr lang="en-US" b="1" dirty="0" smtClean="0">
                <a:solidFill>
                  <a:srgbClr val="FF0000"/>
                </a:solidFill>
              </a:rPr>
              <a:t>Pt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0,208-28,395</a:t>
            </a:r>
            <a:r>
              <a:rPr lang="ru-RU" dirty="0" smtClean="0"/>
              <a:t>; </a:t>
            </a:r>
            <a:r>
              <a:rPr lang="en-US" b="1" dirty="0" smtClean="0">
                <a:solidFill>
                  <a:srgbClr val="FF0000"/>
                </a:solidFill>
              </a:rPr>
              <a:t>Pd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0,051-67,26</a:t>
            </a:r>
            <a:r>
              <a:rPr lang="ru-RU" dirty="0" smtClean="0"/>
              <a:t>;</a:t>
            </a:r>
            <a:r>
              <a:rPr lang="ru-RU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Ir</a:t>
            </a:r>
            <a:r>
              <a:rPr lang="ru-RU" b="1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0,009-0,264</a:t>
            </a:r>
            <a:r>
              <a:rPr lang="ru-RU" dirty="0" smtClean="0"/>
              <a:t>; </a:t>
            </a:r>
            <a:r>
              <a:rPr lang="en-US" b="1" dirty="0" err="1" smtClean="0">
                <a:solidFill>
                  <a:srgbClr val="FF0000"/>
                </a:solidFill>
              </a:rPr>
              <a:t>Ru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0,006-1,553</a:t>
            </a:r>
            <a:r>
              <a:rPr lang="ru-RU" dirty="0" smtClean="0"/>
              <a:t>; </a:t>
            </a:r>
            <a:r>
              <a:rPr lang="en-US" b="1" dirty="0" err="1" smtClean="0">
                <a:solidFill>
                  <a:srgbClr val="FF0000"/>
                </a:solidFill>
              </a:rPr>
              <a:t>Rh</a:t>
            </a:r>
            <a:r>
              <a:rPr lang="en-US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0,022-0,625</a:t>
            </a:r>
            <a:r>
              <a:rPr lang="ru-RU" dirty="0" smtClean="0"/>
              <a:t>; </a:t>
            </a:r>
            <a:r>
              <a:rPr lang="en-US" b="1" dirty="0" smtClean="0">
                <a:solidFill>
                  <a:srgbClr val="FF0000"/>
                </a:solidFill>
              </a:rPr>
              <a:t>Os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0,001-0,441</a:t>
            </a:r>
            <a:r>
              <a:rPr lang="ru-RU" dirty="0" smtClean="0"/>
              <a:t>) [</a:t>
            </a:r>
            <a:r>
              <a:rPr lang="en-US" dirty="0" smtClean="0"/>
              <a:t>Barnes and Lightfoot</a:t>
            </a:r>
            <a:r>
              <a:rPr lang="ru-RU" dirty="0" smtClean="0"/>
              <a:t>, 2005]. Согласно этим исследователям, им сопутствуют также относительно повышенные концентрации (г/т) </a:t>
            </a:r>
            <a:r>
              <a:rPr lang="en-US" b="1" dirty="0" smtClean="0">
                <a:solidFill>
                  <a:srgbClr val="FF0000"/>
                </a:solidFill>
              </a:rPr>
              <a:t>As</a:t>
            </a:r>
            <a:r>
              <a:rPr lang="ru-RU" dirty="0" smtClean="0"/>
              <a:t>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0,51-142</a:t>
            </a:r>
            <a:r>
              <a:rPr lang="ru-RU" dirty="0" smtClean="0"/>
              <a:t>), </a:t>
            </a:r>
            <a:r>
              <a:rPr lang="en-US" b="1" dirty="0" err="1" smtClean="0">
                <a:solidFill>
                  <a:srgbClr val="FF0000"/>
                </a:solidFill>
              </a:rPr>
              <a:t>Sb</a:t>
            </a:r>
            <a:r>
              <a:rPr lang="ru-RU" dirty="0" smtClean="0"/>
              <a:t>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0,15-34,54</a:t>
            </a:r>
            <a:r>
              <a:rPr lang="ru-RU" dirty="0" smtClean="0"/>
              <a:t>), </a:t>
            </a:r>
            <a:r>
              <a:rPr lang="en-US" b="1" dirty="0" smtClean="0">
                <a:solidFill>
                  <a:srgbClr val="FF0000"/>
                </a:solidFill>
              </a:rPr>
              <a:t>Se</a:t>
            </a:r>
            <a:r>
              <a:rPr lang="ru-RU" dirty="0" smtClean="0"/>
              <a:t>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70-135</a:t>
            </a:r>
            <a:r>
              <a:rPr lang="ru-RU" dirty="0" smtClean="0"/>
              <a:t>). К этим элементам надо добавить </a:t>
            </a:r>
            <a:r>
              <a:rPr lang="en-US" b="1" dirty="0" smtClean="0">
                <a:solidFill>
                  <a:srgbClr val="FF0000"/>
                </a:solidFill>
              </a:rPr>
              <a:t>Te</a:t>
            </a:r>
            <a:r>
              <a:rPr lang="ru-RU" dirty="0" smtClean="0"/>
              <a:t> и </a:t>
            </a:r>
            <a:r>
              <a:rPr lang="en-US" b="1" dirty="0" smtClean="0">
                <a:solidFill>
                  <a:srgbClr val="FF0000"/>
                </a:solidFill>
              </a:rPr>
              <a:t>Bi</a:t>
            </a:r>
            <a:r>
              <a:rPr lang="ru-RU" dirty="0" smtClean="0"/>
              <a:t>, постоянно образующие собственные минералы с ЭПГ в рудах.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Рудные элементы в </a:t>
            </a:r>
            <a:r>
              <a:rPr lang="ru-RU" sz="2800" b="1" dirty="0" err="1" smtClean="0"/>
              <a:t>орогенных</a:t>
            </a:r>
            <a:r>
              <a:rPr lang="ru-RU" sz="2800" b="1" dirty="0" smtClean="0"/>
              <a:t> месторождениях золота Финляндии (</a:t>
            </a:r>
            <a:r>
              <a:rPr lang="en-US" sz="2800" b="1" dirty="0" err="1" smtClean="0"/>
              <a:t>Nurmi</a:t>
            </a:r>
            <a:r>
              <a:rPr lang="en-US" sz="2800" b="1" dirty="0" smtClean="0"/>
              <a:t> et al., 1991)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000108"/>
          <a:ext cx="8358245" cy="4876800"/>
        </p:xfrm>
        <a:graphic>
          <a:graphicData uri="http://schemas.openxmlformats.org/drawingml/2006/table">
            <a:tbl>
              <a:tblPr/>
              <a:tblGrid>
                <a:gridCol w="1119539"/>
                <a:gridCol w="1948391"/>
                <a:gridCol w="2645648"/>
                <a:gridCol w="2644667"/>
              </a:tblGrid>
              <a:tr h="116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Элемент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Архейские месторождения</a:t>
                      </a:r>
                      <a:r>
                        <a:rPr lang="en-US" sz="2000" dirty="0">
                          <a:latin typeface="Times New Roman"/>
                          <a:ea typeface="Calibri"/>
                        </a:rPr>
                        <a:t> (6)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Палеопротерозойские месторождения Лапландского домена</a:t>
                      </a:r>
                      <a:r>
                        <a:rPr lang="en-US" sz="2000">
                          <a:latin typeface="Times New Roman"/>
                          <a:ea typeface="Calibri"/>
                        </a:rPr>
                        <a:t> (18)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Палеопротерозойские месторождения Свекофенского домена</a:t>
                      </a:r>
                      <a:r>
                        <a:rPr lang="en-US" sz="2000">
                          <a:latin typeface="Times New Roman"/>
                          <a:ea typeface="Calibri"/>
                        </a:rPr>
                        <a:t> (20)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Co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35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233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148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Cu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139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2520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763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B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880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77,7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181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Mo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16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52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4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W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9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51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205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Sb</a:t>
                      </a:r>
                      <a:endParaRPr lang="ru-RU" sz="2000" i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1,6</a:t>
                      </a:r>
                      <a:endParaRPr lang="ru-RU" sz="2000" i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2,2</a:t>
                      </a:r>
                      <a:endParaRPr lang="ru-RU" sz="2000" i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450</a:t>
                      </a:r>
                      <a:endParaRPr lang="ru-RU" sz="2000" i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Bi</a:t>
                      </a:r>
                      <a:endParaRPr lang="ru-RU" sz="2000" i="1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61,6</a:t>
                      </a:r>
                      <a:endParaRPr lang="ru-RU" sz="2000" i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10,3</a:t>
                      </a:r>
                      <a:endParaRPr lang="ru-RU" sz="2000" i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37,2</a:t>
                      </a:r>
                      <a:endParaRPr lang="ru-RU" sz="2000" i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As</a:t>
                      </a:r>
                      <a:endParaRPr lang="ru-RU" sz="2000" i="1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1580</a:t>
                      </a:r>
                      <a:endParaRPr lang="ru-RU" sz="2000" i="1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1150</a:t>
                      </a:r>
                      <a:endParaRPr lang="ru-RU" sz="2000" i="1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9450</a:t>
                      </a:r>
                      <a:endParaRPr lang="ru-RU" sz="2000" i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S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7530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41420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22270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Te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1,64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15,2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3,39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Ag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1,68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0,493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</a:rPr>
                        <a:t>3,15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Au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5,01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5,44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6,08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241666" name="CorelDRAW" r:id="rId3" imgW="1061280" imgH="812520" progId="CorelDraw.Graphic.12">
              <p:embed/>
            </p:oleObj>
          </a:graphicData>
        </a:graphic>
      </p:graphicFrame>
      <p:pic>
        <p:nvPicPr>
          <p:cNvPr id="6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Минералы сурьмы висмута мышьяка и теллура в рудах золотых месторождений Финляндии и сопредельных стран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18"/>
          <a:ext cx="9143999" cy="5552154"/>
        </p:xfrm>
        <a:graphic>
          <a:graphicData uri="http://schemas.openxmlformats.org/drawingml/2006/table">
            <a:tbl>
              <a:tblPr/>
              <a:tblGrid>
                <a:gridCol w="905088"/>
                <a:gridCol w="420516"/>
                <a:gridCol w="5818164"/>
                <a:gridCol w="2000231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Тип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Calibri"/>
                          <a:ea typeface="Calibri"/>
                          <a:cs typeface="Times New Roman"/>
                        </a:rPr>
                        <a:t>Воз-раст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Минералы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Орогенный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2700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арсенопирит,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пентландит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теллуровисмутит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висмут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гессит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петцит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алтаит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фробергит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мелонит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Ag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Tl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теллурид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Пампало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Валкеасуо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Таловейс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Педролампи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Моуккори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Аитторанта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Хоско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 smtClean="0">
                          <a:latin typeface="Calibri"/>
                          <a:ea typeface="Calibri"/>
                          <a:cs typeface="Times New Roman"/>
                        </a:rPr>
                        <a:t>Рямепуро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Корвилансуо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1206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1850-1800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арсенопирит,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леллингит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кобальтин,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данаит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маккинавит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Со-пентландит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висмут,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мальдонит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висмутин,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икунолит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верлит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хедлейит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жозеит-А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цумоит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пильзенит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сульфоцумоит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тетрадимит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селенид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селено-теллурид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теллуровисмутин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 err="1">
                          <a:latin typeface="Calibri"/>
                          <a:ea typeface="Calibri"/>
                          <a:cs typeface="Times New Roman"/>
                        </a:rPr>
                        <a:t>ауростибит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200" i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i="1" dirty="0" err="1">
                          <a:latin typeface="Calibri"/>
                          <a:ea typeface="Calibri"/>
                          <a:cs typeface="Times New Roman"/>
                        </a:rPr>
                        <a:t>ауростибит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i="1" dirty="0">
                          <a:latin typeface="Calibri"/>
                          <a:ea typeface="Calibri"/>
                          <a:cs typeface="Times New Roman"/>
                        </a:rPr>
                        <a:t>сурьма, </a:t>
                      </a: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Ag</a:t>
                      </a:r>
                      <a:r>
                        <a:rPr lang="ru-RU" sz="1200" i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i="1" dirty="0">
                          <a:latin typeface="Calibri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ru-RU" sz="1200" i="1" dirty="0">
                          <a:latin typeface="Calibri"/>
                          <a:ea typeface="Calibri"/>
                          <a:cs typeface="Times New Roman"/>
                        </a:rPr>
                        <a:t> антимонид, </a:t>
                      </a:r>
                      <a:r>
                        <a:rPr lang="ru-RU" sz="1200" i="1" dirty="0" err="1">
                          <a:latin typeface="Calibri"/>
                          <a:ea typeface="Calibri"/>
                          <a:cs typeface="Times New Roman"/>
                        </a:rPr>
                        <a:t>дискразит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костибит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тетраэдрит,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буланжерит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гессит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петцит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мелонит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калаверит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алтаит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галеноклаусталит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клокманит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Хавери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Кивимаа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Осиконмэки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Пахтаваара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Сааттопороа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Суурикуусико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Лобаш-1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Ялонваара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Кадилампи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Майское,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Таммиярви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Ярвенпя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Ахвенламми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Киимала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Панареченское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</a:tr>
              <a:tr h="80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Скарновые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1900-1800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арсенопирит,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леллингит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висмут,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мальдонит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пильзенит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2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цумоит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хедлейит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жозеит-В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ульманнит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алтаит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Лауриноя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u="sng" dirty="0" err="1">
                          <a:latin typeface="Calibri"/>
                          <a:ea typeface="Calibri"/>
                          <a:cs typeface="Times New Roman"/>
                        </a:rPr>
                        <a:t>Изовеси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u="sng" dirty="0" err="1">
                          <a:latin typeface="Calibri"/>
                          <a:ea typeface="Calibri"/>
                          <a:cs typeface="Times New Roman"/>
                        </a:rPr>
                        <a:t>Юкисиву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Вэхэйоки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917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Связанные с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интрузиями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 smtClean="0">
                          <a:latin typeface="Calibri"/>
                          <a:ea typeface="Calibri"/>
                          <a:cs typeface="Times New Roman"/>
                        </a:rPr>
                        <a:t>нескарно-вые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1900-1800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арсенопирит,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леллингит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висмут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Pb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сульфосоли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Cu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Ag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сульфосоли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эмплектит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200" u="sng" dirty="0" smtClean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гудмундит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джемсонит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буланжерит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бурнонит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гессит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 smtClean="0">
                          <a:latin typeface="Calibri"/>
                          <a:ea typeface="Calibri"/>
                          <a:cs typeface="Times New Roman"/>
                        </a:rPr>
                        <a:t>алтаит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Копса.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80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Calibri"/>
                          <a:ea typeface="Calibri"/>
                          <a:cs typeface="Times New Roman"/>
                        </a:rPr>
                        <a:t>Метамор-физованное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эпитермаль-ное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1900-1850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арсенопирит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теллуровисмутин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err="1" smtClean="0">
                          <a:latin typeface="Calibri"/>
                          <a:ea typeface="Calibri"/>
                          <a:cs typeface="Times New Roman"/>
                        </a:rPr>
                        <a:t>Sb</a:t>
                      </a: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сурьма, </a:t>
                      </a:r>
                      <a:r>
                        <a:rPr lang="ru-RU" sz="1200" i="1" dirty="0" err="1">
                          <a:latin typeface="Calibri"/>
                          <a:ea typeface="Calibri"/>
                          <a:cs typeface="Times New Roman"/>
                        </a:rPr>
                        <a:t>ауростибит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тетраэдрит,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бурнонит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буланжерит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: теллур,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гессит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алтаит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фробергит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петцит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калаверит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Кутемваярви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357958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/>
              <a:t>Данные</a:t>
            </a:r>
            <a:r>
              <a:rPr lang="ru-RU" sz="1000" dirty="0" smtClean="0"/>
              <a:t>: </a:t>
            </a:r>
            <a:r>
              <a:rPr lang="ru-RU" sz="1000" b="1" dirty="0" smtClean="0"/>
              <a:t>Алексеев и др., 2008; Войтеховский и др., 2009; </a:t>
            </a:r>
            <a:r>
              <a:rPr lang="ru-RU" sz="1000" b="1" dirty="0" err="1" smtClean="0"/>
              <a:t>Вольфсон</a:t>
            </a:r>
            <a:r>
              <a:rPr lang="ru-RU" sz="1000" b="1" dirty="0" smtClean="0"/>
              <a:t>, 2004; </a:t>
            </a:r>
            <a:r>
              <a:rPr lang="ru-RU" sz="1000" b="1" dirty="0" err="1" smtClean="0"/>
              <a:t>Кулешевич</a:t>
            </a:r>
            <a:r>
              <a:rPr lang="ru-RU" sz="1000" b="1" dirty="0" smtClean="0"/>
              <a:t> и др., 2004; Лавров и др., 2010; Сафонов и др., 2003; </a:t>
            </a:r>
            <a:r>
              <a:rPr lang="en-US" sz="1000" b="1" dirty="0" err="1" smtClean="0"/>
              <a:t>Eilu</a:t>
            </a:r>
            <a:r>
              <a:rPr lang="en-US" sz="1000" b="1" dirty="0" smtClean="0"/>
              <a:t> et al., 2003; </a:t>
            </a:r>
            <a:r>
              <a:rPr lang="en-US" sz="1000" b="1" dirty="0" err="1" smtClean="0"/>
              <a:t>Eilu</a:t>
            </a:r>
            <a:r>
              <a:rPr lang="en-US" sz="1000" b="1" dirty="0" smtClean="0"/>
              <a:t>, 1999; </a:t>
            </a:r>
            <a:r>
              <a:rPr lang="en-US" sz="1000" b="1" dirty="0" err="1" smtClean="0"/>
              <a:t>Johanson</a:t>
            </a:r>
            <a:r>
              <a:rPr lang="en-US" sz="1000" b="1" dirty="0" smtClean="0"/>
              <a:t>, </a:t>
            </a:r>
            <a:r>
              <a:rPr lang="en-US" sz="1000" b="1" dirty="0" err="1" smtClean="0"/>
              <a:t>Kojonen</a:t>
            </a:r>
            <a:r>
              <a:rPr lang="en-US" sz="1000" b="1" dirty="0" smtClean="0"/>
              <a:t>, 1989; Johansen et al., 1991;</a:t>
            </a:r>
            <a:r>
              <a:rPr lang="ru-RU" sz="1000" b="1" dirty="0" smtClean="0"/>
              <a:t> </a:t>
            </a:r>
            <a:r>
              <a:rPr lang="en-US" sz="1000" b="1" dirty="0" err="1" smtClean="0"/>
              <a:t>Kojonen</a:t>
            </a:r>
            <a:r>
              <a:rPr lang="en-US" sz="1000" b="1" dirty="0" smtClean="0"/>
              <a:t> et al., 1991; </a:t>
            </a:r>
            <a:r>
              <a:rPr lang="en-US" sz="1000" b="1" dirty="0" err="1" smtClean="0"/>
              <a:t>Kontoniemi</a:t>
            </a:r>
            <a:r>
              <a:rPr lang="en-US" sz="1000" b="1" dirty="0" smtClean="0"/>
              <a:t> et al., 1991; </a:t>
            </a:r>
            <a:r>
              <a:rPr lang="en-US" sz="1000" b="1" dirty="0" err="1" smtClean="0"/>
              <a:t>Korkiakoski</a:t>
            </a:r>
            <a:r>
              <a:rPr lang="en-US" sz="1000" b="1" dirty="0" smtClean="0"/>
              <a:t>, 1992; </a:t>
            </a:r>
            <a:r>
              <a:rPr lang="en-US" sz="1000" b="1" dirty="0" err="1" smtClean="0"/>
              <a:t>Luukonen</a:t>
            </a:r>
            <a:r>
              <a:rPr lang="en-US" sz="1000" b="1" dirty="0" smtClean="0"/>
              <a:t>, 1994; </a:t>
            </a:r>
            <a:r>
              <a:rPr lang="en-US" sz="1000" b="1" dirty="0" err="1" smtClean="0"/>
              <a:t>Poutiainen</a:t>
            </a:r>
            <a:r>
              <a:rPr lang="en-US" sz="1000" b="1" dirty="0" smtClean="0"/>
              <a:t>, </a:t>
            </a:r>
            <a:r>
              <a:rPr lang="en-US" sz="1000" b="1" dirty="0" err="1" smtClean="0"/>
              <a:t>Portamies</a:t>
            </a:r>
            <a:r>
              <a:rPr lang="en-US" sz="1000" b="1" dirty="0" smtClean="0"/>
              <a:t>, 2003; </a:t>
            </a:r>
            <a:r>
              <a:rPr lang="ru-RU" sz="1000" b="1" dirty="0" err="1" smtClean="0"/>
              <a:t>Чернявский</a:t>
            </a:r>
            <a:r>
              <a:rPr lang="ru-RU" sz="1000" b="1" dirty="0" smtClean="0"/>
              <a:t> и др., 2010</a:t>
            </a:r>
            <a:endParaRPr lang="ru-RU" sz="1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14364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Постоянно присутствуют: пирротин, пирит, халькопирит, сфалерит, галенит, шеелит, нередок молибденит.</a:t>
            </a:r>
            <a:endParaRPr lang="ru-RU" sz="1400" b="1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0" y="0"/>
          <a:ext cx="653375" cy="500042"/>
        </p:xfrm>
        <a:graphic>
          <a:graphicData uri="http://schemas.openxmlformats.org/presentationml/2006/ole">
            <p:oleObj spid="_x0000_s242690" name="CorelDRAW" r:id="rId4" imgW="1061280" imgH="812520" progId="CorelDraw.Graphic.12">
              <p:embed/>
            </p:oleObj>
          </a:graphicData>
        </a:graphic>
      </p:graphicFrame>
      <p:pic>
        <p:nvPicPr>
          <p:cNvPr id="8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28" y="26989"/>
            <a:ext cx="571472" cy="4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Che\Photos\Поле 2006\Изображение 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39401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PZ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err="1" smtClean="0"/>
              <a:t>Орогенные</a:t>
            </a:r>
            <a:r>
              <a:rPr lang="ru-RU" b="1" i="1" dirty="0" smtClean="0"/>
              <a:t> месторождения Восточного </a:t>
            </a:r>
            <a:r>
              <a:rPr lang="ru-RU" b="1" i="1" dirty="0" err="1" smtClean="0"/>
              <a:t>Саяна</a:t>
            </a:r>
            <a:r>
              <a:rPr lang="ru-RU" b="1" i="1" dirty="0" smtClean="0"/>
              <a:t> </a:t>
            </a:r>
            <a:endParaRPr lang="ru-RU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0" y="6045200"/>
          <a:ext cx="1062038" cy="812800"/>
        </p:xfrm>
        <a:graphic>
          <a:graphicData uri="http://schemas.openxmlformats.org/presentationml/2006/ole">
            <p:oleObj spid="_x0000_s41985" name="CorelDRAW" r:id="rId4" imgW="1061280" imgH="812520" progId="CorelDraw.Graphic.12">
              <p:embed/>
            </p:oleObj>
          </a:graphicData>
        </a:graphic>
      </p:graphicFrame>
      <p:pic>
        <p:nvPicPr>
          <p:cNvPr id="4" name="Picture 9" descr="C:\Users\Nikolay Goryachev\Documents\Презентации1\2007\SEG Logo 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8638" y="6072188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3244</Words>
  <Application>Microsoft Office PowerPoint</Application>
  <PresentationFormat>Экран (4:3)</PresentationFormat>
  <Paragraphs>607</Paragraphs>
  <Slides>35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CorelDRAW</vt:lpstr>
      <vt:lpstr>БЛАГОРОДНОМЕТАЛЛЬНЫЙ РУДОГЕНЕЗ И МАНТИЙНО-КОРОВОЕ ВЗАИМОДЕЙСТВИЕ</vt:lpstr>
      <vt:lpstr>Введение.</vt:lpstr>
      <vt:lpstr>Введение.</vt:lpstr>
      <vt:lpstr>Пространственная позиция золотой минерализации</vt:lpstr>
      <vt:lpstr>Слайд 5</vt:lpstr>
      <vt:lpstr>Мантийные ассоциации благородных металлов</vt:lpstr>
      <vt:lpstr>Рудные элементы в орогенных месторождениях золота Финляндии (Nurmi et al., 1991)</vt:lpstr>
      <vt:lpstr>Минералы сурьмы висмута мышьяка и теллура в рудах золотых месторождений Финляндии и сопредельных стран</vt:lpstr>
      <vt:lpstr>PZ Орогенные месторождения Восточного Саяна </vt:lpstr>
      <vt:lpstr>Минеральные типы золотого оруденения Восточного Саяна</vt:lpstr>
      <vt:lpstr>Минералы Sb, Bi, As и Te в рудах золотых месторождений  Восточного Саяна</vt:lpstr>
      <vt:lpstr>Общие и отличительные черты орогенных месторождений золота Восточного Саяна</vt:lpstr>
      <vt:lpstr>Общие и отличительные черты орогенных месторождений золота Восточного Саяна</vt:lpstr>
      <vt:lpstr>MZ Орогенные месторождения Монголо-Охотского пояса</vt:lpstr>
      <vt:lpstr>Минералы Sb, Bi, As и Te в рудах золотых месторождений  Монголо-Охотского пояса</vt:lpstr>
      <vt:lpstr>Общие и отличительные черты орогенных месторождений золота Монголо-Охотского пояса</vt:lpstr>
      <vt:lpstr>Коровые орогенные золоторудные пояса северного обрамления Пацифика</vt:lpstr>
      <vt:lpstr>Типично коровый Яно-Колымский пояс</vt:lpstr>
      <vt:lpstr>Минеральный состав месторождений золота Яно-Колымского орогенного пояса</vt:lpstr>
      <vt:lpstr>Минералы Sb, Bi, As и Te в рудах золотых месторождений  Яно-Колымского пояса</vt:lpstr>
      <vt:lpstr>Рудные элементы в орогенных месторождениях золота  Яно-Колымского пояса (Горячев, 1998)</vt:lpstr>
      <vt:lpstr>Общие и отличительные черты орогенных месторождений золота Яно-Колымского пояса</vt:lpstr>
      <vt:lpstr>Мантийные ЭПГ в коровых месторождениях золота</vt:lpstr>
      <vt:lpstr>Распространенность ЭПГ в рудах орогенных золотых месторождений (г/т) (Gamyanin et al., 2004; Mironov et al., 2004)</vt:lpstr>
      <vt:lpstr>ЭПГ в золото-висмутовых и дайковых месторождениях</vt:lpstr>
      <vt:lpstr>Платиноиды в метасоматитах Дегдекана</vt:lpstr>
      <vt:lpstr>Сэдбериит в самородном висмуте</vt:lpstr>
      <vt:lpstr>Изотопно-геохимические параметры  Au орогенных поясов Δ34S in sulfides</vt:lpstr>
      <vt:lpstr>Δ34S в сульфидах  орогенных руд Au </vt:lpstr>
      <vt:lpstr>Свинцовая систематика орогенных золоторудных месторождений</vt:lpstr>
      <vt:lpstr>Изотопно-геохимические параметры  Au орогенных поясов Pb207/206 in sulfides</vt:lpstr>
      <vt:lpstr>Изотопно-геохимические параметры  Au орогенных поясов ΔC13-ΔO18 в карбонатах орогенных месторождения золота</vt:lpstr>
      <vt:lpstr>. </vt:lpstr>
      <vt:lpstr>Спасибо за внимание!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ОРОГЕННЫЕ МЕСТОРОЖДЕНИЯ ЗОЛОТА - В ПРОСТРАНСТВЕ И ВО ВРЕМЕНИ</dc:title>
  <dc:creator>Пользователь Windows</dc:creator>
  <cp:lastModifiedBy>Goryachev</cp:lastModifiedBy>
  <cp:revision>257</cp:revision>
  <dcterms:created xsi:type="dcterms:W3CDTF">2010-08-18T09:48:29Z</dcterms:created>
  <dcterms:modified xsi:type="dcterms:W3CDTF">2012-10-22T23:59:51Z</dcterms:modified>
</cp:coreProperties>
</file>