
<file path=[Content_Types].xml><?xml version="1.0" encoding="utf-8"?>
<Types xmlns="http://schemas.openxmlformats.org/package/2006/content-types">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charts/chart13.xml" ContentType="application/vnd.openxmlformats-officedocument.drawingml.chart+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charts/chart9.xml" ContentType="application/vnd.openxmlformats-officedocument.drawingml.chart+xml"/>
  <Override PartName="/ppt/charts/chart11.xml" ContentType="application/vnd.openxmlformats-officedocument.drawingml.chart+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charts/chart7.xml" ContentType="application/vnd.openxmlformats-officedocument.drawingml.chart+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charts/chart8.xml" ContentType="application/vnd.openxmlformats-officedocument.drawingml.chart+xml"/>
  <Override PartName="/ppt/notesSlides/notesSlide22.xml" ContentType="application/vnd.openxmlformats-officedocument.presentationml.notesSlide+xml"/>
  <Override PartName="/ppt/charts/chart12.xml" ContentType="application/vnd.openxmlformats-officedocument.drawingml.chart+xml"/>
  <Override PartName="/ppt/slideLayouts/slideLayout10.xml" ContentType="application/vnd.openxmlformats-officedocument.presentationml.slideLayout+xml"/>
  <Default Extension="gif" ContentType="image/gif"/>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Override PartName="/ppt/charts/chart6.xml" ContentType="application/vnd.openxmlformats-officedocument.drawingml.chart+xml"/>
  <Override PartName="/ppt/notesSlides/notesSlide20.xml" ContentType="application/vnd.openxmlformats-officedocument.presentationml.notesSlide+xml"/>
  <Override PartName="/ppt/charts/chart10.xml" ContentType="application/vnd.openxmlformats-officedocument.drawingml.chart+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7"/>
  </p:notesMasterIdLst>
  <p:handoutMasterIdLst>
    <p:handoutMasterId r:id="rId28"/>
  </p:handoutMasterIdLst>
  <p:sldIdLst>
    <p:sldId id="256" r:id="rId2"/>
    <p:sldId id="340" r:id="rId3"/>
    <p:sldId id="360" r:id="rId4"/>
    <p:sldId id="361" r:id="rId5"/>
    <p:sldId id="341" r:id="rId6"/>
    <p:sldId id="356" r:id="rId7"/>
    <p:sldId id="320" r:id="rId8"/>
    <p:sldId id="357" r:id="rId9"/>
    <p:sldId id="358" r:id="rId10"/>
    <p:sldId id="330" r:id="rId11"/>
    <p:sldId id="355" r:id="rId12"/>
    <p:sldId id="359" r:id="rId13"/>
    <p:sldId id="343" r:id="rId14"/>
    <p:sldId id="335" r:id="rId15"/>
    <p:sldId id="347" r:id="rId16"/>
    <p:sldId id="349" r:id="rId17"/>
    <p:sldId id="350" r:id="rId18"/>
    <p:sldId id="351" r:id="rId19"/>
    <p:sldId id="352" r:id="rId20"/>
    <p:sldId id="345" r:id="rId21"/>
    <p:sldId id="292" r:id="rId22"/>
    <p:sldId id="346" r:id="rId23"/>
    <p:sldId id="293" r:id="rId24"/>
    <p:sldId id="327" r:id="rId25"/>
    <p:sldId id="297" r:id="rId26"/>
  </p:sldIdLst>
  <p:sldSz cx="9144000" cy="6858000" type="screen4x3"/>
  <p:notesSz cx="9144000" cy="68580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scaleToFitPaper="1" frameSlides="1"/>
  <p:clrMru>
    <a:srgbClr val="0AD6E9"/>
    <a:srgbClr val="C85BD7"/>
    <a:srgbClr val="A94DB6"/>
    <a:srgbClr val="D963E9"/>
    <a:srgbClr val="3CE93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620"/>
    <p:restoredTop sz="94551" autoAdjust="0"/>
  </p:normalViewPr>
  <p:slideViewPr>
    <p:cSldViewPr snapToGrid="0" snapToObjects="1">
      <p:cViewPr>
        <p:scale>
          <a:sx n="81" d="100"/>
          <a:sy n="81" d="100"/>
        </p:scale>
        <p:origin x="-312" y="-96"/>
      </p:cViewPr>
      <p:guideLst>
        <p:guide orient="horz" pos="2160"/>
        <p:guide pos="2880"/>
      </p:guideLst>
    </p:cSldViewPr>
  </p:slideViewPr>
  <p:notesTextViewPr>
    <p:cViewPr>
      <p:scale>
        <a:sx n="140" d="100"/>
        <a:sy n="140" d="100"/>
      </p:scale>
      <p:origin x="0" y="0"/>
    </p:cViewPr>
  </p:notesTextViewPr>
  <p:notesViewPr>
    <p:cSldViewPr snapToGrid="0" snapToObjects="1">
      <p:cViewPr varScale="1">
        <p:scale>
          <a:sx n="73" d="100"/>
          <a:sy n="73" d="100"/>
        </p:scale>
        <p:origin x="-3480" y="-112"/>
      </p:cViewPr>
      <p:guideLst>
        <p:guide orient="horz" pos="2160"/>
        <p:guide pos="288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MAC%20HD:Users:romanova:QUT:Shatsky%20Rise:WORK:TAS%20Shatsky.xls"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MAC%20HD:Users:romanova:Documents:QUT:Shatsky%20Rise:WORK:Isotopy%20work%20(version%201)%20cor.xls"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MAC%20HD:Users:romanova:Documents:QUT:Shatsky%20Rise:WORK:Isotopy%20work%20(version%201)%20cor.xls"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MAC%20HD:Users:romanova:Documents:QUT:Shatsky%20Rise:WORK:Pb%20leaching%20experiments.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MAC%20HD:Users:romanova:Documents:QUT:Shatsky%20Rise:WORK:Pb%20leaching%20experiment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20HD:Users:romanova:QUT:Shatsky%20Rise:WORK:Work%20Multi,REE,isotopes%20all%20avg.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20HD:Users:romanova:QUT:Shatsky%20Rise:WORK:Work%20Multi,REE,isotopes%20all%20avg.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20HD:Users:romanova:QUT:Shatsky%20Rise:WORK:Work%20Multi,REE,isotopes%20all%20avg.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20HD:Users:romanova:QUT:Shatsky%20Rise:WORK:Work%20Multi,REE,isotopes%20all%20avg.xls"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C%20HD:Users:romanova:QUT:Shatsky%20Rise:WORK:Work%20Multi,REE,isotopes%20all%20avg.xls"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MAC%20HD:Users:romanova:QUT:Shatsky%20Rise:WORK:Work%20Multi,REE,isotopes%20all%20avg.xls"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MAC%20HD:Users:romanova:QUT:Shatsky%20Rise:WORK:Work%20Multi,REE,isotopes%20all%20avg.xls"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MAC%20HD:Users:romanova:QUT:Shatsky%20Rise:WORK:Work%20Multi,REE,isotopes%20all%20avg.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7.9506397178198518E-2"/>
          <c:y val="5.3693148431073014E-2"/>
          <c:w val="0.89421463699210513"/>
          <c:h val="0.83437524854847744"/>
        </c:manualLayout>
      </c:layout>
      <c:scatterChart>
        <c:scatterStyle val="lineMarker"/>
        <c:ser>
          <c:idx val="3"/>
          <c:order val="0"/>
          <c:tx>
            <c:v>Alkaline - Subalkalline Dividing Line</c:v>
          </c:tx>
          <c:spPr>
            <a:ln w="12700">
              <a:solidFill>
                <a:srgbClr val="DD0806"/>
              </a:solidFill>
              <a:prstDash val="lgDash"/>
            </a:ln>
          </c:spPr>
          <c:marker>
            <c:symbol val="none"/>
          </c:marker>
          <c:xVal>
            <c:numRef>
              <c:f>'LeBas et al. (IUGS) fields'!$F$9:$G$9</c:f>
              <c:numCache>
                <c:formatCode>General</c:formatCode>
                <c:ptCount val="2"/>
                <c:pt idx="0">
                  <c:v>39</c:v>
                </c:pt>
                <c:pt idx="1">
                  <c:v>68</c:v>
                </c:pt>
              </c:numCache>
            </c:numRef>
          </c:xVal>
          <c:yVal>
            <c:numRef>
              <c:f>'LeBas et al. (IUGS) fields'!$F$10:$G$10</c:f>
              <c:numCache>
                <c:formatCode>General</c:formatCode>
                <c:ptCount val="2"/>
                <c:pt idx="0">
                  <c:v>0</c:v>
                </c:pt>
                <c:pt idx="1">
                  <c:v>10.5</c:v>
                </c:pt>
              </c:numCache>
            </c:numRef>
          </c:yVal>
        </c:ser>
        <c:ser>
          <c:idx val="9"/>
          <c:order val="1"/>
          <c:tx>
            <c:v>Fields for IUGS Total Alkalis vs. Silica</c:v>
          </c:tx>
          <c:spPr>
            <a:ln w="25400">
              <a:solidFill>
                <a:srgbClr val="333399"/>
              </a:solidFill>
              <a:prstDash val="solid"/>
            </a:ln>
          </c:spPr>
          <c:marker>
            <c:symbol val="none"/>
          </c:marker>
          <c:xVal>
            <c:numRef>
              <c:f>'LeBas et al. (IUGS) fields'!$C$4:$AJ$4</c:f>
              <c:numCache>
                <c:formatCode>General</c:formatCode>
                <c:ptCount val="34"/>
                <c:pt idx="0">
                  <c:v>40.9</c:v>
                </c:pt>
                <c:pt idx="1">
                  <c:v>44.9</c:v>
                </c:pt>
                <c:pt idx="3">
                  <c:v>40.9</c:v>
                </c:pt>
                <c:pt idx="4">
                  <c:v>40.9</c:v>
                </c:pt>
                <c:pt idx="5">
                  <c:v>52.5</c:v>
                </c:pt>
                <c:pt idx="7">
                  <c:v>44.9</c:v>
                </c:pt>
                <c:pt idx="8">
                  <c:v>44.9</c:v>
                </c:pt>
                <c:pt idx="9">
                  <c:v>63</c:v>
                </c:pt>
                <c:pt idx="11">
                  <c:v>52</c:v>
                </c:pt>
                <c:pt idx="12">
                  <c:v>52</c:v>
                </c:pt>
                <c:pt idx="13">
                  <c:v>49.2</c:v>
                </c:pt>
                <c:pt idx="14">
                  <c:v>44.8</c:v>
                </c:pt>
                <c:pt idx="16">
                  <c:v>57</c:v>
                </c:pt>
                <c:pt idx="17">
                  <c:v>57</c:v>
                </c:pt>
                <c:pt idx="18">
                  <c:v>53</c:v>
                </c:pt>
                <c:pt idx="19">
                  <c:v>48.3</c:v>
                </c:pt>
                <c:pt idx="21">
                  <c:v>63</c:v>
                </c:pt>
                <c:pt idx="22">
                  <c:v>63</c:v>
                </c:pt>
                <c:pt idx="23">
                  <c:v>57.8</c:v>
                </c:pt>
                <c:pt idx="24">
                  <c:v>52.8</c:v>
                </c:pt>
                <c:pt idx="25">
                  <c:v>50</c:v>
                </c:pt>
                <c:pt idx="27">
                  <c:v>69</c:v>
                </c:pt>
                <c:pt idx="28">
                  <c:v>52</c:v>
                </c:pt>
                <c:pt idx="29">
                  <c:v>44.9</c:v>
                </c:pt>
                <c:pt idx="31">
                  <c:v>69</c:v>
                </c:pt>
                <c:pt idx="32">
                  <c:v>69</c:v>
                </c:pt>
                <c:pt idx="33">
                  <c:v>77</c:v>
                </c:pt>
              </c:numCache>
            </c:numRef>
          </c:xVal>
          <c:yVal>
            <c:numRef>
              <c:f>'LeBas et al. (IUGS) fields'!$C$5:$AJ$5</c:f>
              <c:numCache>
                <c:formatCode>General</c:formatCode>
                <c:ptCount val="34"/>
                <c:pt idx="0">
                  <c:v>3</c:v>
                </c:pt>
                <c:pt idx="1">
                  <c:v>3</c:v>
                </c:pt>
                <c:pt idx="3">
                  <c:v>0</c:v>
                </c:pt>
                <c:pt idx="4">
                  <c:v>6.9</c:v>
                </c:pt>
                <c:pt idx="5">
                  <c:v>14</c:v>
                </c:pt>
                <c:pt idx="7">
                  <c:v>0</c:v>
                </c:pt>
                <c:pt idx="8">
                  <c:v>5</c:v>
                </c:pt>
                <c:pt idx="9">
                  <c:v>14.5</c:v>
                </c:pt>
                <c:pt idx="11">
                  <c:v>0</c:v>
                </c:pt>
                <c:pt idx="12">
                  <c:v>5</c:v>
                </c:pt>
                <c:pt idx="13">
                  <c:v>7.3</c:v>
                </c:pt>
                <c:pt idx="14">
                  <c:v>9.4</c:v>
                </c:pt>
                <c:pt idx="16">
                  <c:v>0</c:v>
                </c:pt>
                <c:pt idx="17">
                  <c:v>5.8</c:v>
                </c:pt>
                <c:pt idx="18">
                  <c:v>9.4</c:v>
                </c:pt>
                <c:pt idx="19">
                  <c:v>11.3</c:v>
                </c:pt>
                <c:pt idx="21">
                  <c:v>0</c:v>
                </c:pt>
                <c:pt idx="22">
                  <c:v>7</c:v>
                </c:pt>
                <c:pt idx="23">
                  <c:v>11.7</c:v>
                </c:pt>
                <c:pt idx="24">
                  <c:v>14</c:v>
                </c:pt>
                <c:pt idx="25">
                  <c:v>15.27</c:v>
                </c:pt>
                <c:pt idx="27">
                  <c:v>8</c:v>
                </c:pt>
                <c:pt idx="28">
                  <c:v>5</c:v>
                </c:pt>
                <c:pt idx="29">
                  <c:v>5</c:v>
                </c:pt>
                <c:pt idx="31">
                  <c:v>13</c:v>
                </c:pt>
                <c:pt idx="32">
                  <c:v>8</c:v>
                </c:pt>
                <c:pt idx="33">
                  <c:v>0</c:v>
                </c:pt>
              </c:numCache>
            </c:numRef>
          </c:yVal>
        </c:ser>
        <c:ser>
          <c:idx val="1"/>
          <c:order val="2"/>
          <c:tx>
            <c:v>U1350A</c:v>
          </c:tx>
          <c:spPr>
            <a:ln>
              <a:noFill/>
            </a:ln>
          </c:spPr>
          <c:marker>
            <c:symbol val="circle"/>
            <c:size val="9"/>
            <c:spPr>
              <a:gradFill flip="none" rotWithShape="1">
                <a:gsLst>
                  <a:gs pos="48000">
                    <a:srgbClr val="FFBE00"/>
                  </a:gs>
                  <a:gs pos="79000">
                    <a:srgbClr val="FFFF00"/>
                  </a:gs>
                </a:gsLst>
                <a:path path="circle">
                  <a:fillToRect l="100000" t="100000"/>
                </a:path>
                <a:tileRect r="-100000" b="-100000"/>
              </a:gradFill>
              <a:ln>
                <a:solidFill>
                  <a:srgbClr val="FFB600"/>
                </a:solidFill>
              </a:ln>
            </c:spPr>
          </c:marker>
          <c:xVal>
            <c:numRef>
              <c:f>'[U/Pb (1346,1347,1349,1350).xls]Shatsky bulk'!$D$22:$D$66</c:f>
              <c:numCache>
                <c:formatCode>0.00</c:formatCode>
                <c:ptCount val="45"/>
                <c:pt idx="0">
                  <c:v>49.65</c:v>
                </c:pt>
                <c:pt idx="1">
                  <c:v>50.1</c:v>
                </c:pt>
                <c:pt idx="2">
                  <c:v>49.13</c:v>
                </c:pt>
                <c:pt idx="3">
                  <c:v>48.71</c:v>
                </c:pt>
                <c:pt idx="4">
                  <c:v>49.36</c:v>
                </c:pt>
                <c:pt idx="5">
                  <c:v>48.39</c:v>
                </c:pt>
                <c:pt idx="6">
                  <c:v>48.21</c:v>
                </c:pt>
                <c:pt idx="7">
                  <c:v>48.120000000000012</c:v>
                </c:pt>
                <c:pt idx="8">
                  <c:v>50.18</c:v>
                </c:pt>
                <c:pt idx="9">
                  <c:v>49.260000000000012</c:v>
                </c:pt>
                <c:pt idx="10">
                  <c:v>48.56</c:v>
                </c:pt>
                <c:pt idx="11">
                  <c:v>47.65</c:v>
                </c:pt>
                <c:pt idx="12">
                  <c:v>48.14</c:v>
                </c:pt>
                <c:pt idx="13">
                  <c:v>49.86</c:v>
                </c:pt>
                <c:pt idx="14">
                  <c:v>47.46</c:v>
                </c:pt>
                <c:pt idx="15">
                  <c:v>48.55</c:v>
                </c:pt>
                <c:pt idx="16">
                  <c:v>49.48</c:v>
                </c:pt>
                <c:pt idx="17">
                  <c:v>49.230000000000011</c:v>
                </c:pt>
                <c:pt idx="18">
                  <c:v>48.31</c:v>
                </c:pt>
                <c:pt idx="19">
                  <c:v>48.43</c:v>
                </c:pt>
                <c:pt idx="20">
                  <c:v>50.28</c:v>
                </c:pt>
                <c:pt idx="21">
                  <c:v>48.46</c:v>
                </c:pt>
                <c:pt idx="22">
                  <c:v>48.25</c:v>
                </c:pt>
                <c:pt idx="23">
                  <c:v>48.53</c:v>
                </c:pt>
                <c:pt idx="24">
                  <c:v>48.2</c:v>
                </c:pt>
                <c:pt idx="25">
                  <c:v>48.47</c:v>
                </c:pt>
                <c:pt idx="26">
                  <c:v>48.14</c:v>
                </c:pt>
                <c:pt idx="27">
                  <c:v>48.65</c:v>
                </c:pt>
                <c:pt idx="28">
                  <c:v>48.28</c:v>
                </c:pt>
                <c:pt idx="29">
                  <c:v>47.86</c:v>
                </c:pt>
                <c:pt idx="30">
                  <c:v>47.92</c:v>
                </c:pt>
                <c:pt idx="31">
                  <c:v>47.61</c:v>
                </c:pt>
                <c:pt idx="32">
                  <c:v>47.41</c:v>
                </c:pt>
                <c:pt idx="33">
                  <c:v>47.81</c:v>
                </c:pt>
                <c:pt idx="34">
                  <c:v>47.84</c:v>
                </c:pt>
                <c:pt idx="35">
                  <c:v>48.55</c:v>
                </c:pt>
                <c:pt idx="36">
                  <c:v>47.91</c:v>
                </c:pt>
                <c:pt idx="37">
                  <c:v>47.92</c:v>
                </c:pt>
                <c:pt idx="38">
                  <c:v>47.83</c:v>
                </c:pt>
                <c:pt idx="39">
                  <c:v>47.77</c:v>
                </c:pt>
                <c:pt idx="40">
                  <c:v>48.51</c:v>
                </c:pt>
                <c:pt idx="41">
                  <c:v>48.220000000000013</c:v>
                </c:pt>
                <c:pt idx="42">
                  <c:v>48.18</c:v>
                </c:pt>
                <c:pt idx="43">
                  <c:v>48.220000000000013</c:v>
                </c:pt>
                <c:pt idx="44">
                  <c:v>48.03</c:v>
                </c:pt>
              </c:numCache>
            </c:numRef>
          </c:xVal>
          <c:yVal>
            <c:numRef>
              <c:f>'[U/Pb (1346,1347,1349,1350).xls]Shatsky bulk'!$P$22:$P$66</c:f>
              <c:numCache>
                <c:formatCode>0.00</c:formatCode>
                <c:ptCount val="45"/>
                <c:pt idx="0">
                  <c:v>2.8969999999999994</c:v>
                </c:pt>
                <c:pt idx="1">
                  <c:v>2.8559999999999977</c:v>
                </c:pt>
                <c:pt idx="2">
                  <c:v>2.9739999999999998</c:v>
                </c:pt>
                <c:pt idx="3">
                  <c:v>2.786</c:v>
                </c:pt>
                <c:pt idx="4">
                  <c:v>3.34</c:v>
                </c:pt>
                <c:pt idx="5">
                  <c:v>2.9849999999999999</c:v>
                </c:pt>
                <c:pt idx="6">
                  <c:v>3.13</c:v>
                </c:pt>
                <c:pt idx="7">
                  <c:v>2.8589999999999987</c:v>
                </c:pt>
                <c:pt idx="8">
                  <c:v>2.8739999999999997</c:v>
                </c:pt>
                <c:pt idx="9">
                  <c:v>2.8789999999999991</c:v>
                </c:pt>
                <c:pt idx="10">
                  <c:v>2.2949999999999999</c:v>
                </c:pt>
                <c:pt idx="11">
                  <c:v>3.6319999999999997</c:v>
                </c:pt>
                <c:pt idx="12">
                  <c:v>2.7290000000000001</c:v>
                </c:pt>
                <c:pt idx="13">
                  <c:v>3.5579999999999998</c:v>
                </c:pt>
                <c:pt idx="14">
                  <c:v>2.9819999999999998</c:v>
                </c:pt>
                <c:pt idx="15">
                  <c:v>2.7309999999999999</c:v>
                </c:pt>
                <c:pt idx="16">
                  <c:v>2.9189999999999992</c:v>
                </c:pt>
                <c:pt idx="17">
                  <c:v>2.6139999999999999</c:v>
                </c:pt>
                <c:pt idx="18">
                  <c:v>2.7890000000000001</c:v>
                </c:pt>
                <c:pt idx="19">
                  <c:v>2.7600000000000002</c:v>
                </c:pt>
                <c:pt idx="20">
                  <c:v>3.3309999999999982</c:v>
                </c:pt>
                <c:pt idx="21">
                  <c:v>2.633</c:v>
                </c:pt>
                <c:pt idx="22">
                  <c:v>2.7359999999999998</c:v>
                </c:pt>
                <c:pt idx="23">
                  <c:v>2.6949999999999998</c:v>
                </c:pt>
                <c:pt idx="24">
                  <c:v>2.2870000000000008</c:v>
                </c:pt>
                <c:pt idx="25">
                  <c:v>2.8639999999999999</c:v>
                </c:pt>
                <c:pt idx="26">
                  <c:v>2.7050000000000001</c:v>
                </c:pt>
                <c:pt idx="27">
                  <c:v>2.3389999999999982</c:v>
                </c:pt>
                <c:pt idx="28">
                  <c:v>2.4249999999999998</c:v>
                </c:pt>
                <c:pt idx="29">
                  <c:v>2.367</c:v>
                </c:pt>
                <c:pt idx="30">
                  <c:v>2.36</c:v>
                </c:pt>
                <c:pt idx="31">
                  <c:v>2.2690000000000001</c:v>
                </c:pt>
                <c:pt idx="32">
                  <c:v>2.2810000000000001</c:v>
                </c:pt>
                <c:pt idx="33">
                  <c:v>2.6440000000000001</c:v>
                </c:pt>
                <c:pt idx="34">
                  <c:v>2.2759999999999998</c:v>
                </c:pt>
                <c:pt idx="35">
                  <c:v>2.6749999999999998</c:v>
                </c:pt>
                <c:pt idx="36">
                  <c:v>2.3739999999999997</c:v>
                </c:pt>
                <c:pt idx="37">
                  <c:v>2.3089999999999997</c:v>
                </c:pt>
                <c:pt idx="38">
                  <c:v>2.5559999999999992</c:v>
                </c:pt>
                <c:pt idx="39">
                  <c:v>2.484</c:v>
                </c:pt>
                <c:pt idx="40">
                  <c:v>3.0289999999999999</c:v>
                </c:pt>
                <c:pt idx="41">
                  <c:v>2.673</c:v>
                </c:pt>
                <c:pt idx="42">
                  <c:v>2.266</c:v>
                </c:pt>
                <c:pt idx="43">
                  <c:v>3.0219999999999998</c:v>
                </c:pt>
                <c:pt idx="44">
                  <c:v>3.0539999999999998</c:v>
                </c:pt>
              </c:numCache>
            </c:numRef>
          </c:yVal>
        </c:ser>
        <c:ser>
          <c:idx val="0"/>
          <c:order val="3"/>
          <c:tx>
            <c:v>U1349A</c:v>
          </c:tx>
          <c:spPr>
            <a:ln>
              <a:noFill/>
            </a:ln>
          </c:spPr>
          <c:marker>
            <c:symbol val="square"/>
            <c:size val="9"/>
            <c:spPr>
              <a:gradFill flip="none" rotWithShape="1">
                <a:gsLst>
                  <a:gs pos="0">
                    <a:srgbClr val="000090"/>
                  </a:gs>
                  <a:gs pos="100000">
                    <a:srgbClr val="0000FF"/>
                  </a:gs>
                </a:gsLst>
                <a:lin ang="5400000" scaled="0"/>
                <a:tileRect/>
              </a:gradFill>
              <a:ln>
                <a:solidFill>
                  <a:srgbClr val="000090"/>
                </a:solidFill>
              </a:ln>
            </c:spPr>
          </c:marker>
          <c:xVal>
            <c:numRef>
              <c:f>'MAC HD:Users:romanova:QUT:Shatsky Rise:WORK:Shatsky Collaboration:[Data from Akira&amp;Sano modified by David (1349,1350).xls]Shatsky bulk'!$D$2:$D$12</c:f>
              <c:numCache>
                <c:formatCode>General</c:formatCode>
                <c:ptCount val="11"/>
                <c:pt idx="0">
                  <c:v>43.260000000000012</c:v>
                </c:pt>
                <c:pt idx="1">
                  <c:v>45.190000000000012</c:v>
                </c:pt>
                <c:pt idx="2">
                  <c:v>37.36</c:v>
                </c:pt>
                <c:pt idx="3">
                  <c:v>45.52</c:v>
                </c:pt>
                <c:pt idx="4">
                  <c:v>45.81</c:v>
                </c:pt>
                <c:pt idx="5">
                  <c:v>46.11</c:v>
                </c:pt>
                <c:pt idx="6">
                  <c:v>45.82</c:v>
                </c:pt>
                <c:pt idx="7">
                  <c:v>46.3</c:v>
                </c:pt>
                <c:pt idx="8">
                  <c:v>45.34</c:v>
                </c:pt>
                <c:pt idx="9">
                  <c:v>46.75</c:v>
                </c:pt>
                <c:pt idx="10">
                  <c:v>46.51</c:v>
                </c:pt>
              </c:numCache>
            </c:numRef>
          </c:xVal>
          <c:yVal>
            <c:numRef>
              <c:f>'MAC HD:Users:romanova:QUT:Shatsky Rise:WORK:Shatsky Collaboration:[Data from Akira&amp;Sano modified by David (1349,1350).xls]Shatsky bulk'!$P$2:$P$12</c:f>
              <c:numCache>
                <c:formatCode>General</c:formatCode>
                <c:ptCount val="11"/>
                <c:pt idx="0">
                  <c:v>6.2919999999999998</c:v>
                </c:pt>
                <c:pt idx="1">
                  <c:v>2.0779999999999998</c:v>
                </c:pt>
                <c:pt idx="2">
                  <c:v>2.3009999999999997</c:v>
                </c:pt>
                <c:pt idx="3">
                  <c:v>2.0359999999999991</c:v>
                </c:pt>
                <c:pt idx="4">
                  <c:v>2.0609999999999999</c:v>
                </c:pt>
                <c:pt idx="5">
                  <c:v>1.841</c:v>
                </c:pt>
                <c:pt idx="6">
                  <c:v>1.7820000000000003</c:v>
                </c:pt>
                <c:pt idx="7">
                  <c:v>1.86</c:v>
                </c:pt>
                <c:pt idx="8">
                  <c:v>1.665</c:v>
                </c:pt>
                <c:pt idx="9">
                  <c:v>1.9589999999999999</c:v>
                </c:pt>
                <c:pt idx="10">
                  <c:v>1.9620000000000002</c:v>
                </c:pt>
              </c:numCache>
            </c:numRef>
          </c:yVal>
        </c:ser>
        <c:ser>
          <c:idx val="2"/>
          <c:order val="4"/>
          <c:tx>
            <c:v>U1347A</c:v>
          </c:tx>
          <c:spPr>
            <a:ln>
              <a:noFill/>
            </a:ln>
          </c:spPr>
          <c:marker>
            <c:symbol val="triangle"/>
            <c:size val="9"/>
            <c:spPr>
              <a:gradFill flip="none" rotWithShape="1">
                <a:gsLst>
                  <a:gs pos="0">
                    <a:srgbClr val="00D902"/>
                  </a:gs>
                  <a:gs pos="100000">
                    <a:srgbClr val="C4FF99"/>
                  </a:gs>
                </a:gsLst>
                <a:lin ang="0" scaled="1"/>
                <a:tileRect/>
              </a:gradFill>
              <a:ln>
                <a:solidFill>
                  <a:srgbClr val="00D902"/>
                </a:solidFill>
              </a:ln>
            </c:spPr>
          </c:marker>
          <c:xVal>
            <c:numRef>
              <c:f>'MAC HD:Users:romanova:QUT:Shatsky Rise:WORK:[U1347_bulk.xls]Shatsky bulk'!$I$2:$I$18</c:f>
              <c:numCache>
                <c:formatCode>General</c:formatCode>
                <c:ptCount val="17"/>
                <c:pt idx="0">
                  <c:v>47.97</c:v>
                </c:pt>
                <c:pt idx="1">
                  <c:v>48.61</c:v>
                </c:pt>
                <c:pt idx="2">
                  <c:v>47.92</c:v>
                </c:pt>
                <c:pt idx="3">
                  <c:v>47.75</c:v>
                </c:pt>
                <c:pt idx="4">
                  <c:v>47.68</c:v>
                </c:pt>
                <c:pt idx="5">
                  <c:v>48.5</c:v>
                </c:pt>
                <c:pt idx="6">
                  <c:v>48.7</c:v>
                </c:pt>
                <c:pt idx="7">
                  <c:v>48.71</c:v>
                </c:pt>
                <c:pt idx="8">
                  <c:v>48.98</c:v>
                </c:pt>
                <c:pt idx="9">
                  <c:v>48.43</c:v>
                </c:pt>
                <c:pt idx="10">
                  <c:v>49.04</c:v>
                </c:pt>
                <c:pt idx="11">
                  <c:v>48.04</c:v>
                </c:pt>
                <c:pt idx="12">
                  <c:v>47.06</c:v>
                </c:pt>
                <c:pt idx="13">
                  <c:v>47.68</c:v>
                </c:pt>
                <c:pt idx="14">
                  <c:v>49.07</c:v>
                </c:pt>
                <c:pt idx="15">
                  <c:v>48.760000000000012</c:v>
                </c:pt>
                <c:pt idx="16">
                  <c:v>48.42</c:v>
                </c:pt>
              </c:numCache>
            </c:numRef>
          </c:xVal>
          <c:yVal>
            <c:numRef>
              <c:f>'MAC HD:Users:romanova:QUT:Shatsky Rise:WORK:[U1347_bulk.xls]Shatsky bulk'!$U$2:$U$18</c:f>
              <c:numCache>
                <c:formatCode>General</c:formatCode>
                <c:ptCount val="17"/>
                <c:pt idx="0">
                  <c:v>2.4709999999999992</c:v>
                </c:pt>
                <c:pt idx="1">
                  <c:v>2.5419999999999998</c:v>
                </c:pt>
                <c:pt idx="2">
                  <c:v>2.4379999999999997</c:v>
                </c:pt>
                <c:pt idx="3">
                  <c:v>2.266</c:v>
                </c:pt>
                <c:pt idx="4">
                  <c:v>2.742</c:v>
                </c:pt>
                <c:pt idx="5">
                  <c:v>2.4809999999999999</c:v>
                </c:pt>
                <c:pt idx="6">
                  <c:v>2.3819999999999997</c:v>
                </c:pt>
                <c:pt idx="7">
                  <c:v>2.923</c:v>
                </c:pt>
                <c:pt idx="8">
                  <c:v>2.48</c:v>
                </c:pt>
                <c:pt idx="9">
                  <c:v>2.3179999999999992</c:v>
                </c:pt>
                <c:pt idx="10">
                  <c:v>2.4939999999999998</c:v>
                </c:pt>
                <c:pt idx="11">
                  <c:v>2.2949999999999999</c:v>
                </c:pt>
                <c:pt idx="12">
                  <c:v>2.242</c:v>
                </c:pt>
                <c:pt idx="13">
                  <c:v>2.3059999999999992</c:v>
                </c:pt>
                <c:pt idx="14">
                  <c:v>2.5630000000000002</c:v>
                </c:pt>
                <c:pt idx="15">
                  <c:v>2.633</c:v>
                </c:pt>
                <c:pt idx="16">
                  <c:v>2.5619999999999998</c:v>
                </c:pt>
              </c:numCache>
            </c:numRef>
          </c:yVal>
        </c:ser>
        <c:ser>
          <c:idx val="4"/>
          <c:order val="5"/>
          <c:tx>
            <c:v>1213B</c:v>
          </c:tx>
          <c:spPr>
            <a:ln>
              <a:noFill/>
            </a:ln>
          </c:spPr>
          <c:marker>
            <c:symbol val="circle"/>
            <c:size val="9"/>
            <c:spPr>
              <a:gradFill flip="none" rotWithShape="1">
                <a:gsLst>
                  <a:gs pos="35000">
                    <a:srgbClr val="00F4FF"/>
                  </a:gs>
                  <a:gs pos="100000">
                    <a:srgbClr val="3366FF"/>
                  </a:gs>
                </a:gsLst>
                <a:lin ang="0" scaled="1"/>
                <a:tileRect/>
              </a:gradFill>
              <a:ln>
                <a:solidFill>
                  <a:srgbClr val="00F4FF"/>
                </a:solidFill>
              </a:ln>
            </c:spPr>
          </c:marker>
          <c:xVal>
            <c:numRef>
              <c:f>'[U/Pb (1346,1347,1349,1350).xls]Sheet1'!$Q$65:$S$65</c:f>
              <c:numCache>
                <c:formatCode>0.000_ </c:formatCode>
                <c:ptCount val="3"/>
                <c:pt idx="0" formatCode="0.00_ ">
                  <c:v>49.65</c:v>
                </c:pt>
                <c:pt idx="1">
                  <c:v>49.25</c:v>
                </c:pt>
                <c:pt idx="2" formatCode="General">
                  <c:v>48.88</c:v>
                </c:pt>
              </c:numCache>
            </c:numRef>
          </c:xVal>
          <c:yVal>
            <c:numRef>
              <c:f>'[U/Pb (1346,1347,1349,1350).xls]Sheet1'!$Q$68:$S$68</c:f>
              <c:numCache>
                <c:formatCode>0.00_ </c:formatCode>
                <c:ptCount val="3"/>
                <c:pt idx="0">
                  <c:v>2.15</c:v>
                </c:pt>
                <c:pt idx="1">
                  <c:v>2.04</c:v>
                </c:pt>
                <c:pt idx="2">
                  <c:v>1.9800000000000002</c:v>
                </c:pt>
              </c:numCache>
            </c:numRef>
          </c:yVal>
        </c:ser>
        <c:ser>
          <c:idx val="5"/>
          <c:order val="6"/>
          <c:tx>
            <c:v>1179D</c:v>
          </c:tx>
          <c:spPr>
            <a:ln>
              <a:noFill/>
            </a:ln>
          </c:spPr>
          <c:marker>
            <c:symbol val="star"/>
            <c:size val="9"/>
            <c:spPr>
              <a:noFill/>
              <a:ln>
                <a:solidFill>
                  <a:srgbClr val="800000"/>
                </a:solidFill>
              </a:ln>
            </c:spPr>
          </c:marker>
          <c:xVal>
            <c:numRef>
              <c:f>'[U/Pb (1346,1347,1349,1350).xls]Shatsky bulk'!$D$114:$D$115</c:f>
              <c:numCache>
                <c:formatCode>General</c:formatCode>
                <c:ptCount val="2"/>
                <c:pt idx="0">
                  <c:v>48.99</c:v>
                </c:pt>
                <c:pt idx="1">
                  <c:v>50.01</c:v>
                </c:pt>
              </c:numCache>
            </c:numRef>
          </c:xVal>
          <c:yVal>
            <c:numRef>
              <c:f>'[U/Pb (1346,1347,1349,1350).xls]Shatsky bulk'!$P$114:$P$115</c:f>
              <c:numCache>
                <c:formatCode>General</c:formatCode>
                <c:ptCount val="2"/>
                <c:pt idx="0">
                  <c:v>2.4699999999999998</c:v>
                </c:pt>
                <c:pt idx="1">
                  <c:v>2.27</c:v>
                </c:pt>
              </c:numCache>
            </c:numRef>
          </c:yVal>
        </c:ser>
        <c:axId val="31776768"/>
        <c:axId val="31778688"/>
      </c:scatterChart>
      <c:valAx>
        <c:axId val="31776768"/>
        <c:scaling>
          <c:orientation val="minMax"/>
          <c:max val="80"/>
          <c:min val="35"/>
        </c:scaling>
        <c:axPos val="b"/>
        <c:title>
          <c:tx>
            <c:rich>
              <a:bodyPr/>
              <a:lstStyle/>
              <a:p>
                <a:pPr>
                  <a:defRPr lang="en-US"/>
                </a:pPr>
                <a:r>
                  <a:rPr lang="en-US"/>
                  <a:t>SiO2 (Wt%)</a:t>
                </a:r>
              </a:p>
            </c:rich>
          </c:tx>
          <c:layout>
            <c:manualLayout>
              <c:xMode val="edge"/>
              <c:yMode val="edge"/>
              <c:x val="0.48148149011989722"/>
              <c:y val="0.9498910215594244"/>
            </c:manualLayout>
          </c:layout>
          <c:spPr>
            <a:noFill/>
            <a:ln w="25400">
              <a:noFill/>
            </a:ln>
          </c:spPr>
        </c:title>
        <c:numFmt formatCode="General" sourceLinked="1"/>
        <c:tickLblPos val="nextTo"/>
        <c:spPr>
          <a:ln w="3175">
            <a:solidFill>
              <a:srgbClr val="000000"/>
            </a:solidFill>
            <a:prstDash val="solid"/>
          </a:ln>
        </c:spPr>
        <c:txPr>
          <a:bodyPr rot="0" vert="horz"/>
          <a:lstStyle/>
          <a:p>
            <a:pPr>
              <a:defRPr lang="en-US" sz="1000" b="0" i="0" u="none" strike="noStrike" baseline="0">
                <a:solidFill>
                  <a:srgbClr val="000000"/>
                </a:solidFill>
                <a:latin typeface="Palatino Linotype"/>
                <a:ea typeface="Palatino Linotype"/>
                <a:cs typeface="Palatino Linotype"/>
              </a:defRPr>
            </a:pPr>
            <a:endParaRPr lang="ru-RU"/>
          </a:p>
        </c:txPr>
        <c:crossAx val="31778688"/>
        <c:crosses val="autoZero"/>
        <c:crossBetween val="midCat"/>
        <c:majorUnit val="5"/>
        <c:minorUnit val="1"/>
      </c:valAx>
      <c:valAx>
        <c:axId val="31778688"/>
        <c:scaling>
          <c:orientation val="minMax"/>
          <c:max val="16"/>
        </c:scaling>
        <c:axPos val="l"/>
        <c:title>
          <c:tx>
            <c:rich>
              <a:bodyPr/>
              <a:lstStyle/>
              <a:p>
                <a:pPr>
                  <a:defRPr lang="en-US"/>
                </a:pPr>
                <a:r>
                  <a:rPr lang="pl-PL"/>
                  <a:t>Na2O + K2O (wt%)</a:t>
                </a:r>
              </a:p>
            </c:rich>
          </c:tx>
          <c:layout>
            <c:manualLayout>
              <c:xMode val="edge"/>
              <c:yMode val="edge"/>
              <c:x val="2.8744201931695299E-4"/>
              <c:y val="0.39669266693776023"/>
            </c:manualLayout>
          </c:layout>
          <c:spPr>
            <a:noFill/>
            <a:ln w="25400">
              <a:noFill/>
            </a:ln>
          </c:spPr>
        </c:title>
        <c:numFmt formatCode="General" sourceLinked="1"/>
        <c:tickLblPos val="nextTo"/>
        <c:spPr>
          <a:ln w="3175">
            <a:solidFill>
              <a:srgbClr val="000000"/>
            </a:solidFill>
            <a:prstDash val="solid"/>
          </a:ln>
        </c:spPr>
        <c:txPr>
          <a:bodyPr rot="0" vert="horz"/>
          <a:lstStyle/>
          <a:p>
            <a:pPr>
              <a:defRPr lang="en-US"/>
            </a:pPr>
            <a:endParaRPr lang="ru-RU"/>
          </a:p>
        </c:txPr>
        <c:crossAx val="31776768"/>
        <c:crossesAt val="35"/>
        <c:crossBetween val="midCat"/>
      </c:valAx>
      <c:spPr>
        <a:noFill/>
        <a:ln w="12700">
          <a:solidFill>
            <a:schemeClr val="tx1"/>
          </a:solidFill>
          <a:prstDash val="solid"/>
        </a:ln>
      </c:spPr>
    </c:plotArea>
    <c:legend>
      <c:legendPos val="r"/>
      <c:legendEntry>
        <c:idx val="0"/>
        <c:delete val="1"/>
      </c:legendEntry>
      <c:legendEntry>
        <c:idx val="1"/>
        <c:delete val="1"/>
      </c:legendEntry>
      <c:layout>
        <c:manualLayout>
          <c:xMode val="edge"/>
          <c:yMode val="edge"/>
          <c:x val="0.82980343966291303"/>
          <c:y val="9.4766003161256593E-2"/>
          <c:w val="0.11984077117474601"/>
          <c:h val="0.27529615776261002"/>
        </c:manualLayout>
      </c:layout>
      <c:overlay val="1"/>
      <c:txPr>
        <a:bodyPr/>
        <a:lstStyle/>
        <a:p>
          <a:pPr>
            <a:defRPr lang="en-US">
              <a:latin typeface="Palatino Linotype"/>
              <a:cs typeface="Palatino Linotype"/>
            </a:defRPr>
          </a:pPr>
          <a:endParaRPr lang="ru-RU"/>
        </a:p>
      </c:txPr>
    </c:legend>
    <c:plotVisOnly val="1"/>
    <c:dispBlanksAs val="gap"/>
  </c:chart>
  <c:spPr>
    <a:noFill/>
    <a:ln w="9525">
      <a:noFill/>
    </a:ln>
  </c:spPr>
  <c:txPr>
    <a:bodyPr/>
    <a:lstStyle/>
    <a:p>
      <a:pPr>
        <a:defRPr sz="1000" b="0" i="0" u="none" strike="noStrike" baseline="0">
          <a:solidFill>
            <a:srgbClr val="000000"/>
          </a:solidFill>
          <a:latin typeface="Palatino Linotype"/>
          <a:ea typeface="Arial"/>
          <a:cs typeface="Palatino Linotype"/>
        </a:defRPr>
      </a:pPr>
      <a:endParaRPr lang="ru-RU"/>
    </a:p>
  </c:txPr>
  <c:externalData r:id="rId1"/>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ru-RU"/>
  <c:style val="18"/>
  <c:chart>
    <c:plotArea>
      <c:layout>
        <c:manualLayout>
          <c:layoutTarget val="inner"/>
          <c:xMode val="edge"/>
          <c:yMode val="edge"/>
          <c:x val="0.12079044677426404"/>
          <c:y val="2.7397260273972605E-2"/>
          <c:w val="0.83440988626421719"/>
          <c:h val="0.824351851851852"/>
        </c:manualLayout>
      </c:layout>
      <c:scatterChart>
        <c:scatterStyle val="lineMarker"/>
        <c:ser>
          <c:idx val="1"/>
          <c:order val="0"/>
          <c:spPr>
            <a:ln w="47625">
              <a:noFill/>
            </a:ln>
          </c:spPr>
          <c:marker>
            <c:symbol val="diamond"/>
            <c:size val="10"/>
            <c:spPr>
              <a:gradFill flip="none" rotWithShape="1">
                <a:gsLst>
                  <a:gs pos="0">
                    <a:srgbClr val="FF0000"/>
                  </a:gs>
                  <a:gs pos="100000">
                    <a:srgbClr val="FF8021"/>
                  </a:gs>
                </a:gsLst>
                <a:lin ang="5400000" scaled="0"/>
                <a:tileRect/>
              </a:gradFill>
              <a:ln w="6350" cmpd="sng">
                <a:solidFill>
                  <a:schemeClr val="bg1">
                    <a:lumMod val="50000"/>
                  </a:schemeClr>
                </a:solidFill>
              </a:ln>
              <a:effectLst/>
              <a:scene3d>
                <a:camera prst="orthographicFront"/>
                <a:lightRig rig="balanced" dir="tr"/>
              </a:scene3d>
              <a:sp3d prstMaterial="matte"/>
            </c:spPr>
          </c:marker>
          <c:trendline>
            <c:trendlineType val="linear"/>
            <c:dispRSqr val="1"/>
            <c:dispEq val="1"/>
            <c:trendlineLbl>
              <c:layout>
                <c:manualLayout>
                  <c:x val="-5.943968329925603E-2"/>
                  <c:y val="-0.212517527774782"/>
                </c:manualLayout>
              </c:layout>
              <c:tx>
                <c:rich>
                  <a:bodyPr/>
                  <a:lstStyle/>
                  <a:p>
                    <a:pPr>
                      <a:defRPr lang="en-US" sz="1000" b="0" i="0" u="none" strike="noStrike" baseline="0">
                        <a:solidFill>
                          <a:srgbClr val="000000"/>
                        </a:solidFill>
                        <a:latin typeface="Times New Roman"/>
                        <a:ea typeface="Times New Roman"/>
                        <a:cs typeface="Times New Roman"/>
                      </a:defRPr>
                    </a:pPr>
                    <a:r>
                      <a:rPr lang="fr-FR" sz="1200" b="0" i="0" u="none" strike="noStrike" baseline="0">
                        <a:solidFill>
                          <a:srgbClr val="000000"/>
                        </a:solidFill>
                        <a:latin typeface="Calibri"/>
                        <a:ea typeface="Calibri"/>
                        <a:cs typeface="Calibri"/>
                      </a:rPr>
                      <a:t>U1346A</a:t>
                    </a:r>
                  </a:p>
                  <a:p>
                    <a:pPr>
                      <a:defRPr lang="en-US" sz="1000" b="0" i="0" u="none" strike="noStrike" baseline="0">
                        <a:solidFill>
                          <a:srgbClr val="000000"/>
                        </a:solidFill>
                        <a:latin typeface="Times New Roman"/>
                        <a:ea typeface="Times New Roman"/>
                        <a:cs typeface="Times New Roman"/>
                      </a:defRPr>
                    </a:pPr>
                    <a:r>
                      <a:rPr lang="fr-FR" sz="1000" b="0" i="0" u="none" strike="noStrike" baseline="0">
                        <a:solidFill>
                          <a:srgbClr val="000000"/>
                        </a:solidFill>
                        <a:latin typeface="Times New Roman"/>
                        <a:ea typeface="Times New Roman"/>
                        <a:cs typeface="Times New Roman"/>
                      </a:rPr>
                      <a:t>y = 0.02472x + 18.09524</a:t>
                    </a:r>
                  </a:p>
                  <a:p>
                    <a:pPr>
                      <a:defRPr lang="en-US" sz="1000" b="0" i="0" u="none" strike="noStrike" baseline="0">
                        <a:solidFill>
                          <a:srgbClr val="000000"/>
                        </a:solidFill>
                        <a:latin typeface="Times New Roman"/>
                        <a:ea typeface="Times New Roman"/>
                        <a:cs typeface="Times New Roman"/>
                      </a:defRPr>
                    </a:pPr>
                    <a:r>
                      <a:rPr lang="fr-FR" sz="1000" b="0" i="0" u="none" strike="noStrike" baseline="0">
                        <a:solidFill>
                          <a:srgbClr val="000000"/>
                        </a:solidFill>
                        <a:latin typeface="Times New Roman"/>
                        <a:ea typeface="Times New Roman"/>
                        <a:cs typeface="Times New Roman"/>
                      </a:rPr>
                      <a:t>R² = 0.96697</a:t>
                    </a:r>
                  </a:p>
                  <a:p>
                    <a:pPr>
                      <a:defRPr lang="en-US" sz="1000" b="0" i="0" u="none" strike="noStrike" baseline="0">
                        <a:solidFill>
                          <a:srgbClr val="000000"/>
                        </a:solidFill>
                        <a:latin typeface="Times New Roman"/>
                        <a:ea typeface="Times New Roman"/>
                        <a:cs typeface="Times New Roman"/>
                      </a:defRPr>
                    </a:pPr>
                    <a:r>
                      <a:rPr lang="fr-FR" sz="1000" b="0" i="0" u="none" strike="noStrike" baseline="0">
                        <a:solidFill>
                          <a:srgbClr val="000000"/>
                        </a:solidFill>
                        <a:latin typeface="Times New Roman"/>
                        <a:ea typeface="Times New Roman"/>
                        <a:cs typeface="Times New Roman"/>
                      </a:rPr>
                      <a:t>Age 157 Ma</a:t>
                    </a:r>
                  </a:p>
                </c:rich>
              </c:tx>
              <c:numFmt formatCode="#,##0.00000" sourceLinked="0"/>
            </c:trendlineLbl>
          </c:trendline>
          <c:xVal>
            <c:numRef>
              <c:f>graphs!$B$70:$J$70</c:f>
              <c:numCache>
                <c:formatCode>0.0000</c:formatCode>
                <c:ptCount val="9"/>
                <c:pt idx="0">
                  <c:v>37.849060000000001</c:v>
                </c:pt>
                <c:pt idx="1">
                  <c:v>37.880259999999993</c:v>
                </c:pt>
                <c:pt idx="2">
                  <c:v>37.866849999999999</c:v>
                </c:pt>
                <c:pt idx="3">
                  <c:v>37.868350000000014</c:v>
                </c:pt>
                <c:pt idx="4">
                  <c:v>37.499710000000015</c:v>
                </c:pt>
                <c:pt idx="5">
                  <c:v>37.962980000000002</c:v>
                </c:pt>
                <c:pt idx="6">
                  <c:v>37.842620000000004</c:v>
                </c:pt>
                <c:pt idx="7">
                  <c:v>37.839440000000003</c:v>
                </c:pt>
                <c:pt idx="8" formatCode="General">
                  <c:v>37.911999999999999</c:v>
                </c:pt>
              </c:numCache>
            </c:numRef>
          </c:xVal>
          <c:yVal>
            <c:numRef>
              <c:f>graphs!$B$77:$J$77</c:f>
              <c:numCache>
                <c:formatCode>0.00</c:formatCode>
                <c:ptCount val="9"/>
                <c:pt idx="0">
                  <c:v>32.82830222016392</c:v>
                </c:pt>
                <c:pt idx="1">
                  <c:v>38.154054594465279</c:v>
                </c:pt>
                <c:pt idx="2">
                  <c:v>31.91257674910451</c:v>
                </c:pt>
                <c:pt idx="3">
                  <c:v>36.069670239809433</c:v>
                </c:pt>
                <c:pt idx="4">
                  <c:v>18.881785750001431</c:v>
                </c:pt>
                <c:pt idx="5">
                  <c:v>21.563866635808786</c:v>
                </c:pt>
                <c:pt idx="6">
                  <c:v>32.123408247094133</c:v>
                </c:pt>
                <c:pt idx="7">
                  <c:v>27.297043523657894</c:v>
                </c:pt>
                <c:pt idx="8">
                  <c:v>41.879196977978935</c:v>
                </c:pt>
              </c:numCache>
            </c:numRef>
          </c:yVal>
        </c:ser>
        <c:ser>
          <c:idx val="0"/>
          <c:order val="1"/>
          <c:spPr>
            <a:ln w="47625">
              <a:noFill/>
            </a:ln>
          </c:spPr>
          <c:marker>
            <c:symbol val="square"/>
            <c:size val="8"/>
            <c:spPr>
              <a:solidFill>
                <a:srgbClr val="0000FF"/>
              </a:solidFill>
              <a:ln>
                <a:noFill/>
              </a:ln>
              <a:effectLst/>
              <a:scene3d>
                <a:camera prst="orthographicFront"/>
                <a:lightRig rig="balanced" dir="tr"/>
              </a:scene3d>
              <a:sp3d prstMaterial="matte"/>
            </c:spPr>
          </c:marker>
          <c:trendline>
            <c:trendlineType val="linear"/>
            <c:dispRSqr val="1"/>
            <c:dispEq val="1"/>
            <c:trendlineLbl>
              <c:layout>
                <c:manualLayout>
                  <c:x val="-9.7241701831469934E-2"/>
                  <c:y val="0.16827023334412006"/>
                </c:manualLayout>
              </c:layout>
              <c:tx>
                <c:rich>
                  <a:bodyPr/>
                  <a:lstStyle/>
                  <a:p>
                    <a:pPr>
                      <a:defRPr lang="en-US" sz="1000" b="0" i="0" u="none" strike="noStrike" baseline="0">
                        <a:solidFill>
                          <a:srgbClr val="000000"/>
                        </a:solidFill>
                        <a:latin typeface="Times New Roman"/>
                        <a:ea typeface="Times New Roman"/>
                        <a:cs typeface="Times New Roman"/>
                      </a:defRPr>
                    </a:pPr>
                    <a:r>
                      <a:rPr lang="fr-FR" sz="1000" b="0" i="0" u="none" strike="noStrike" baseline="0">
                        <a:solidFill>
                          <a:srgbClr val="000000"/>
                        </a:solidFill>
                        <a:latin typeface="Times New Roman"/>
                        <a:ea typeface="Times New Roman"/>
                        <a:cs typeface="Times New Roman"/>
                      </a:rPr>
                      <a:t>U1349A</a:t>
                    </a:r>
                  </a:p>
                  <a:p>
                    <a:pPr>
                      <a:defRPr lang="en-US" sz="1000" b="0" i="0" u="none" strike="noStrike" baseline="0">
                        <a:solidFill>
                          <a:srgbClr val="000000"/>
                        </a:solidFill>
                        <a:latin typeface="Times New Roman"/>
                        <a:ea typeface="Times New Roman"/>
                        <a:cs typeface="Times New Roman"/>
                      </a:defRPr>
                    </a:pPr>
                    <a:r>
                      <a:rPr lang="fr-FR" sz="1000" b="0" i="0" u="none" strike="noStrike" baseline="0">
                        <a:solidFill>
                          <a:srgbClr val="000000"/>
                        </a:solidFill>
                        <a:latin typeface="Times New Roman"/>
                        <a:ea typeface="Times New Roman"/>
                        <a:cs typeface="Times New Roman"/>
                      </a:rPr>
                      <a:t>y = 0.01555x + 18.05357</a:t>
                    </a:r>
                  </a:p>
                  <a:p>
                    <a:pPr>
                      <a:defRPr lang="en-US" sz="1000" b="0" i="0" u="none" strike="noStrike" baseline="0">
                        <a:solidFill>
                          <a:srgbClr val="000000"/>
                        </a:solidFill>
                        <a:latin typeface="Times New Roman"/>
                        <a:ea typeface="Times New Roman"/>
                        <a:cs typeface="Times New Roman"/>
                      </a:defRPr>
                    </a:pPr>
                    <a:r>
                      <a:rPr lang="fr-FR" sz="1000" b="0" i="0" u="none" strike="noStrike" baseline="0">
                        <a:solidFill>
                          <a:srgbClr val="000000"/>
                        </a:solidFill>
                        <a:latin typeface="Times New Roman"/>
                        <a:ea typeface="Times New Roman"/>
                        <a:cs typeface="Times New Roman"/>
                      </a:rPr>
                      <a:t>R² = 0.99419</a:t>
                    </a:r>
                  </a:p>
                  <a:p>
                    <a:pPr>
                      <a:defRPr lang="en-US" sz="1000" b="0" i="0" u="none" strike="noStrike" baseline="0">
                        <a:solidFill>
                          <a:srgbClr val="000000"/>
                        </a:solidFill>
                        <a:latin typeface="Times New Roman"/>
                        <a:ea typeface="Times New Roman"/>
                        <a:cs typeface="Times New Roman"/>
                      </a:defRPr>
                    </a:pPr>
                    <a:r>
                      <a:rPr lang="fr-FR" sz="1000" b="0" i="0" u="none" strike="noStrike" baseline="0">
                        <a:solidFill>
                          <a:srgbClr val="000000"/>
                        </a:solidFill>
                        <a:latin typeface="Times New Roman"/>
                        <a:ea typeface="Times New Roman"/>
                        <a:cs typeface="Times New Roman"/>
                      </a:rPr>
                      <a:t>Age 99.5 Ma</a:t>
                    </a:r>
                  </a:p>
                </c:rich>
              </c:tx>
              <c:numFmt formatCode="#,##0.00000" sourceLinked="0"/>
            </c:trendlineLbl>
          </c:trendline>
          <c:xVal>
            <c:numRef>
              <c:f>graphs!$K$70:$R$70</c:f>
              <c:numCache>
                <c:formatCode>General</c:formatCode>
                <c:ptCount val="8"/>
                <c:pt idx="0">
                  <c:v>37.801499999999997</c:v>
                </c:pt>
                <c:pt idx="1">
                  <c:v>37.744300000000003</c:v>
                </c:pt>
                <c:pt idx="2">
                  <c:v>37.878100000000003</c:v>
                </c:pt>
                <c:pt idx="3">
                  <c:v>37.756500000000003</c:v>
                </c:pt>
                <c:pt idx="4">
                  <c:v>37.827500000000001</c:v>
                </c:pt>
                <c:pt idx="5">
                  <c:v>37.889099999999999</c:v>
                </c:pt>
                <c:pt idx="6">
                  <c:v>37.937100000000001</c:v>
                </c:pt>
                <c:pt idx="7">
                  <c:v>37.887899999999981</c:v>
                </c:pt>
              </c:numCache>
            </c:numRef>
          </c:xVal>
          <c:yVal>
            <c:numRef>
              <c:f>graphs!$K$77:$R$77</c:f>
              <c:numCache>
                <c:formatCode>0.00</c:formatCode>
                <c:ptCount val="8"/>
                <c:pt idx="0">
                  <c:v>33.704101606185361</c:v>
                </c:pt>
                <c:pt idx="1">
                  <c:v>21.383517282087297</c:v>
                </c:pt>
                <c:pt idx="2">
                  <c:v>34.547985043005752</c:v>
                </c:pt>
                <c:pt idx="3">
                  <c:v>34.372741916255457</c:v>
                </c:pt>
                <c:pt idx="4">
                  <c:v>35.930669867885328</c:v>
                </c:pt>
                <c:pt idx="5">
                  <c:v>31.85133649016462</c:v>
                </c:pt>
                <c:pt idx="6">
                  <c:v>34.062565582889775</c:v>
                </c:pt>
                <c:pt idx="7">
                  <c:v>36.648018582367257</c:v>
                </c:pt>
              </c:numCache>
            </c:numRef>
          </c:yVal>
        </c:ser>
        <c:ser>
          <c:idx val="2"/>
          <c:order val="2"/>
          <c:spPr>
            <a:ln w="47625">
              <a:noFill/>
            </a:ln>
          </c:spPr>
          <c:marker>
            <c:symbol val="diamond"/>
            <c:size val="9"/>
            <c:spPr>
              <a:gradFill flip="none" rotWithShape="1">
                <a:gsLst>
                  <a:gs pos="0">
                    <a:srgbClr val="FF0000"/>
                  </a:gs>
                  <a:gs pos="100000">
                    <a:srgbClr val="FF6600"/>
                  </a:gs>
                </a:gsLst>
                <a:lin ang="5400000" scaled="0"/>
                <a:tileRect/>
              </a:gradFill>
              <a:ln>
                <a:solidFill>
                  <a:schemeClr val="bg1">
                    <a:lumMod val="50000"/>
                  </a:schemeClr>
                </a:solidFill>
              </a:ln>
              <a:effectLst/>
              <a:scene3d>
                <a:camera prst="orthographicFront"/>
                <a:lightRig rig="balanced" dir="tr"/>
              </a:scene3d>
              <a:sp3d prstMaterial="matte"/>
            </c:spPr>
          </c:marker>
          <c:xVal>
            <c:numRef>
              <c:f>graphs!$G$70</c:f>
              <c:numCache>
                <c:formatCode>0.0000</c:formatCode>
                <c:ptCount val="1"/>
                <c:pt idx="0">
                  <c:v>37.962980000000002</c:v>
                </c:pt>
              </c:numCache>
            </c:numRef>
          </c:xVal>
          <c:yVal>
            <c:numRef>
              <c:f>graphs!$G$77</c:f>
              <c:numCache>
                <c:formatCode>0.00</c:formatCode>
                <c:ptCount val="1"/>
                <c:pt idx="0">
                  <c:v>21.563866635808786</c:v>
                </c:pt>
              </c:numCache>
            </c:numRef>
          </c:yVal>
        </c:ser>
        <c:axId val="49228032"/>
        <c:axId val="49238016"/>
      </c:scatterChart>
      <c:valAx>
        <c:axId val="49228032"/>
        <c:scaling>
          <c:orientation val="minMax"/>
          <c:max val="38.5"/>
          <c:min val="37"/>
        </c:scaling>
        <c:axPos val="b"/>
        <c:numFmt formatCode="0.0" sourceLinked="0"/>
        <c:majorTickMark val="in"/>
        <c:tickLblPos val="nextTo"/>
        <c:txPr>
          <a:bodyPr rot="0" vert="horz"/>
          <a:lstStyle/>
          <a:p>
            <a:pPr>
              <a:defRPr lang="en-US" sz="1000" b="0" i="0" u="none" strike="noStrike" baseline="0">
                <a:solidFill>
                  <a:srgbClr val="000000"/>
                </a:solidFill>
                <a:latin typeface="Times New Roman"/>
                <a:ea typeface="Times New Roman"/>
                <a:cs typeface="Times New Roman"/>
              </a:defRPr>
            </a:pPr>
            <a:endParaRPr lang="ru-RU"/>
          </a:p>
        </c:txPr>
        <c:crossAx val="49238016"/>
        <c:crosses val="autoZero"/>
        <c:crossBetween val="midCat"/>
      </c:valAx>
      <c:valAx>
        <c:axId val="49238016"/>
        <c:scaling>
          <c:orientation val="minMax"/>
          <c:max val="50"/>
          <c:min val="15"/>
        </c:scaling>
        <c:axPos val="l"/>
        <c:numFmt formatCode="0" sourceLinked="0"/>
        <c:majorTickMark val="in"/>
        <c:tickLblPos val="nextTo"/>
        <c:txPr>
          <a:bodyPr/>
          <a:lstStyle/>
          <a:p>
            <a:pPr>
              <a:defRPr lang="en-US"/>
            </a:pPr>
            <a:endParaRPr lang="ru-RU"/>
          </a:p>
        </c:txPr>
        <c:crossAx val="49228032"/>
        <c:crosses val="autoZero"/>
        <c:crossBetween val="midCat"/>
      </c:valAx>
      <c:spPr>
        <a:noFill/>
        <a:ln>
          <a:solidFill>
            <a:schemeClr val="tx1"/>
          </a:solidFill>
        </a:ln>
      </c:spPr>
    </c:plotArea>
    <c:plotVisOnly val="1"/>
    <c:dispBlanksAs val="gap"/>
  </c:chart>
  <c:spPr>
    <a:ln>
      <a:noFill/>
    </a:ln>
  </c:sp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ru-RU"/>
  <c:style val="18"/>
  <c:chart>
    <c:plotArea>
      <c:layout>
        <c:manualLayout>
          <c:layoutTarget val="inner"/>
          <c:xMode val="edge"/>
          <c:yMode val="edge"/>
          <c:x val="0.13930717381136806"/>
          <c:y val="3.2759739523554016E-2"/>
          <c:w val="0.831032048699612"/>
          <c:h val="0.80021551607786701"/>
        </c:manualLayout>
      </c:layout>
      <c:scatterChart>
        <c:scatterStyle val="lineMarker"/>
        <c:ser>
          <c:idx val="1"/>
          <c:order val="0"/>
          <c:tx>
            <c:v>1346</c:v>
          </c:tx>
          <c:spPr>
            <a:ln w="47625">
              <a:noFill/>
            </a:ln>
          </c:spPr>
          <c:marker>
            <c:symbol val="diamond"/>
            <c:size val="10"/>
            <c:spPr>
              <a:gradFill flip="none" rotWithShape="1">
                <a:gsLst>
                  <a:gs pos="0">
                    <a:srgbClr val="FF0000"/>
                  </a:gs>
                  <a:gs pos="100000">
                    <a:srgbClr val="FF8021"/>
                  </a:gs>
                </a:gsLst>
                <a:lin ang="5400000" scaled="0"/>
                <a:tileRect/>
              </a:gradFill>
              <a:ln w="6350" cmpd="sng">
                <a:solidFill>
                  <a:schemeClr val="bg1">
                    <a:lumMod val="50000"/>
                  </a:schemeClr>
                </a:solidFill>
              </a:ln>
              <a:effectLst/>
              <a:scene3d>
                <a:camera prst="orthographicFront"/>
                <a:lightRig rig="balanced" dir="tr"/>
              </a:scene3d>
              <a:sp3d prstMaterial="matte"/>
            </c:spPr>
          </c:marker>
          <c:trendline>
            <c:trendlineType val="linear"/>
            <c:dispRSqr val="1"/>
            <c:dispEq val="1"/>
            <c:trendlineLbl>
              <c:layout>
                <c:manualLayout>
                  <c:x val="0.15310563960814497"/>
                  <c:y val="0.29634497256920922"/>
                </c:manualLayout>
              </c:layout>
              <c:tx>
                <c:rich>
                  <a:bodyPr/>
                  <a:lstStyle/>
                  <a:p>
                    <a:pPr>
                      <a:defRPr lang="en-US" sz="1700" b="0" i="0" u="none" strike="noStrike" baseline="0">
                        <a:solidFill>
                          <a:srgbClr val="000000"/>
                        </a:solidFill>
                        <a:latin typeface="Arial"/>
                        <a:ea typeface="Times New Roman"/>
                        <a:cs typeface="Arial"/>
                      </a:defRPr>
                    </a:pPr>
                    <a:r>
                      <a:rPr lang="fr-FR" sz="1700" b="0" i="0" u="none" strike="noStrike" baseline="0" dirty="0">
                        <a:solidFill>
                          <a:srgbClr val="FF0000"/>
                        </a:solidFill>
                        <a:latin typeface="Arial"/>
                        <a:ea typeface="Calibri"/>
                        <a:cs typeface="Arial"/>
                      </a:rPr>
                      <a:t>U1346A</a:t>
                    </a:r>
                  </a:p>
                  <a:p>
                    <a:pPr>
                      <a:defRPr lang="en-US" sz="1700" b="0" i="0" u="none" strike="noStrike" baseline="0">
                        <a:solidFill>
                          <a:srgbClr val="000000"/>
                        </a:solidFill>
                        <a:latin typeface="Arial"/>
                        <a:ea typeface="Times New Roman"/>
                        <a:cs typeface="Arial"/>
                      </a:defRPr>
                    </a:pPr>
                    <a:r>
                      <a:rPr lang="fr-FR" sz="1700" b="0" i="0" u="none" strike="noStrike" baseline="0" dirty="0">
                        <a:solidFill>
                          <a:srgbClr val="000000"/>
                        </a:solidFill>
                        <a:latin typeface="Arial"/>
                        <a:ea typeface="Times New Roman"/>
                        <a:cs typeface="Arial"/>
                      </a:rPr>
                      <a:t>y = 0.02472x + 18.09524</a:t>
                    </a:r>
                  </a:p>
                  <a:p>
                    <a:pPr>
                      <a:defRPr lang="en-US" sz="1700" b="0" i="0" u="none" strike="noStrike" baseline="0">
                        <a:solidFill>
                          <a:srgbClr val="000000"/>
                        </a:solidFill>
                        <a:latin typeface="Arial"/>
                        <a:ea typeface="Times New Roman"/>
                        <a:cs typeface="Arial"/>
                      </a:defRPr>
                    </a:pPr>
                    <a:r>
                      <a:rPr lang="fr-FR" sz="1700" b="0" i="0" u="none" strike="noStrike" baseline="0" dirty="0">
                        <a:solidFill>
                          <a:srgbClr val="000000"/>
                        </a:solidFill>
                        <a:latin typeface="Arial"/>
                        <a:ea typeface="Times New Roman"/>
                        <a:cs typeface="Arial"/>
                      </a:rPr>
                      <a:t>R² = 0.96697</a:t>
                    </a:r>
                  </a:p>
                  <a:p>
                    <a:pPr>
                      <a:defRPr lang="en-US" sz="1700" b="0" i="0" u="none" strike="noStrike" baseline="0">
                        <a:solidFill>
                          <a:srgbClr val="000000"/>
                        </a:solidFill>
                        <a:latin typeface="Arial"/>
                        <a:ea typeface="Times New Roman"/>
                        <a:cs typeface="Arial"/>
                      </a:defRPr>
                    </a:pPr>
                    <a:r>
                      <a:rPr lang="ru-RU" sz="1700" b="0" i="0" u="none" strike="noStrike" baseline="0" dirty="0" smtClean="0">
                        <a:solidFill>
                          <a:srgbClr val="FF0000"/>
                        </a:solidFill>
                        <a:latin typeface="Arial"/>
                        <a:ea typeface="Times New Roman"/>
                        <a:cs typeface="Arial"/>
                      </a:rPr>
                      <a:t>Возраст</a:t>
                    </a:r>
                    <a:r>
                      <a:rPr lang="fr-FR" sz="1700" b="0" i="0" u="none" strike="noStrike" baseline="0" dirty="0" smtClean="0">
                        <a:solidFill>
                          <a:srgbClr val="FF0000"/>
                        </a:solidFill>
                        <a:latin typeface="Arial"/>
                        <a:ea typeface="Times New Roman"/>
                        <a:cs typeface="Arial"/>
                      </a:rPr>
                      <a:t> </a:t>
                    </a:r>
                    <a:r>
                      <a:rPr lang="fr-FR" sz="1700" b="0" i="0" u="none" strike="noStrike" baseline="0" dirty="0">
                        <a:solidFill>
                          <a:srgbClr val="FF0000"/>
                        </a:solidFill>
                        <a:latin typeface="Arial"/>
                        <a:ea typeface="Times New Roman"/>
                        <a:cs typeface="Arial"/>
                      </a:rPr>
                      <a:t>157 </a:t>
                    </a:r>
                    <a:r>
                      <a:rPr lang="ru-RU" sz="1700" b="0" i="0" u="none" strike="noStrike" baseline="0" dirty="0" smtClean="0">
                        <a:solidFill>
                          <a:srgbClr val="FF0000"/>
                        </a:solidFill>
                        <a:latin typeface="Arial"/>
                        <a:ea typeface="Times New Roman"/>
                        <a:cs typeface="Arial"/>
                      </a:rPr>
                      <a:t>млн. лет</a:t>
                    </a:r>
                    <a:endParaRPr lang="fr-FR" sz="1700" b="0" i="0" u="none" strike="noStrike" baseline="0" dirty="0">
                      <a:solidFill>
                        <a:srgbClr val="FF0000"/>
                      </a:solidFill>
                      <a:latin typeface="Arial"/>
                      <a:ea typeface="Times New Roman"/>
                      <a:cs typeface="Arial"/>
                    </a:endParaRPr>
                  </a:p>
                </c:rich>
              </c:tx>
              <c:numFmt formatCode="#,##0.00000" sourceLinked="0"/>
            </c:trendlineLbl>
          </c:trendline>
          <c:xVal>
            <c:numRef>
              <c:f>graphs!$B$72:$J$72</c:f>
              <c:numCache>
                <c:formatCode>0.0000</c:formatCode>
                <c:ptCount val="9"/>
                <c:pt idx="0">
                  <c:v>19.866820000000001</c:v>
                </c:pt>
                <c:pt idx="1">
                  <c:v>18.487629999999989</c:v>
                </c:pt>
                <c:pt idx="2">
                  <c:v>21.215579999999996</c:v>
                </c:pt>
                <c:pt idx="3">
                  <c:v>19.319260000000007</c:v>
                </c:pt>
                <c:pt idx="4">
                  <c:v>31.591080000000005</c:v>
                </c:pt>
                <c:pt idx="6">
                  <c:v>19.500910000000001</c:v>
                </c:pt>
                <c:pt idx="7">
                  <c:v>25.51848</c:v>
                </c:pt>
                <c:pt idx="8" formatCode="General">
                  <c:v>20.376200000000001</c:v>
                </c:pt>
              </c:numCache>
            </c:numRef>
          </c:xVal>
          <c:yVal>
            <c:numRef>
              <c:f>graphs!$B$78:$J$78</c:f>
              <c:numCache>
                <c:formatCode>0.00</c:formatCode>
                <c:ptCount val="9"/>
                <c:pt idx="0">
                  <c:v>61.373831285264735</c:v>
                </c:pt>
                <c:pt idx="1">
                  <c:v>12.675780409342673</c:v>
                </c:pt>
                <c:pt idx="2">
                  <c:v>128.11994366212122</c:v>
                </c:pt>
                <c:pt idx="3">
                  <c:v>75.540515790842335</c:v>
                </c:pt>
                <c:pt idx="4">
                  <c:v>557.03443834925667</c:v>
                </c:pt>
                <c:pt idx="5">
                  <c:v>180.88779627838605</c:v>
                </c:pt>
                <c:pt idx="6">
                  <c:v>40.136878846041746</c:v>
                </c:pt>
                <c:pt idx="7">
                  <c:v>240.05952716860955</c:v>
                </c:pt>
                <c:pt idx="8">
                  <c:v>143.52990629133274</c:v>
                </c:pt>
              </c:numCache>
            </c:numRef>
          </c:yVal>
        </c:ser>
        <c:ser>
          <c:idx val="0"/>
          <c:order val="1"/>
          <c:tx>
            <c:v>1349</c:v>
          </c:tx>
          <c:spPr>
            <a:ln w="47625">
              <a:noFill/>
            </a:ln>
          </c:spPr>
          <c:marker>
            <c:symbol val="square"/>
            <c:size val="8"/>
            <c:spPr>
              <a:solidFill>
                <a:srgbClr val="0000FF"/>
              </a:solidFill>
              <a:ln>
                <a:noFill/>
              </a:ln>
              <a:effectLst/>
              <a:scene3d>
                <a:camera prst="orthographicFront"/>
                <a:lightRig rig="balanced" dir="tr"/>
              </a:scene3d>
              <a:sp3d prstMaterial="matte"/>
            </c:spPr>
          </c:marker>
          <c:trendline>
            <c:trendlineType val="linear"/>
            <c:dispRSqr val="1"/>
            <c:dispEq val="1"/>
            <c:trendlineLbl>
              <c:layout>
                <c:manualLayout>
                  <c:x val="0.14212977321178891"/>
                  <c:y val="-0.181615917093254"/>
                </c:manualLayout>
              </c:layout>
              <c:tx>
                <c:rich>
                  <a:bodyPr/>
                  <a:lstStyle/>
                  <a:p>
                    <a:pPr>
                      <a:defRPr lang="en-US" sz="1700" b="0" i="0" u="none" strike="noStrike" baseline="0">
                        <a:solidFill>
                          <a:srgbClr val="000000"/>
                        </a:solidFill>
                        <a:latin typeface="Arial"/>
                        <a:ea typeface="Times New Roman"/>
                        <a:cs typeface="Arial"/>
                      </a:defRPr>
                    </a:pPr>
                    <a:r>
                      <a:rPr lang="fr-FR" sz="1700" b="0" i="0" u="none" strike="noStrike" baseline="0" dirty="0">
                        <a:solidFill>
                          <a:srgbClr val="0000FF"/>
                        </a:solidFill>
                        <a:latin typeface="Arial"/>
                        <a:ea typeface="Times New Roman"/>
                        <a:cs typeface="Arial"/>
                      </a:rPr>
                      <a:t>U1349A</a:t>
                    </a:r>
                  </a:p>
                  <a:p>
                    <a:pPr>
                      <a:defRPr lang="en-US" sz="1700" b="0" i="0" u="none" strike="noStrike" baseline="0">
                        <a:solidFill>
                          <a:srgbClr val="000000"/>
                        </a:solidFill>
                        <a:latin typeface="Arial"/>
                        <a:ea typeface="Times New Roman"/>
                        <a:cs typeface="Arial"/>
                      </a:defRPr>
                    </a:pPr>
                    <a:r>
                      <a:rPr lang="fr-FR" sz="1700" b="0" i="0" u="none" strike="noStrike" baseline="0" dirty="0">
                        <a:solidFill>
                          <a:srgbClr val="000000"/>
                        </a:solidFill>
                        <a:latin typeface="Arial"/>
                        <a:ea typeface="Times New Roman"/>
                        <a:cs typeface="Arial"/>
                      </a:rPr>
                      <a:t>y = 0.01555x + 18.05357</a:t>
                    </a:r>
                  </a:p>
                  <a:p>
                    <a:pPr>
                      <a:defRPr lang="en-US" sz="1700" b="0" i="0" u="none" strike="noStrike" baseline="0">
                        <a:solidFill>
                          <a:srgbClr val="000000"/>
                        </a:solidFill>
                        <a:latin typeface="Arial"/>
                        <a:ea typeface="Times New Roman"/>
                        <a:cs typeface="Arial"/>
                      </a:defRPr>
                    </a:pPr>
                    <a:r>
                      <a:rPr lang="fr-FR" sz="1700" b="0" i="0" u="none" strike="noStrike" baseline="0" dirty="0">
                        <a:solidFill>
                          <a:srgbClr val="000000"/>
                        </a:solidFill>
                        <a:latin typeface="Arial"/>
                        <a:ea typeface="Times New Roman"/>
                        <a:cs typeface="Arial"/>
                      </a:rPr>
                      <a:t>R² = 0.99419</a:t>
                    </a:r>
                  </a:p>
                  <a:p>
                    <a:pPr>
                      <a:defRPr lang="en-US" sz="1700" b="0" i="0" u="none" strike="noStrike" baseline="0">
                        <a:solidFill>
                          <a:srgbClr val="000000"/>
                        </a:solidFill>
                        <a:latin typeface="Arial"/>
                        <a:ea typeface="Times New Roman"/>
                        <a:cs typeface="Arial"/>
                      </a:defRPr>
                    </a:pPr>
                    <a:r>
                      <a:rPr lang="ru-RU" sz="1700" b="0" i="0" u="none" strike="noStrike" baseline="0" dirty="0" smtClean="0">
                        <a:solidFill>
                          <a:srgbClr val="0000FF"/>
                        </a:solidFill>
                        <a:latin typeface="Arial"/>
                        <a:ea typeface="Times New Roman"/>
                        <a:cs typeface="Arial"/>
                      </a:rPr>
                      <a:t>Возраст</a:t>
                    </a:r>
                    <a:r>
                      <a:rPr lang="fr-FR" sz="1700" b="0" i="0" u="none" strike="noStrike" baseline="0" dirty="0" smtClean="0">
                        <a:solidFill>
                          <a:srgbClr val="0000FF"/>
                        </a:solidFill>
                        <a:latin typeface="Arial"/>
                        <a:ea typeface="Times New Roman"/>
                        <a:cs typeface="Arial"/>
                      </a:rPr>
                      <a:t> </a:t>
                    </a:r>
                    <a:r>
                      <a:rPr lang="fr-FR" sz="1700" b="0" i="0" u="none" strike="noStrike" baseline="0" dirty="0">
                        <a:solidFill>
                          <a:srgbClr val="0000FF"/>
                        </a:solidFill>
                        <a:latin typeface="Arial"/>
                        <a:ea typeface="Times New Roman"/>
                        <a:cs typeface="Arial"/>
                      </a:rPr>
                      <a:t>99.5 </a:t>
                    </a:r>
                    <a:r>
                      <a:rPr lang="ru-RU" sz="1700" b="0" i="0" u="none" strike="noStrike" baseline="0" dirty="0" smtClean="0">
                        <a:solidFill>
                          <a:srgbClr val="0000FF"/>
                        </a:solidFill>
                        <a:latin typeface="Arial"/>
                        <a:ea typeface="Times New Roman"/>
                        <a:cs typeface="Arial"/>
                      </a:rPr>
                      <a:t>млн. лет</a:t>
                    </a:r>
                    <a:endParaRPr lang="fr-FR" sz="1700" b="0" i="0" u="none" strike="noStrike" baseline="0" dirty="0">
                      <a:solidFill>
                        <a:srgbClr val="0000FF"/>
                      </a:solidFill>
                      <a:latin typeface="Arial"/>
                      <a:ea typeface="Times New Roman"/>
                      <a:cs typeface="Arial"/>
                    </a:endParaRPr>
                  </a:p>
                </c:rich>
              </c:tx>
              <c:numFmt formatCode="#,##0.00000" sourceLinked="0"/>
            </c:trendlineLbl>
          </c:trendline>
          <c:xVal>
            <c:numRef>
              <c:f>graphs!$K$72:$R$72</c:f>
              <c:numCache>
                <c:formatCode>General</c:formatCode>
                <c:ptCount val="8"/>
                <c:pt idx="0">
                  <c:v>21.945399999999989</c:v>
                </c:pt>
                <c:pt idx="1">
                  <c:v>19.485699999999955</c:v>
                </c:pt>
                <c:pt idx="2">
                  <c:v>18.307100000000005</c:v>
                </c:pt>
                <c:pt idx="3">
                  <c:v>19.242699999999989</c:v>
                </c:pt>
                <c:pt idx="4">
                  <c:v>18.23</c:v>
                </c:pt>
                <c:pt idx="5">
                  <c:v>18.217600000000001</c:v>
                </c:pt>
                <c:pt idx="6">
                  <c:v>18.504900000000006</c:v>
                </c:pt>
                <c:pt idx="7">
                  <c:v>18.2196</c:v>
                </c:pt>
              </c:numCache>
            </c:numRef>
          </c:xVal>
          <c:yVal>
            <c:numRef>
              <c:f>graphs!$K$78:$R$78</c:f>
              <c:numCache>
                <c:formatCode>0.00</c:formatCode>
                <c:ptCount val="8"/>
                <c:pt idx="0">
                  <c:v>247.56098715594655</c:v>
                </c:pt>
                <c:pt idx="1">
                  <c:v>87.884443748258775</c:v>
                </c:pt>
                <c:pt idx="2">
                  <c:v>16.87892674620403</c:v>
                </c:pt>
                <c:pt idx="3">
                  <c:v>89.877621377350849</c:v>
                </c:pt>
                <c:pt idx="4">
                  <c:v>11.675592065773683</c:v>
                </c:pt>
                <c:pt idx="5">
                  <c:v>10.57216167133719</c:v>
                </c:pt>
                <c:pt idx="6">
                  <c:v>20.663408260611501</c:v>
                </c:pt>
                <c:pt idx="7">
                  <c:v>11.732515146125619</c:v>
                </c:pt>
              </c:numCache>
            </c:numRef>
          </c:yVal>
        </c:ser>
        <c:axId val="49314048"/>
        <c:axId val="49320320"/>
      </c:scatterChart>
      <c:valAx>
        <c:axId val="49314048"/>
        <c:scaling>
          <c:orientation val="minMax"/>
          <c:min val="15"/>
        </c:scaling>
        <c:axPos val="b"/>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lang="en-US" sz="2400" b="0" i="0" u="none" strike="noStrike" kern="1200" baseline="0">
                    <a:solidFill>
                      <a:prstClr val="black"/>
                    </a:solidFill>
                    <a:latin typeface="Arial"/>
                    <a:ea typeface="+mn-ea"/>
                    <a:cs typeface="Arial"/>
                  </a:defRPr>
                </a:pPr>
                <a:r>
                  <a:rPr lang="en-AU" sz="2400" b="0" baseline="30000" dirty="0" smtClean="0">
                    <a:effectLst/>
                    <a:latin typeface="Arial"/>
                    <a:cs typeface="Arial"/>
                  </a:rPr>
                  <a:t>206</a:t>
                </a:r>
                <a:r>
                  <a:rPr lang="en-AU" sz="2400" b="0" dirty="0" smtClean="0">
                    <a:effectLst/>
                    <a:latin typeface="Arial"/>
                    <a:cs typeface="Arial"/>
                  </a:rPr>
                  <a:t>Pb/</a:t>
                </a:r>
                <a:r>
                  <a:rPr lang="en-AU" sz="2400" b="0" baseline="30000" dirty="0" smtClean="0">
                    <a:effectLst/>
                    <a:latin typeface="Arial"/>
                    <a:cs typeface="Arial"/>
                  </a:rPr>
                  <a:t>204</a:t>
                </a:r>
                <a:r>
                  <a:rPr lang="en-AU" sz="2400" b="0" dirty="0" smtClean="0">
                    <a:effectLst/>
                    <a:latin typeface="Arial"/>
                    <a:cs typeface="Arial"/>
                  </a:rPr>
                  <a:t>Pb</a:t>
                </a:r>
              </a:p>
            </c:rich>
          </c:tx>
          <c:layout>
            <c:manualLayout>
              <c:xMode val="edge"/>
              <c:yMode val="edge"/>
              <c:x val="0.42500468539379821"/>
              <c:y val="0.9104424881957438"/>
            </c:manualLayout>
          </c:layout>
        </c:title>
        <c:numFmt formatCode="0" sourceLinked="0"/>
        <c:majorTickMark val="in"/>
        <c:tickLblPos val="nextTo"/>
        <c:txPr>
          <a:bodyPr rot="0" vert="horz"/>
          <a:lstStyle/>
          <a:p>
            <a:pPr>
              <a:defRPr lang="en-US" sz="1400" b="0" i="0" u="none" strike="noStrike" baseline="0">
                <a:solidFill>
                  <a:srgbClr val="000000"/>
                </a:solidFill>
                <a:latin typeface="Arial"/>
                <a:ea typeface="Times New Roman"/>
                <a:cs typeface="Arial"/>
              </a:defRPr>
            </a:pPr>
            <a:endParaRPr lang="ru-RU"/>
          </a:p>
        </c:txPr>
        <c:crossAx val="49320320"/>
        <c:crosses val="autoZero"/>
        <c:crossBetween val="midCat"/>
      </c:valAx>
      <c:valAx>
        <c:axId val="49320320"/>
        <c:scaling>
          <c:orientation val="minMax"/>
          <c:max val="600"/>
          <c:min val="0"/>
        </c:scaling>
        <c:axPos val="l"/>
        <c:title>
          <c:tx>
            <c:rich>
              <a:bodyPr rot="-5400000" vert="horz"/>
              <a:lstStyle/>
              <a:p>
                <a:pPr>
                  <a:defRPr lang="en-US" sz="2400" b="0">
                    <a:latin typeface="Arial"/>
                    <a:cs typeface="Arial"/>
                  </a:defRPr>
                </a:pPr>
                <a:r>
                  <a:rPr lang="en-AU" sz="2400" b="0" i="0" u="none" strike="noStrike" baseline="30000" dirty="0" smtClean="0">
                    <a:effectLst/>
                    <a:latin typeface="Arial"/>
                    <a:cs typeface="Arial"/>
                  </a:rPr>
                  <a:t>238</a:t>
                </a:r>
                <a:r>
                  <a:rPr lang="en-AU" sz="2400" b="0" i="0" u="none" strike="noStrike" baseline="0" dirty="0" smtClean="0">
                    <a:effectLst/>
                    <a:latin typeface="Arial"/>
                    <a:cs typeface="Arial"/>
                  </a:rPr>
                  <a:t>U/</a:t>
                </a:r>
                <a:r>
                  <a:rPr lang="en-AU" sz="2400" b="0" i="0" u="none" strike="noStrike" baseline="30000" dirty="0" smtClean="0">
                    <a:effectLst/>
                    <a:latin typeface="Arial"/>
                    <a:cs typeface="Arial"/>
                  </a:rPr>
                  <a:t>204</a:t>
                </a:r>
                <a:r>
                  <a:rPr lang="en-AU" sz="2400" b="0" i="0" u="none" strike="noStrike" baseline="0" dirty="0" smtClean="0">
                    <a:effectLst/>
                    <a:latin typeface="Arial"/>
                    <a:cs typeface="Arial"/>
                  </a:rPr>
                  <a:t>Pb</a:t>
                </a:r>
                <a:r>
                  <a:rPr lang="en-AU" sz="2400" b="0" i="0" u="none" strike="noStrike" baseline="0" dirty="0" smtClean="0">
                    <a:latin typeface="Arial"/>
                    <a:cs typeface="Arial"/>
                  </a:rPr>
                  <a:t> </a:t>
                </a:r>
                <a:endParaRPr lang="en-US" sz="2400" b="0" dirty="0">
                  <a:latin typeface="Arial"/>
                  <a:cs typeface="Arial"/>
                </a:endParaRPr>
              </a:p>
            </c:rich>
          </c:tx>
          <c:layout>
            <c:manualLayout>
              <c:xMode val="edge"/>
              <c:yMode val="edge"/>
              <c:x val="0"/>
              <c:y val="0.2878508749672033"/>
            </c:manualLayout>
          </c:layout>
        </c:title>
        <c:numFmt formatCode="0" sourceLinked="0"/>
        <c:majorTickMark val="in"/>
        <c:tickLblPos val="nextTo"/>
        <c:txPr>
          <a:bodyPr/>
          <a:lstStyle/>
          <a:p>
            <a:pPr>
              <a:defRPr lang="en-US" sz="1400">
                <a:latin typeface="Arial"/>
                <a:cs typeface="Arial"/>
              </a:defRPr>
            </a:pPr>
            <a:endParaRPr lang="ru-RU"/>
          </a:p>
        </c:txPr>
        <c:crossAx val="49314048"/>
        <c:crosses val="autoZero"/>
        <c:crossBetween val="midCat"/>
      </c:valAx>
      <c:spPr>
        <a:noFill/>
        <a:ln w="12700">
          <a:solidFill>
            <a:schemeClr val="tx1"/>
          </a:solidFill>
        </a:ln>
      </c:spPr>
    </c:plotArea>
    <c:plotVisOnly val="1"/>
    <c:dispBlanksAs val="gap"/>
  </c:chart>
  <c:spPr>
    <a:ln>
      <a:noFill/>
    </a:ln>
  </c:sp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0.10903544360119204"/>
          <c:y val="5.61793356002427E-2"/>
          <c:w val="0.82076965204913743"/>
          <c:h val="0.8359420485143102"/>
        </c:manualLayout>
      </c:layout>
      <c:scatterChart>
        <c:scatterStyle val="lineMarker"/>
        <c:ser>
          <c:idx val="0"/>
          <c:order val="0"/>
          <c:spPr>
            <a:ln w="28575">
              <a:noFill/>
            </a:ln>
          </c:spPr>
          <c:trendline>
            <c:trendlineType val="linear"/>
            <c:dispRSqr val="1"/>
            <c:dispEq val="1"/>
            <c:trendlineLbl>
              <c:layout>
                <c:manualLayout>
                  <c:x val="-0.15526093180696016"/>
                  <c:y val="-8.4584437949736704E-2"/>
                </c:manualLayout>
              </c:layout>
              <c:tx>
                <c:rich>
                  <a:bodyPr/>
                  <a:lstStyle/>
                  <a:p>
                    <a:pPr>
                      <a:defRPr lang="en-US" sz="1600"/>
                    </a:pPr>
                    <a:r>
                      <a:rPr lang="en-US" sz="1600" baseline="0" dirty="0" smtClean="0"/>
                      <a:t>U1346A 6R2</a:t>
                    </a:r>
                    <a:r>
                      <a:rPr lang="en-US" sz="1600" baseline="0" dirty="0"/>
                      <a:t>
R² = </a:t>
                    </a:r>
                    <a:r>
                      <a:rPr lang="en-US" sz="1600" baseline="0" dirty="0" smtClean="0"/>
                      <a:t>0.927</a:t>
                    </a:r>
                  </a:p>
                </c:rich>
              </c:tx>
              <c:numFmt formatCode="General" sourceLinked="0"/>
              <c:spPr>
                <a:solidFill>
                  <a:srgbClr val="FFFFFF"/>
                </a:solidFill>
              </c:spPr>
            </c:trendlineLbl>
          </c:trendline>
          <c:xVal>
            <c:numRef>
              <c:f>Sheet1!$E$46:$E$48</c:f>
              <c:numCache>
                <c:formatCode>General</c:formatCode>
                <c:ptCount val="3"/>
                <c:pt idx="0">
                  <c:v>20.376200000000001</c:v>
                </c:pt>
                <c:pt idx="1">
                  <c:v>21.194200000000006</c:v>
                </c:pt>
                <c:pt idx="2">
                  <c:v>19.111700000000006</c:v>
                </c:pt>
              </c:numCache>
            </c:numRef>
          </c:xVal>
          <c:yVal>
            <c:numRef>
              <c:f>Sheet1!$F$46:$F$48</c:f>
              <c:numCache>
                <c:formatCode>General</c:formatCode>
                <c:ptCount val="3"/>
                <c:pt idx="0">
                  <c:v>15.643700000000001</c:v>
                </c:pt>
                <c:pt idx="1">
                  <c:v>15.752700000000003</c:v>
                </c:pt>
                <c:pt idx="2">
                  <c:v>15.579800000000002</c:v>
                </c:pt>
              </c:numCache>
            </c:numRef>
          </c:yVal>
        </c:ser>
        <c:axId val="49389568"/>
        <c:axId val="49391104"/>
      </c:scatterChart>
      <c:valAx>
        <c:axId val="49389568"/>
        <c:scaling>
          <c:orientation val="minMax"/>
          <c:max val="24"/>
          <c:min val="18"/>
        </c:scaling>
        <c:axPos val="b"/>
        <c:numFmt formatCode="General" sourceLinked="1"/>
        <c:tickLblPos val="nextTo"/>
        <c:txPr>
          <a:bodyPr/>
          <a:lstStyle/>
          <a:p>
            <a:pPr>
              <a:defRPr lang="en-US" sz="1200"/>
            </a:pPr>
            <a:endParaRPr lang="ru-RU"/>
          </a:p>
        </c:txPr>
        <c:crossAx val="49391104"/>
        <c:crosses val="autoZero"/>
        <c:crossBetween val="midCat"/>
      </c:valAx>
      <c:valAx>
        <c:axId val="49391104"/>
        <c:scaling>
          <c:orientation val="minMax"/>
        </c:scaling>
        <c:axPos val="l"/>
        <c:majorGridlines/>
        <c:numFmt formatCode="General" sourceLinked="1"/>
        <c:tickLblPos val="nextTo"/>
        <c:txPr>
          <a:bodyPr/>
          <a:lstStyle/>
          <a:p>
            <a:pPr>
              <a:defRPr lang="en-US" sz="1200"/>
            </a:pPr>
            <a:endParaRPr lang="ru-RU"/>
          </a:p>
        </c:txPr>
        <c:crossAx val="49389568"/>
        <c:crosses val="autoZero"/>
        <c:crossBetween val="midCat"/>
      </c:valAx>
      <c:spPr>
        <a:solidFill>
          <a:srgbClr val="FFFFFF"/>
        </a:solidFill>
      </c:spPr>
    </c:plotArea>
    <c:plotVisOnly val="1"/>
    <c:dispBlanksAs val="gap"/>
  </c:chart>
  <c:externalData r:id="rId1"/>
</c:chartSpace>
</file>

<file path=ppt/charts/chart13.xml><?xml version="1.0" encoding="utf-8"?>
<c:chartSpace xmlns:c="http://schemas.openxmlformats.org/drawingml/2006/chart" xmlns:a="http://schemas.openxmlformats.org/drawingml/2006/main" xmlns:r="http://schemas.openxmlformats.org/officeDocument/2006/relationships">
  <c:lang val="ru-RU"/>
  <c:chart>
    <c:plotArea>
      <c:layout>
        <c:manualLayout>
          <c:layoutTarget val="inner"/>
          <c:xMode val="edge"/>
          <c:yMode val="edge"/>
          <c:x val="0.119460890680714"/>
          <c:y val="0.10862819027277802"/>
          <c:w val="0.81117774027179101"/>
          <c:h val="0.75467976034498141"/>
        </c:manualLayout>
      </c:layout>
      <c:scatterChart>
        <c:scatterStyle val="lineMarker"/>
        <c:ser>
          <c:idx val="0"/>
          <c:order val="0"/>
          <c:spPr>
            <a:ln w="28575">
              <a:noFill/>
            </a:ln>
          </c:spPr>
          <c:trendline>
            <c:trendlineType val="linear"/>
            <c:dispRSqr val="1"/>
            <c:dispEq val="1"/>
            <c:trendlineLbl>
              <c:layout>
                <c:manualLayout>
                  <c:x val="-0.45426295612383499"/>
                  <c:y val="3.3609029566211313E-2"/>
                </c:manualLayout>
              </c:layout>
              <c:tx>
                <c:rich>
                  <a:bodyPr/>
                  <a:lstStyle/>
                  <a:p>
                    <a:pPr>
                      <a:defRPr lang="en-US" sz="1600"/>
                    </a:pPr>
                    <a:r>
                      <a:rPr lang="en-AU" sz="1600" baseline="0" dirty="0" smtClean="0"/>
                      <a:t>U1349A 10R2</a:t>
                    </a:r>
                    <a:r>
                      <a:rPr lang="en-US" sz="1600" baseline="0" dirty="0"/>
                      <a:t>
R² = </a:t>
                    </a:r>
                    <a:r>
                      <a:rPr lang="en-US" sz="1600" baseline="0" dirty="0" smtClean="0"/>
                      <a:t>0.973</a:t>
                    </a:r>
                  </a:p>
                  <a:p>
                    <a:pPr>
                      <a:defRPr lang="en-US" sz="1600"/>
                    </a:pPr>
                    <a:r>
                      <a:rPr lang="en-US" sz="1600" baseline="0" dirty="0" smtClean="0"/>
                      <a:t>Age = 114 Ma</a:t>
                    </a:r>
                    <a:endParaRPr lang="en-US" sz="1600" dirty="0"/>
                  </a:p>
                </c:rich>
              </c:tx>
              <c:numFmt formatCode="General" sourceLinked="0"/>
              <c:spPr>
                <a:solidFill>
                  <a:srgbClr val="FFFFFF"/>
                </a:solidFill>
              </c:spPr>
            </c:trendlineLbl>
          </c:trendline>
          <c:xVal>
            <c:numRef>
              <c:f>Sheet1!$E$2:$E$4</c:f>
              <c:numCache>
                <c:formatCode>General</c:formatCode>
                <c:ptCount val="3"/>
                <c:pt idx="0">
                  <c:v>21.945399999999989</c:v>
                </c:pt>
                <c:pt idx="1">
                  <c:v>19.045099999999991</c:v>
                </c:pt>
                <c:pt idx="2">
                  <c:v>23.46769999999999</c:v>
                </c:pt>
              </c:numCache>
            </c:numRef>
          </c:xVal>
          <c:yVal>
            <c:numRef>
              <c:f>Sheet1!$F$2:$F$4</c:f>
              <c:numCache>
                <c:formatCode>General</c:formatCode>
                <c:ptCount val="3"/>
                <c:pt idx="0">
                  <c:v>15.619</c:v>
                </c:pt>
                <c:pt idx="1">
                  <c:v>15.5078</c:v>
                </c:pt>
                <c:pt idx="2">
                  <c:v>15.725300000000001</c:v>
                </c:pt>
              </c:numCache>
            </c:numRef>
          </c:yVal>
        </c:ser>
        <c:axId val="49677824"/>
        <c:axId val="49679360"/>
      </c:scatterChart>
      <c:valAx>
        <c:axId val="49677824"/>
        <c:scaling>
          <c:orientation val="minMax"/>
          <c:min val="18"/>
        </c:scaling>
        <c:axPos val="b"/>
        <c:numFmt formatCode="General" sourceLinked="1"/>
        <c:tickLblPos val="nextTo"/>
        <c:txPr>
          <a:bodyPr/>
          <a:lstStyle/>
          <a:p>
            <a:pPr>
              <a:defRPr lang="en-US" sz="1200"/>
            </a:pPr>
            <a:endParaRPr lang="ru-RU"/>
          </a:p>
        </c:txPr>
        <c:crossAx val="49679360"/>
        <c:crosses val="autoZero"/>
        <c:crossBetween val="midCat"/>
      </c:valAx>
      <c:valAx>
        <c:axId val="49679360"/>
        <c:scaling>
          <c:orientation val="minMax"/>
        </c:scaling>
        <c:axPos val="l"/>
        <c:majorGridlines/>
        <c:numFmt formatCode="General" sourceLinked="1"/>
        <c:tickLblPos val="nextTo"/>
        <c:txPr>
          <a:bodyPr/>
          <a:lstStyle/>
          <a:p>
            <a:pPr>
              <a:defRPr lang="en-US" sz="1200"/>
            </a:pPr>
            <a:endParaRPr lang="ru-RU"/>
          </a:p>
        </c:txPr>
        <c:crossAx val="49677824"/>
        <c:crosses val="autoZero"/>
        <c:crossBetween val="midCat"/>
      </c:valAx>
      <c:spPr>
        <a:solidFill>
          <a:srgbClr val="FFFFFF"/>
        </a:solidFill>
      </c:spPr>
    </c:plotArea>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ru-RU"/>
  <c:chart>
    <c:plotArea>
      <c:layout>
        <c:manualLayout>
          <c:layoutTarget val="inner"/>
          <c:xMode val="edge"/>
          <c:yMode val="edge"/>
          <c:x val="8.8254386701976356E-2"/>
          <c:y val="3.19659030367608E-2"/>
          <c:w val="0.87467635491754803"/>
          <c:h val="0.85617105533625004"/>
        </c:manualLayout>
      </c:layout>
      <c:lineChart>
        <c:grouping val="standard"/>
        <c:ser>
          <c:idx val="4"/>
          <c:order val="0"/>
          <c:tx>
            <c:v>U1347A avg (1)</c:v>
          </c:tx>
          <c:spPr>
            <a:ln w="28575" cmpd="sng">
              <a:solidFill>
                <a:srgbClr val="08DA00"/>
              </a:solidFill>
              <a:prstDash val="lgDash"/>
            </a:ln>
          </c:spPr>
          <c:marker>
            <c:symbol val="none"/>
          </c:marker>
          <c:cat>
            <c:strRef>
              <c:f>Multi!$R$155:$AE$155</c:f>
              <c:strCache>
                <c:ptCount val="14"/>
                <c:pt idx="0">
                  <c:v>La </c:v>
                </c:pt>
                <c:pt idx="1">
                  <c:v>Ce </c:v>
                </c:pt>
                <c:pt idx="2">
                  <c:v>Pr </c:v>
                </c:pt>
                <c:pt idx="3">
                  <c:v>Nd </c:v>
                </c:pt>
                <c:pt idx="4">
                  <c:v>Sm </c:v>
                </c:pt>
                <c:pt idx="5">
                  <c:v>Eu </c:v>
                </c:pt>
                <c:pt idx="6">
                  <c:v>Gd </c:v>
                </c:pt>
                <c:pt idx="7">
                  <c:v>Tb </c:v>
                </c:pt>
                <c:pt idx="8">
                  <c:v>Dy </c:v>
                </c:pt>
                <c:pt idx="9">
                  <c:v>Ho </c:v>
                </c:pt>
                <c:pt idx="10">
                  <c:v>Er </c:v>
                </c:pt>
                <c:pt idx="11">
                  <c:v>Tm </c:v>
                </c:pt>
                <c:pt idx="12">
                  <c:v>Yb </c:v>
                </c:pt>
                <c:pt idx="13">
                  <c:v>Lu </c:v>
                </c:pt>
              </c:strCache>
            </c:strRef>
          </c:cat>
          <c:val>
            <c:numRef>
              <c:f>Multi!$R$159:$AE$159</c:f>
              <c:numCache>
                <c:formatCode>General</c:formatCode>
                <c:ptCount val="14"/>
                <c:pt idx="0">
                  <c:v>23.718044179697188</c:v>
                </c:pt>
                <c:pt idx="1">
                  <c:v>25.966797812110158</c:v>
                </c:pt>
                <c:pt idx="2">
                  <c:v>27.199543610547654</c:v>
                </c:pt>
                <c:pt idx="3">
                  <c:v>28.472132835628468</c:v>
                </c:pt>
                <c:pt idx="4">
                  <c:v>27.599364069952301</c:v>
                </c:pt>
                <c:pt idx="5">
                  <c:v>26.078779646849853</c:v>
                </c:pt>
                <c:pt idx="6">
                  <c:v>25.758202778598879</c:v>
                </c:pt>
                <c:pt idx="7">
                  <c:v>24.265927977839272</c:v>
                </c:pt>
                <c:pt idx="8">
                  <c:v>22.32902917264467</c:v>
                </c:pt>
                <c:pt idx="9">
                  <c:v>20.583925878043527</c:v>
                </c:pt>
                <c:pt idx="10">
                  <c:v>19.933823529411775</c:v>
                </c:pt>
                <c:pt idx="11">
                  <c:v>17.997142176708714</c:v>
                </c:pt>
                <c:pt idx="12">
                  <c:v>17.599561563755927</c:v>
                </c:pt>
                <c:pt idx="13">
                  <c:v>16.991869918699201</c:v>
                </c:pt>
              </c:numCache>
            </c:numRef>
          </c:val>
        </c:ser>
        <c:ser>
          <c:idx val="40"/>
          <c:order val="1"/>
          <c:tx>
            <c:v>1213B avg (2)</c:v>
          </c:tx>
          <c:spPr>
            <a:ln w="28575" cmpd="sng">
              <a:solidFill>
                <a:srgbClr val="41D5EC"/>
              </a:solidFill>
              <a:prstDash val="lgDash"/>
            </a:ln>
          </c:spPr>
          <c:marker>
            <c:symbol val="none"/>
          </c:marker>
          <c:cat>
            <c:strRef>
              <c:f>Multi!$R$155:$AE$155</c:f>
              <c:strCache>
                <c:ptCount val="14"/>
                <c:pt idx="0">
                  <c:v>La </c:v>
                </c:pt>
                <c:pt idx="1">
                  <c:v>Ce </c:v>
                </c:pt>
                <c:pt idx="2">
                  <c:v>Pr </c:v>
                </c:pt>
                <c:pt idx="3">
                  <c:v>Nd </c:v>
                </c:pt>
                <c:pt idx="4">
                  <c:v>Sm </c:v>
                </c:pt>
                <c:pt idx="5">
                  <c:v>Eu </c:v>
                </c:pt>
                <c:pt idx="6">
                  <c:v>Gd </c:v>
                </c:pt>
                <c:pt idx="7">
                  <c:v>Tb </c:v>
                </c:pt>
                <c:pt idx="8">
                  <c:v>Dy </c:v>
                </c:pt>
                <c:pt idx="9">
                  <c:v>Ho </c:v>
                </c:pt>
                <c:pt idx="10">
                  <c:v>Er </c:v>
                </c:pt>
                <c:pt idx="11">
                  <c:v>Tm </c:v>
                </c:pt>
                <c:pt idx="12">
                  <c:v>Yb </c:v>
                </c:pt>
                <c:pt idx="13">
                  <c:v>Lu </c:v>
                </c:pt>
              </c:strCache>
            </c:strRef>
          </c:cat>
          <c:val>
            <c:numRef>
              <c:f>Multi!$R$158:$AE$158</c:f>
              <c:numCache>
                <c:formatCode>General</c:formatCode>
                <c:ptCount val="14"/>
                <c:pt idx="0">
                  <c:v>18.804500703234886</c:v>
                </c:pt>
                <c:pt idx="1">
                  <c:v>19.90212071778139</c:v>
                </c:pt>
                <c:pt idx="2">
                  <c:v>21.084770114942533</c:v>
                </c:pt>
                <c:pt idx="3">
                  <c:v>22.319474835886211</c:v>
                </c:pt>
                <c:pt idx="4">
                  <c:v>21.64414414414415</c:v>
                </c:pt>
                <c:pt idx="5">
                  <c:v>20.899940793368859</c:v>
                </c:pt>
                <c:pt idx="6">
                  <c:v>20.536013400335005</c:v>
                </c:pt>
                <c:pt idx="7">
                  <c:v>19.944598337950133</c:v>
                </c:pt>
                <c:pt idx="8">
                  <c:v>17.601626016260159</c:v>
                </c:pt>
                <c:pt idx="9">
                  <c:v>17.52136752136752</c:v>
                </c:pt>
                <c:pt idx="10">
                  <c:v>15.479166666666673</c:v>
                </c:pt>
                <c:pt idx="11">
                  <c:v>14.844804318488533</c:v>
                </c:pt>
                <c:pt idx="12">
                  <c:v>14.782608695652169</c:v>
                </c:pt>
                <c:pt idx="13">
                  <c:v>14.63414634146341</c:v>
                </c:pt>
              </c:numCache>
            </c:numRef>
          </c:val>
        </c:ser>
        <c:ser>
          <c:idx val="6"/>
          <c:order val="2"/>
          <c:tx>
            <c:v>1179D avg (2)</c:v>
          </c:tx>
          <c:spPr>
            <a:ln w="28575" cmpd="sng">
              <a:solidFill>
                <a:srgbClr val="A94DB6"/>
              </a:solidFill>
            </a:ln>
          </c:spPr>
          <c:marker>
            <c:symbol val="none"/>
          </c:marker>
          <c:val>
            <c:numRef>
              <c:f>Multi!$R$160:$AE$160</c:f>
              <c:numCache>
                <c:formatCode>General</c:formatCode>
                <c:ptCount val="14"/>
                <c:pt idx="0">
                  <c:v>18.797468354430386</c:v>
                </c:pt>
                <c:pt idx="1">
                  <c:v>21.207177814029354</c:v>
                </c:pt>
                <c:pt idx="2">
                  <c:v>23.653017241379313</c:v>
                </c:pt>
                <c:pt idx="3">
                  <c:v>23.851203501094101</c:v>
                </c:pt>
                <c:pt idx="4">
                  <c:v>24.087837837837828</c:v>
                </c:pt>
                <c:pt idx="5">
                  <c:v>22.824156305506225</c:v>
                </c:pt>
                <c:pt idx="6">
                  <c:v>23.869346733668312</c:v>
                </c:pt>
                <c:pt idx="7">
                  <c:v>23.684210526315788</c:v>
                </c:pt>
                <c:pt idx="8">
                  <c:v>21.626016260162594</c:v>
                </c:pt>
                <c:pt idx="9">
                  <c:v>21.245421245420868</c:v>
                </c:pt>
                <c:pt idx="10">
                  <c:v>19.78125</c:v>
                </c:pt>
                <c:pt idx="11">
                  <c:v>19.433198380566793</c:v>
                </c:pt>
                <c:pt idx="12">
                  <c:v>19.534161490683235</c:v>
                </c:pt>
                <c:pt idx="13">
                  <c:v>20.528455284552834</c:v>
                </c:pt>
              </c:numCache>
            </c:numRef>
          </c:val>
        </c:ser>
        <c:ser>
          <c:idx val="32"/>
          <c:order val="3"/>
          <c:tx>
            <c:v>N-Morb</c:v>
          </c:tx>
          <c:spPr>
            <a:ln w="38100" cmpd="sng">
              <a:solidFill>
                <a:srgbClr val="000000"/>
              </a:solidFill>
              <a:prstDash val="sysDot"/>
            </a:ln>
          </c:spPr>
          <c:marker>
            <c:symbol val="none"/>
          </c:marker>
          <c:cat>
            <c:strRef>
              <c:f>Multi!$R$155:$AE$155</c:f>
              <c:strCache>
                <c:ptCount val="14"/>
                <c:pt idx="0">
                  <c:v>La </c:v>
                </c:pt>
                <c:pt idx="1">
                  <c:v>Ce </c:v>
                </c:pt>
                <c:pt idx="2">
                  <c:v>Pr </c:v>
                </c:pt>
                <c:pt idx="3">
                  <c:v>Nd </c:v>
                </c:pt>
                <c:pt idx="4">
                  <c:v>Sm </c:v>
                </c:pt>
                <c:pt idx="5">
                  <c:v>Eu </c:v>
                </c:pt>
                <c:pt idx="6">
                  <c:v>Gd </c:v>
                </c:pt>
                <c:pt idx="7">
                  <c:v>Tb </c:v>
                </c:pt>
                <c:pt idx="8">
                  <c:v>Dy </c:v>
                </c:pt>
                <c:pt idx="9">
                  <c:v>Ho </c:v>
                </c:pt>
                <c:pt idx="10">
                  <c:v>Er </c:v>
                </c:pt>
                <c:pt idx="11">
                  <c:v>Tm </c:v>
                </c:pt>
                <c:pt idx="12">
                  <c:v>Yb </c:v>
                </c:pt>
                <c:pt idx="13">
                  <c:v>Lu </c:v>
                </c:pt>
              </c:strCache>
            </c:strRef>
          </c:cat>
          <c:val>
            <c:numRef>
              <c:f>REE!$E$91:$R$91</c:f>
              <c:numCache>
                <c:formatCode>General</c:formatCode>
                <c:ptCount val="14"/>
                <c:pt idx="0">
                  <c:v>10.548523206751048</c:v>
                </c:pt>
                <c:pt idx="1">
                  <c:v>12.23491027732463</c:v>
                </c:pt>
                <c:pt idx="2">
                  <c:v>14.224137931034477</c:v>
                </c:pt>
                <c:pt idx="3">
                  <c:v>15.973741794310719</c:v>
                </c:pt>
                <c:pt idx="4">
                  <c:v>17.770270270270263</c:v>
                </c:pt>
                <c:pt idx="5">
                  <c:v>18.117229129662533</c:v>
                </c:pt>
                <c:pt idx="6">
                  <c:v>18.492462311557773</c:v>
                </c:pt>
                <c:pt idx="7">
                  <c:v>18.559556786703599</c:v>
                </c:pt>
                <c:pt idx="8">
                  <c:v>18.495934959349587</c:v>
                </c:pt>
                <c:pt idx="9">
                  <c:v>18.4981684981685</c:v>
                </c:pt>
                <c:pt idx="10">
                  <c:v>18.562499999999989</c:v>
                </c:pt>
                <c:pt idx="11">
                  <c:v>18.46153846153846</c:v>
                </c:pt>
                <c:pt idx="12">
                  <c:v>18.944099378881972</c:v>
                </c:pt>
                <c:pt idx="13">
                  <c:v>18.495934959349587</c:v>
                </c:pt>
              </c:numCache>
            </c:numRef>
          </c:val>
        </c:ser>
        <c:marker val="1"/>
        <c:axId val="32945280"/>
        <c:axId val="32946816"/>
      </c:lineChart>
      <c:catAx>
        <c:axId val="32945280"/>
        <c:scaling>
          <c:orientation val="minMax"/>
        </c:scaling>
        <c:axPos val="b"/>
        <c:numFmt formatCode="General" sourceLinked="1"/>
        <c:tickLblPos val="nextTo"/>
        <c:spPr>
          <a:ln w="12700">
            <a:solidFill>
              <a:srgbClr val="000000"/>
            </a:solidFill>
            <a:prstDash val="solid"/>
          </a:ln>
        </c:spPr>
        <c:txPr>
          <a:bodyPr rot="0" vert="horz"/>
          <a:lstStyle/>
          <a:p>
            <a:pPr>
              <a:defRPr lang="en-US" sz="1000" b="0" i="0" u="none" strike="noStrike" baseline="0">
                <a:solidFill>
                  <a:srgbClr val="000000"/>
                </a:solidFill>
                <a:latin typeface="Palatino Linotype"/>
                <a:ea typeface="Arial Cyr"/>
                <a:cs typeface="Palatino Linotype"/>
              </a:defRPr>
            </a:pPr>
            <a:endParaRPr lang="ru-RU"/>
          </a:p>
        </c:txPr>
        <c:crossAx val="32946816"/>
        <c:crossesAt val="0.1"/>
        <c:auto val="1"/>
        <c:lblAlgn val="ctr"/>
        <c:lblOffset val="100"/>
        <c:tickLblSkip val="1"/>
        <c:tickMarkSkip val="1"/>
      </c:catAx>
      <c:valAx>
        <c:axId val="32946816"/>
        <c:scaling>
          <c:logBase val="10"/>
          <c:orientation val="minMax"/>
        </c:scaling>
        <c:axPos val="l"/>
        <c:majorGridlines>
          <c:spPr>
            <a:ln w="3175">
              <a:solidFill>
                <a:srgbClr val="000000"/>
              </a:solidFill>
              <a:prstDash val="solid"/>
            </a:ln>
          </c:spPr>
        </c:majorGridlines>
        <c:title>
          <c:tx>
            <c:rich>
              <a:bodyPr/>
              <a:lstStyle/>
              <a:p>
                <a:pPr>
                  <a:defRPr lang="en-US" sz="1100" b="0" i="0" u="none" strike="noStrike" baseline="0">
                    <a:solidFill>
                      <a:srgbClr val="000000"/>
                    </a:solidFill>
                    <a:latin typeface="Palatino Linotype"/>
                    <a:ea typeface="Arial Cyr"/>
                    <a:cs typeface="Palatino Linotype"/>
                  </a:defRPr>
                </a:pPr>
                <a:r>
                  <a:rPr lang="en-US" sz="1100" b="0">
                    <a:latin typeface="Palatino Linotype"/>
                    <a:cs typeface="Palatino Linotype"/>
                  </a:rPr>
                  <a:t>Chondrite Normalised</a:t>
                </a:r>
              </a:p>
            </c:rich>
          </c:tx>
          <c:layout>
            <c:manualLayout>
              <c:xMode val="edge"/>
              <c:yMode val="edge"/>
              <c:x val="0"/>
              <c:y val="0.14405645875799411"/>
            </c:manualLayout>
          </c:layout>
          <c:spPr>
            <a:noFill/>
            <a:ln w="25400">
              <a:noFill/>
            </a:ln>
          </c:spPr>
        </c:title>
        <c:numFmt formatCode="General" sourceLinked="1"/>
        <c:tickLblPos val="nextTo"/>
        <c:spPr>
          <a:ln w="12700">
            <a:solidFill>
              <a:srgbClr val="000000"/>
            </a:solidFill>
            <a:prstDash val="solid"/>
          </a:ln>
        </c:spPr>
        <c:txPr>
          <a:bodyPr rot="0" vert="horz"/>
          <a:lstStyle/>
          <a:p>
            <a:pPr>
              <a:defRPr lang="en-US" sz="1000" b="0" i="0" u="none" strike="noStrike" baseline="0">
                <a:solidFill>
                  <a:srgbClr val="000000"/>
                </a:solidFill>
                <a:latin typeface="Palatino Linotype"/>
                <a:ea typeface="Arial Cyr"/>
                <a:cs typeface="Palatino Linotype"/>
              </a:defRPr>
            </a:pPr>
            <a:endParaRPr lang="ru-RU"/>
          </a:p>
        </c:txPr>
        <c:crossAx val="32945280"/>
        <c:crosses val="autoZero"/>
        <c:crossBetween val="midCat"/>
      </c:valAx>
      <c:spPr>
        <a:solidFill>
          <a:srgbClr val="F2F2F2"/>
        </a:solidFill>
        <a:ln w="2540">
          <a:solidFill>
            <a:srgbClr val="000000"/>
          </a:solidFill>
          <a:prstDash val="solid"/>
        </a:ln>
      </c:spPr>
    </c:plotArea>
    <c:plotVisOnly val="1"/>
    <c:dispBlanksAs val="gap"/>
  </c:chart>
  <c:spPr>
    <a:solidFill>
      <a:srgbClr val="FFFFFF"/>
    </a:solidFill>
    <a:ln w="9525">
      <a:noFill/>
    </a:ln>
  </c:spPr>
  <c:txPr>
    <a:bodyPr/>
    <a:lstStyle/>
    <a:p>
      <a:pPr>
        <a:defRPr sz="1025" b="0" i="0" u="none" strike="noStrike" baseline="0">
          <a:solidFill>
            <a:srgbClr val="000000"/>
          </a:solidFill>
          <a:latin typeface="Arial Cyr"/>
          <a:ea typeface="Arial Cyr"/>
          <a:cs typeface="Arial Cyr"/>
        </a:defRPr>
      </a:pPr>
      <a:endParaRPr lang="ru-RU"/>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8.7812141558792925E-2"/>
          <c:y val="1.7795816422104302E-2"/>
          <c:w val="0.87779045884285223"/>
          <c:h val="0.88050659193408376"/>
        </c:manualLayout>
      </c:layout>
      <c:lineChart>
        <c:grouping val="standard"/>
        <c:ser>
          <c:idx val="5"/>
          <c:order val="0"/>
          <c:tx>
            <c:v>U1347A avg (1)</c:v>
          </c:tx>
          <c:spPr>
            <a:ln w="28575" cmpd="sng">
              <a:solidFill>
                <a:srgbClr val="08DA00"/>
              </a:solidFill>
              <a:prstDash val="dash"/>
            </a:ln>
          </c:spPr>
          <c:marker>
            <c:symbol val="none"/>
          </c:marker>
          <c:val>
            <c:numRef>
              <c:f>Multi!$E$176:$AF$176</c:f>
              <c:numCache>
                <c:formatCode>General</c:formatCode>
                <c:ptCount val="28"/>
                <c:pt idx="0">
                  <c:v>0.59821428571428559</c:v>
                </c:pt>
                <c:pt idx="1">
                  <c:v>2.5563725490196072</c:v>
                </c:pt>
                <c:pt idx="2">
                  <c:v>3.2620320855614988</c:v>
                </c:pt>
                <c:pt idx="3">
                  <c:v>5.1180170181279454</c:v>
                </c:pt>
                <c:pt idx="4">
                  <c:v>7.1631411185163749</c:v>
                </c:pt>
                <c:pt idx="5">
                  <c:v>8.3783300554264244</c:v>
                </c:pt>
                <c:pt idx="6">
                  <c:v>10.122416534181248</c:v>
                </c:pt>
                <c:pt idx="7">
                  <c:v>8.6746550472040642</c:v>
                </c:pt>
                <c:pt idx="8">
                  <c:v>9.5030728709394214</c:v>
                </c:pt>
                <c:pt idx="9">
                  <c:v>9.9374710514126861</c:v>
                </c:pt>
                <c:pt idx="10">
                  <c:v>4.4266666666666676</c:v>
                </c:pt>
                <c:pt idx="11">
                  <c:v>8.8442211055276179</c:v>
                </c:pt>
                <c:pt idx="12">
                  <c:v>10.409411764705878</c:v>
                </c:pt>
                <c:pt idx="13">
                  <c:v>8.4347691992168983</c:v>
                </c:pt>
                <c:pt idx="14">
                  <c:v>11.301184784868013</c:v>
                </c:pt>
                <c:pt idx="15">
                  <c:v>10.684593837535013</c:v>
                </c:pt>
                <c:pt idx="16">
                  <c:v>10.060851926977699</c:v>
                </c:pt>
                <c:pt idx="17">
                  <c:v>9.5339954163483629</c:v>
                </c:pt>
                <c:pt idx="18">
                  <c:v>9.8656802612512369</c:v>
                </c:pt>
                <c:pt idx="19">
                  <c:v>9.4225778546712835</c:v>
                </c:pt>
                <c:pt idx="20">
                  <c:v>8.8484848484848531</c:v>
                </c:pt>
                <c:pt idx="21">
                  <c:v>8.1497643567812954</c:v>
                </c:pt>
                <c:pt idx="22">
                  <c:v>6.3529411764705728</c:v>
                </c:pt>
                <c:pt idx="23">
                  <c:v>7.5428345834978296</c:v>
                </c:pt>
                <c:pt idx="24">
                  <c:v>7.2817620198764468</c:v>
                </c:pt>
                <c:pt idx="25">
                  <c:v>6.5371972318339076</c:v>
                </c:pt>
                <c:pt idx="26">
                  <c:v>6.425236761371214</c:v>
                </c:pt>
                <c:pt idx="27">
                  <c:v>6.1925925925925895</c:v>
                </c:pt>
              </c:numCache>
            </c:numRef>
          </c:val>
        </c:ser>
        <c:ser>
          <c:idx val="3"/>
          <c:order val="1"/>
          <c:tx>
            <c:v>1213B avg (2)</c:v>
          </c:tx>
          <c:spPr>
            <a:ln w="28575" cmpd="sng">
              <a:solidFill>
                <a:srgbClr val="41D5EC"/>
              </a:solidFill>
              <a:prstDash val="dash"/>
            </a:ln>
          </c:spPr>
          <c:marker>
            <c:symbol val="none"/>
          </c:marker>
          <c:cat>
            <c:strRef>
              <c:f>Multi!$E$2:$AF$2</c:f>
              <c:strCache>
                <c:ptCount val="28"/>
                <c:pt idx="0">
                  <c:v>Cs</c:v>
                </c:pt>
                <c:pt idx="1">
                  <c:v>Rb</c:v>
                </c:pt>
                <c:pt idx="2">
                  <c:v>Ba</c:v>
                </c:pt>
                <c:pt idx="3">
                  <c:v>Th</c:v>
                </c:pt>
                <c:pt idx="4">
                  <c:v>U</c:v>
                </c:pt>
                <c:pt idx="5">
                  <c:v>Nb</c:v>
                </c:pt>
                <c:pt idx="6">
                  <c:v>Ta</c:v>
                </c:pt>
                <c:pt idx="7">
                  <c:v>La</c:v>
                </c:pt>
                <c:pt idx="8">
                  <c:v>Ce</c:v>
                </c:pt>
                <c:pt idx="9">
                  <c:v>Pr</c:v>
                </c:pt>
                <c:pt idx="10">
                  <c:v>Pb</c:v>
                </c:pt>
                <c:pt idx="11">
                  <c:v>Sr</c:v>
                </c:pt>
                <c:pt idx="12">
                  <c:v>Nd</c:v>
                </c:pt>
                <c:pt idx="13">
                  <c:v>P</c:v>
                </c:pt>
                <c:pt idx="14">
                  <c:v>Hf</c:v>
                </c:pt>
                <c:pt idx="15">
                  <c:v>Zr</c:v>
                </c:pt>
                <c:pt idx="16">
                  <c:v>Sm</c:v>
                </c:pt>
                <c:pt idx="17">
                  <c:v>Eu</c:v>
                </c:pt>
                <c:pt idx="18">
                  <c:v>Ti</c:v>
                </c:pt>
                <c:pt idx="19">
                  <c:v>Gd</c:v>
                </c:pt>
                <c:pt idx="20">
                  <c:v>Tb</c:v>
                </c:pt>
                <c:pt idx="21">
                  <c:v>Dy</c:v>
                </c:pt>
                <c:pt idx="22">
                  <c:v>Y</c:v>
                </c:pt>
                <c:pt idx="23">
                  <c:v>Ho</c:v>
                </c:pt>
                <c:pt idx="24">
                  <c:v>Er</c:v>
                </c:pt>
                <c:pt idx="25">
                  <c:v>Tm</c:v>
                </c:pt>
                <c:pt idx="26">
                  <c:v>Yb</c:v>
                </c:pt>
                <c:pt idx="27">
                  <c:v>Lu</c:v>
                </c:pt>
              </c:strCache>
            </c:strRef>
          </c:cat>
          <c:val>
            <c:numRef>
              <c:f>Multi!$E$185:$AF$185</c:f>
              <c:numCache>
                <c:formatCode>General</c:formatCode>
                <c:ptCount val="28"/>
                <c:pt idx="0">
                  <c:v>0.80208333333333304</c:v>
                </c:pt>
                <c:pt idx="1">
                  <c:v>1.8582677165354331</c:v>
                </c:pt>
                <c:pt idx="2">
                  <c:v>2.2130013831258641</c:v>
                </c:pt>
                <c:pt idx="3">
                  <c:v>2.7450980392156854</c:v>
                </c:pt>
                <c:pt idx="4">
                  <c:v>3.9365079365079372</c:v>
                </c:pt>
                <c:pt idx="5">
                  <c:v>6.5451145395043842</c:v>
                </c:pt>
                <c:pt idx="6">
                  <c:v>7.0731707317073171</c:v>
                </c:pt>
                <c:pt idx="7">
                  <c:v>6.4871421639980582</c:v>
                </c:pt>
                <c:pt idx="8">
                  <c:v>6.8732394366197189</c:v>
                </c:pt>
                <c:pt idx="9">
                  <c:v>7.089371980676332</c:v>
                </c:pt>
                <c:pt idx="10">
                  <c:v>2.6216216216216228</c:v>
                </c:pt>
                <c:pt idx="11">
                  <c:v>7.5829383886255846</c:v>
                </c:pt>
                <c:pt idx="12">
                  <c:v>7.5332348596750327</c:v>
                </c:pt>
                <c:pt idx="14">
                  <c:v>7.7562028047464926</c:v>
                </c:pt>
                <c:pt idx="15">
                  <c:v>7.5833333333333348</c:v>
                </c:pt>
                <c:pt idx="16">
                  <c:v>7.214714714714713</c:v>
                </c:pt>
                <c:pt idx="17">
                  <c:v>7.0039682539682495</c:v>
                </c:pt>
                <c:pt idx="19">
                  <c:v>6.8568232662192328</c:v>
                </c:pt>
                <c:pt idx="20">
                  <c:v>6.666666666666667</c:v>
                </c:pt>
                <c:pt idx="21">
                  <c:v>5.8751696065128902</c:v>
                </c:pt>
                <c:pt idx="22">
                  <c:v>5.7216117216117235</c:v>
                </c:pt>
                <c:pt idx="23">
                  <c:v>5.8333333333333339</c:v>
                </c:pt>
                <c:pt idx="24">
                  <c:v>5.1597222222222223</c:v>
                </c:pt>
                <c:pt idx="25">
                  <c:v>4.9549549549549345</c:v>
                </c:pt>
                <c:pt idx="26">
                  <c:v>4.8275862068964397</c:v>
                </c:pt>
                <c:pt idx="27">
                  <c:v>4.8648648648648649</c:v>
                </c:pt>
              </c:numCache>
            </c:numRef>
          </c:val>
        </c:ser>
        <c:ser>
          <c:idx val="11"/>
          <c:order val="2"/>
          <c:tx>
            <c:v>1179D avg (2)</c:v>
          </c:tx>
          <c:spPr>
            <a:ln w="28575" cmpd="sng">
              <a:solidFill>
                <a:srgbClr val="A94DB6"/>
              </a:solidFill>
              <a:prstDash val="solid"/>
            </a:ln>
          </c:spPr>
          <c:marker>
            <c:symbol val="none"/>
          </c:marker>
          <c:val>
            <c:numRef>
              <c:f>Multi!$E$186:$AF$186</c:f>
              <c:numCache>
                <c:formatCode>General</c:formatCode>
                <c:ptCount val="28"/>
                <c:pt idx="0">
                  <c:v>1.4047619047619051</c:v>
                </c:pt>
                <c:pt idx="1">
                  <c:v>2.7083333333333339</c:v>
                </c:pt>
                <c:pt idx="2">
                  <c:v>5.0530303030303054</c:v>
                </c:pt>
                <c:pt idx="3">
                  <c:v>5.0314465408805029</c:v>
                </c:pt>
                <c:pt idx="4">
                  <c:v>6.1576354679802421</c:v>
                </c:pt>
                <c:pt idx="5">
                  <c:v>6.2310030395136833</c:v>
                </c:pt>
                <c:pt idx="6">
                  <c:v>8.1081081081080981</c:v>
                </c:pt>
                <c:pt idx="7">
                  <c:v>6.875</c:v>
                </c:pt>
                <c:pt idx="8">
                  <c:v>7.7611940298507456</c:v>
                </c:pt>
                <c:pt idx="9">
                  <c:v>8.6417322834645685</c:v>
                </c:pt>
                <c:pt idx="10">
                  <c:v>4.3400000000000007</c:v>
                </c:pt>
                <c:pt idx="11">
                  <c:v>7.3115577889447279</c:v>
                </c:pt>
                <c:pt idx="12">
                  <c:v>8.7199999999999989</c:v>
                </c:pt>
                <c:pt idx="13">
                  <c:v>7.516272181243334</c:v>
                </c:pt>
                <c:pt idx="14">
                  <c:v>9.2579505300353375</c:v>
                </c:pt>
                <c:pt idx="15">
                  <c:v>8.5238095238095237</c:v>
                </c:pt>
                <c:pt idx="16">
                  <c:v>8.7807881773399004</c:v>
                </c:pt>
                <c:pt idx="17">
                  <c:v>8.344155844155841</c:v>
                </c:pt>
                <c:pt idx="18">
                  <c:v>7.9590254806629925</c:v>
                </c:pt>
                <c:pt idx="19">
                  <c:v>8.7316176470587958</c:v>
                </c:pt>
                <c:pt idx="20">
                  <c:v>8.6363636363636349</c:v>
                </c:pt>
                <c:pt idx="21">
                  <c:v>7.8931750741839757</c:v>
                </c:pt>
                <c:pt idx="22">
                  <c:v>0</c:v>
                </c:pt>
                <c:pt idx="23">
                  <c:v>7.7852348993288576</c:v>
                </c:pt>
                <c:pt idx="24">
                  <c:v>7.2260273972602755</c:v>
                </c:pt>
                <c:pt idx="25">
                  <c:v>7.0588235294117654</c:v>
                </c:pt>
                <c:pt idx="26">
                  <c:v>7.1315192743763927</c:v>
                </c:pt>
                <c:pt idx="27">
                  <c:v>7.4814814814814818</c:v>
                </c:pt>
              </c:numCache>
            </c:numRef>
          </c:val>
        </c:ser>
        <c:ser>
          <c:idx val="0"/>
          <c:order val="3"/>
          <c:tx>
            <c:strRef>
              <c:f>Multi!$B$92</c:f>
              <c:strCache>
                <c:ptCount val="1"/>
                <c:pt idx="0">
                  <c:v>N-MORB</c:v>
                </c:pt>
              </c:strCache>
            </c:strRef>
          </c:tx>
          <c:spPr>
            <a:ln w="38100" cmpd="sng">
              <a:solidFill>
                <a:srgbClr val="000000"/>
              </a:solidFill>
              <a:prstDash val="sysDot"/>
            </a:ln>
          </c:spPr>
          <c:marker>
            <c:symbol val="none"/>
          </c:marker>
          <c:cat>
            <c:strRef>
              <c:f>Multi!$E$2:$AF$2</c:f>
              <c:strCache>
                <c:ptCount val="28"/>
                <c:pt idx="0">
                  <c:v>Cs</c:v>
                </c:pt>
                <c:pt idx="1">
                  <c:v>Rb</c:v>
                </c:pt>
                <c:pt idx="2">
                  <c:v>Ba</c:v>
                </c:pt>
                <c:pt idx="3">
                  <c:v>Th</c:v>
                </c:pt>
                <c:pt idx="4">
                  <c:v>U</c:v>
                </c:pt>
                <c:pt idx="5">
                  <c:v>Nb</c:v>
                </c:pt>
                <c:pt idx="6">
                  <c:v>Ta</c:v>
                </c:pt>
                <c:pt idx="7">
                  <c:v>La</c:v>
                </c:pt>
                <c:pt idx="8">
                  <c:v>Ce</c:v>
                </c:pt>
                <c:pt idx="9">
                  <c:v>Pr</c:v>
                </c:pt>
                <c:pt idx="10">
                  <c:v>Pb</c:v>
                </c:pt>
                <c:pt idx="11">
                  <c:v>Sr</c:v>
                </c:pt>
                <c:pt idx="12">
                  <c:v>Nd</c:v>
                </c:pt>
                <c:pt idx="13">
                  <c:v>P</c:v>
                </c:pt>
                <c:pt idx="14">
                  <c:v>Hf</c:v>
                </c:pt>
                <c:pt idx="15">
                  <c:v>Zr</c:v>
                </c:pt>
                <c:pt idx="16">
                  <c:v>Sm</c:v>
                </c:pt>
                <c:pt idx="17">
                  <c:v>Eu</c:v>
                </c:pt>
                <c:pt idx="18">
                  <c:v>Ti</c:v>
                </c:pt>
                <c:pt idx="19">
                  <c:v>Gd</c:v>
                </c:pt>
                <c:pt idx="20">
                  <c:v>Tb</c:v>
                </c:pt>
                <c:pt idx="21">
                  <c:v>Dy</c:v>
                </c:pt>
                <c:pt idx="22">
                  <c:v>Y</c:v>
                </c:pt>
                <c:pt idx="23">
                  <c:v>Ho</c:v>
                </c:pt>
                <c:pt idx="24">
                  <c:v>Er</c:v>
                </c:pt>
                <c:pt idx="25">
                  <c:v>Tm</c:v>
                </c:pt>
                <c:pt idx="26">
                  <c:v>Yb</c:v>
                </c:pt>
                <c:pt idx="27">
                  <c:v>Lu</c:v>
                </c:pt>
              </c:strCache>
            </c:strRef>
          </c:cat>
          <c:val>
            <c:numRef>
              <c:f>Multi!$E$92:$AF$92</c:f>
              <c:numCache>
                <c:formatCode>General</c:formatCode>
                <c:ptCount val="28"/>
                <c:pt idx="0">
                  <c:v>0.33333333333333309</c:v>
                </c:pt>
                <c:pt idx="1">
                  <c:v>0.93333333333333302</c:v>
                </c:pt>
                <c:pt idx="2">
                  <c:v>0.95454545454545525</c:v>
                </c:pt>
                <c:pt idx="3">
                  <c:v>1.5094339622641506</c:v>
                </c:pt>
                <c:pt idx="4">
                  <c:v>2.3152709359605748</c:v>
                </c:pt>
                <c:pt idx="5">
                  <c:v>3.5410334346504562</c:v>
                </c:pt>
                <c:pt idx="7">
                  <c:v>3.8580246913580232</c:v>
                </c:pt>
                <c:pt idx="8">
                  <c:v>4.4776119402985071</c:v>
                </c:pt>
                <c:pt idx="9">
                  <c:v>5.1968503937007879</c:v>
                </c:pt>
                <c:pt idx="10">
                  <c:v>2</c:v>
                </c:pt>
                <c:pt idx="11">
                  <c:v>4.5226130653266354</c:v>
                </c:pt>
                <c:pt idx="12">
                  <c:v>5.84</c:v>
                </c:pt>
                <c:pt idx="14">
                  <c:v>7.2438162544169327</c:v>
                </c:pt>
                <c:pt idx="15">
                  <c:v>7.0476190476190466</c:v>
                </c:pt>
                <c:pt idx="16">
                  <c:v>6.4778325123152696</c:v>
                </c:pt>
                <c:pt idx="17">
                  <c:v>6.6233766233766227</c:v>
                </c:pt>
                <c:pt idx="19">
                  <c:v>6.7647058823529367</c:v>
                </c:pt>
                <c:pt idx="20">
                  <c:v>6.7676767676767646</c:v>
                </c:pt>
                <c:pt idx="21">
                  <c:v>6.7507418397626102</c:v>
                </c:pt>
                <c:pt idx="22">
                  <c:v>6.5116279069767442</c:v>
                </c:pt>
                <c:pt idx="23">
                  <c:v>6.7785234899328923</c:v>
                </c:pt>
                <c:pt idx="24">
                  <c:v>6.7808219178082156</c:v>
                </c:pt>
                <c:pt idx="25">
                  <c:v>6.7058823529411775</c:v>
                </c:pt>
                <c:pt idx="26">
                  <c:v>6.9160997732426335</c:v>
                </c:pt>
                <c:pt idx="27">
                  <c:v>6.7407407407407414</c:v>
                </c:pt>
              </c:numCache>
            </c:numRef>
          </c:val>
        </c:ser>
        <c:marker val="1"/>
        <c:axId val="53242496"/>
        <c:axId val="53330304"/>
      </c:lineChart>
      <c:catAx>
        <c:axId val="53242496"/>
        <c:scaling>
          <c:orientation val="minMax"/>
        </c:scaling>
        <c:axPos val="b"/>
        <c:numFmt formatCode="General" sourceLinked="1"/>
        <c:tickLblPos val="nextTo"/>
        <c:spPr>
          <a:ln w="12700">
            <a:solidFill>
              <a:srgbClr val="000000"/>
            </a:solidFill>
            <a:prstDash val="solid"/>
          </a:ln>
        </c:spPr>
        <c:txPr>
          <a:bodyPr rot="0" vert="horz"/>
          <a:lstStyle/>
          <a:p>
            <a:pPr>
              <a:defRPr lang="en-US" sz="1000" b="0" i="0" u="none" strike="noStrike" baseline="0">
                <a:solidFill>
                  <a:srgbClr val="000000"/>
                </a:solidFill>
                <a:latin typeface="Palatino Linotype"/>
                <a:ea typeface="Arial Cyr"/>
                <a:cs typeface="Palatino Linotype"/>
              </a:defRPr>
            </a:pPr>
            <a:endParaRPr lang="ru-RU"/>
          </a:p>
        </c:txPr>
        <c:crossAx val="53330304"/>
        <c:crossesAt val="1.0000000000000004E-2"/>
        <c:auto val="1"/>
        <c:lblAlgn val="ctr"/>
        <c:lblOffset val="100"/>
        <c:tickLblSkip val="1"/>
        <c:tickMarkSkip val="1"/>
      </c:catAx>
      <c:valAx>
        <c:axId val="53330304"/>
        <c:scaling>
          <c:logBase val="10"/>
          <c:orientation val="minMax"/>
        </c:scaling>
        <c:axPos val="l"/>
        <c:majorGridlines>
          <c:spPr>
            <a:ln w="3175">
              <a:solidFill>
                <a:srgbClr val="000000"/>
              </a:solidFill>
              <a:prstDash val="solid"/>
            </a:ln>
          </c:spPr>
        </c:majorGridlines>
        <c:title>
          <c:tx>
            <c:rich>
              <a:bodyPr/>
              <a:lstStyle/>
              <a:p>
                <a:pPr>
                  <a:defRPr lang="en-US" sz="1100" b="0" i="0" u="none" strike="noStrike" baseline="0">
                    <a:solidFill>
                      <a:srgbClr val="000000"/>
                    </a:solidFill>
                    <a:latin typeface="Palatino Linotype"/>
                    <a:ea typeface="Arial Cyr"/>
                    <a:cs typeface="Palatino Linotype"/>
                  </a:defRPr>
                </a:pPr>
                <a:r>
                  <a:rPr lang="en-US" sz="1100" b="0">
                    <a:latin typeface="Palatino Linotype"/>
                    <a:cs typeface="Palatino Linotype"/>
                  </a:rPr>
                  <a:t>Primitive Mantle Normalised</a:t>
                </a:r>
              </a:p>
            </c:rich>
          </c:tx>
          <c:layout>
            <c:manualLayout>
              <c:xMode val="edge"/>
              <c:yMode val="edge"/>
              <c:x val="1.9883993695558213E-3"/>
              <c:y val="0.23015160491763395"/>
            </c:manualLayout>
          </c:layout>
          <c:spPr>
            <a:noFill/>
            <a:ln w="25400">
              <a:noFill/>
            </a:ln>
          </c:spPr>
        </c:title>
        <c:numFmt formatCode="General" sourceLinked="0"/>
        <c:tickLblPos val="nextTo"/>
        <c:spPr>
          <a:ln w="12700">
            <a:solidFill>
              <a:srgbClr val="000000"/>
            </a:solidFill>
            <a:prstDash val="solid"/>
          </a:ln>
        </c:spPr>
        <c:txPr>
          <a:bodyPr rot="0" vert="horz"/>
          <a:lstStyle/>
          <a:p>
            <a:pPr>
              <a:defRPr lang="en-US" sz="1000" b="0" i="0" u="none" strike="noStrike" baseline="0">
                <a:solidFill>
                  <a:srgbClr val="000000"/>
                </a:solidFill>
                <a:latin typeface="Palatino Linotype"/>
                <a:ea typeface="Arial Cyr"/>
                <a:cs typeface="Palatino Linotype"/>
              </a:defRPr>
            </a:pPr>
            <a:endParaRPr lang="ru-RU"/>
          </a:p>
        </c:txPr>
        <c:crossAx val="53242496"/>
        <c:crosses val="autoZero"/>
        <c:crossBetween val="midCat"/>
      </c:valAx>
      <c:spPr>
        <a:solidFill>
          <a:srgbClr val="F2F2F2"/>
        </a:solidFill>
        <a:ln w="2540">
          <a:solidFill>
            <a:srgbClr val="000000"/>
          </a:solidFill>
          <a:prstDash val="solid"/>
        </a:ln>
      </c:spPr>
    </c:plotArea>
    <c:plotVisOnly val="1"/>
    <c:dispBlanksAs val="gap"/>
  </c:chart>
  <c:spPr>
    <a:solidFill>
      <a:srgbClr val="FFFFFF"/>
    </a:solidFill>
    <a:ln w="9525">
      <a:noFill/>
    </a:ln>
  </c:spPr>
  <c:txPr>
    <a:bodyPr/>
    <a:lstStyle/>
    <a:p>
      <a:pPr>
        <a:defRPr sz="975" b="0" i="0" u="none" strike="noStrike" baseline="0">
          <a:solidFill>
            <a:srgbClr val="000000"/>
          </a:solidFill>
          <a:latin typeface="Arial Cyr"/>
          <a:ea typeface="Arial Cyr"/>
          <a:cs typeface="Arial Cyr"/>
        </a:defRPr>
      </a:pPr>
      <a:endParaRPr lang="ru-RU"/>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8.8254386701976356E-2"/>
          <c:y val="3.19659030367608E-2"/>
          <c:w val="0.87467635491754803"/>
          <c:h val="0.85617105533625004"/>
        </c:manualLayout>
      </c:layout>
      <c:lineChart>
        <c:grouping val="standard"/>
        <c:ser>
          <c:idx val="4"/>
          <c:order val="0"/>
          <c:tx>
            <c:v>U1347A avg (1)</c:v>
          </c:tx>
          <c:spPr>
            <a:ln w="28575" cmpd="sng">
              <a:solidFill>
                <a:srgbClr val="08DA00"/>
              </a:solidFill>
              <a:prstDash val="lgDash"/>
            </a:ln>
          </c:spPr>
          <c:marker>
            <c:symbol val="none"/>
          </c:marker>
          <c:cat>
            <c:strRef>
              <c:f>Multi!$R$155:$AE$155</c:f>
              <c:strCache>
                <c:ptCount val="14"/>
                <c:pt idx="0">
                  <c:v>La </c:v>
                </c:pt>
                <c:pt idx="1">
                  <c:v>Ce </c:v>
                </c:pt>
                <c:pt idx="2">
                  <c:v>Pr </c:v>
                </c:pt>
                <c:pt idx="3">
                  <c:v>Nd </c:v>
                </c:pt>
                <c:pt idx="4">
                  <c:v>Sm </c:v>
                </c:pt>
                <c:pt idx="5">
                  <c:v>Eu </c:v>
                </c:pt>
                <c:pt idx="6">
                  <c:v>Gd </c:v>
                </c:pt>
                <c:pt idx="7">
                  <c:v>Tb </c:v>
                </c:pt>
                <c:pt idx="8">
                  <c:v>Dy </c:v>
                </c:pt>
                <c:pt idx="9">
                  <c:v>Ho </c:v>
                </c:pt>
                <c:pt idx="10">
                  <c:v>Er </c:v>
                </c:pt>
                <c:pt idx="11">
                  <c:v>Tm </c:v>
                </c:pt>
                <c:pt idx="12">
                  <c:v>Yb </c:v>
                </c:pt>
                <c:pt idx="13">
                  <c:v>Lu </c:v>
                </c:pt>
              </c:strCache>
            </c:strRef>
          </c:cat>
          <c:val>
            <c:numRef>
              <c:f>Multi!$R$159:$AE$159</c:f>
              <c:numCache>
                <c:formatCode>General</c:formatCode>
                <c:ptCount val="14"/>
                <c:pt idx="0">
                  <c:v>23.718044179697188</c:v>
                </c:pt>
                <c:pt idx="1">
                  <c:v>25.966797812110158</c:v>
                </c:pt>
                <c:pt idx="2">
                  <c:v>27.199543610547654</c:v>
                </c:pt>
                <c:pt idx="3">
                  <c:v>28.472132835628468</c:v>
                </c:pt>
                <c:pt idx="4">
                  <c:v>27.599364069952301</c:v>
                </c:pt>
                <c:pt idx="5">
                  <c:v>26.078779646849853</c:v>
                </c:pt>
                <c:pt idx="6">
                  <c:v>25.758202778598879</c:v>
                </c:pt>
                <c:pt idx="7">
                  <c:v>24.265927977839272</c:v>
                </c:pt>
                <c:pt idx="8">
                  <c:v>22.32902917264467</c:v>
                </c:pt>
                <c:pt idx="9">
                  <c:v>20.583925878043527</c:v>
                </c:pt>
                <c:pt idx="10">
                  <c:v>19.933823529411775</c:v>
                </c:pt>
                <c:pt idx="11">
                  <c:v>17.997142176708714</c:v>
                </c:pt>
                <c:pt idx="12">
                  <c:v>17.599561563755927</c:v>
                </c:pt>
                <c:pt idx="13">
                  <c:v>16.991869918699201</c:v>
                </c:pt>
              </c:numCache>
            </c:numRef>
          </c:val>
        </c:ser>
        <c:ser>
          <c:idx val="39"/>
          <c:order val="1"/>
          <c:tx>
            <c:v>U1350A avg (1)</c:v>
          </c:tx>
          <c:spPr>
            <a:ln w="28575" cmpd="sng">
              <a:solidFill>
                <a:srgbClr val="FF8D03"/>
              </a:solidFill>
              <a:prstDash val="lgDash"/>
            </a:ln>
          </c:spPr>
          <c:marker>
            <c:symbol val="none"/>
          </c:marker>
          <c:cat>
            <c:strRef>
              <c:f>Multi!$R$155:$AE$155</c:f>
              <c:strCache>
                <c:ptCount val="14"/>
                <c:pt idx="0">
                  <c:v>La </c:v>
                </c:pt>
                <c:pt idx="1">
                  <c:v>Ce </c:v>
                </c:pt>
                <c:pt idx="2">
                  <c:v>Pr </c:v>
                </c:pt>
                <c:pt idx="3">
                  <c:v>Nd </c:v>
                </c:pt>
                <c:pt idx="4">
                  <c:v>Sm </c:v>
                </c:pt>
                <c:pt idx="5">
                  <c:v>Eu </c:v>
                </c:pt>
                <c:pt idx="6">
                  <c:v>Gd </c:v>
                </c:pt>
                <c:pt idx="7">
                  <c:v>Tb </c:v>
                </c:pt>
                <c:pt idx="8">
                  <c:v>Dy </c:v>
                </c:pt>
                <c:pt idx="9">
                  <c:v>Ho </c:v>
                </c:pt>
                <c:pt idx="10">
                  <c:v>Er </c:v>
                </c:pt>
                <c:pt idx="11">
                  <c:v>Tm </c:v>
                </c:pt>
                <c:pt idx="12">
                  <c:v>Yb </c:v>
                </c:pt>
                <c:pt idx="13">
                  <c:v>Lu </c:v>
                </c:pt>
              </c:strCache>
            </c:strRef>
          </c:cat>
          <c:val>
            <c:numRef>
              <c:f>Multi!$R$157:$AE$157</c:f>
              <c:numCache>
                <c:formatCode>General</c:formatCode>
                <c:ptCount val="14"/>
                <c:pt idx="0">
                  <c:v>26.506145661346565</c:v>
                </c:pt>
                <c:pt idx="1">
                  <c:v>27.188453081778842</c:v>
                </c:pt>
                <c:pt idx="2">
                  <c:v>26.923257121439288</c:v>
                </c:pt>
                <c:pt idx="3">
                  <c:v>27.170107506421843</c:v>
                </c:pt>
                <c:pt idx="4">
                  <c:v>25.168918918918926</c:v>
                </c:pt>
                <c:pt idx="5">
                  <c:v>24.258243879836268</c:v>
                </c:pt>
                <c:pt idx="6">
                  <c:v>23.086082586847272</c:v>
                </c:pt>
                <c:pt idx="7">
                  <c:v>21.727688787185354</c:v>
                </c:pt>
                <c:pt idx="8">
                  <c:v>19.785259809119772</c:v>
                </c:pt>
                <c:pt idx="9">
                  <c:v>18.012932402411927</c:v>
                </c:pt>
                <c:pt idx="10">
                  <c:v>17.376358695652183</c:v>
                </c:pt>
                <c:pt idx="11">
                  <c:v>15.352930822038386</c:v>
                </c:pt>
                <c:pt idx="12">
                  <c:v>14.874426140966783</c:v>
                </c:pt>
                <c:pt idx="13">
                  <c:v>14.223223753976665</c:v>
                </c:pt>
              </c:numCache>
            </c:numRef>
          </c:val>
        </c:ser>
        <c:ser>
          <c:idx val="40"/>
          <c:order val="2"/>
          <c:tx>
            <c:v>1213B avg (2)</c:v>
          </c:tx>
          <c:spPr>
            <a:ln w="28575" cmpd="sng">
              <a:solidFill>
                <a:srgbClr val="41D5EC"/>
              </a:solidFill>
              <a:prstDash val="lgDash"/>
            </a:ln>
          </c:spPr>
          <c:marker>
            <c:symbol val="none"/>
          </c:marker>
          <c:cat>
            <c:strRef>
              <c:f>Multi!$R$155:$AE$155</c:f>
              <c:strCache>
                <c:ptCount val="14"/>
                <c:pt idx="0">
                  <c:v>La </c:v>
                </c:pt>
                <c:pt idx="1">
                  <c:v>Ce </c:v>
                </c:pt>
                <c:pt idx="2">
                  <c:v>Pr </c:v>
                </c:pt>
                <c:pt idx="3">
                  <c:v>Nd </c:v>
                </c:pt>
                <c:pt idx="4">
                  <c:v>Sm </c:v>
                </c:pt>
                <c:pt idx="5">
                  <c:v>Eu </c:v>
                </c:pt>
                <c:pt idx="6">
                  <c:v>Gd </c:v>
                </c:pt>
                <c:pt idx="7">
                  <c:v>Tb </c:v>
                </c:pt>
                <c:pt idx="8">
                  <c:v>Dy </c:v>
                </c:pt>
                <c:pt idx="9">
                  <c:v>Ho </c:v>
                </c:pt>
                <c:pt idx="10">
                  <c:v>Er </c:v>
                </c:pt>
                <c:pt idx="11">
                  <c:v>Tm </c:v>
                </c:pt>
                <c:pt idx="12">
                  <c:v>Yb </c:v>
                </c:pt>
                <c:pt idx="13">
                  <c:v>Lu </c:v>
                </c:pt>
              </c:strCache>
            </c:strRef>
          </c:cat>
          <c:val>
            <c:numRef>
              <c:f>Multi!$R$158:$AE$158</c:f>
              <c:numCache>
                <c:formatCode>General</c:formatCode>
                <c:ptCount val="14"/>
                <c:pt idx="0">
                  <c:v>18.804500703234886</c:v>
                </c:pt>
                <c:pt idx="1">
                  <c:v>19.90212071778139</c:v>
                </c:pt>
                <c:pt idx="2">
                  <c:v>21.084770114942533</c:v>
                </c:pt>
                <c:pt idx="3">
                  <c:v>22.319474835886211</c:v>
                </c:pt>
                <c:pt idx="4">
                  <c:v>21.64414414414415</c:v>
                </c:pt>
                <c:pt idx="5">
                  <c:v>20.899940793368859</c:v>
                </c:pt>
                <c:pt idx="6">
                  <c:v>20.536013400335005</c:v>
                </c:pt>
                <c:pt idx="7">
                  <c:v>19.944598337950133</c:v>
                </c:pt>
                <c:pt idx="8">
                  <c:v>17.601626016260159</c:v>
                </c:pt>
                <c:pt idx="9">
                  <c:v>17.52136752136752</c:v>
                </c:pt>
                <c:pt idx="10">
                  <c:v>15.479166666666673</c:v>
                </c:pt>
                <c:pt idx="11">
                  <c:v>14.844804318488533</c:v>
                </c:pt>
                <c:pt idx="12">
                  <c:v>14.782608695652169</c:v>
                </c:pt>
                <c:pt idx="13">
                  <c:v>14.63414634146341</c:v>
                </c:pt>
              </c:numCache>
            </c:numRef>
          </c:val>
        </c:ser>
        <c:ser>
          <c:idx val="6"/>
          <c:order val="3"/>
          <c:tx>
            <c:v>1179D avg (2)</c:v>
          </c:tx>
          <c:spPr>
            <a:ln w="28575" cmpd="sng">
              <a:solidFill>
                <a:srgbClr val="A94DB6"/>
              </a:solidFill>
            </a:ln>
          </c:spPr>
          <c:marker>
            <c:symbol val="none"/>
          </c:marker>
          <c:val>
            <c:numRef>
              <c:f>Multi!$R$160:$AE$160</c:f>
              <c:numCache>
                <c:formatCode>General</c:formatCode>
                <c:ptCount val="14"/>
                <c:pt idx="0">
                  <c:v>18.797468354430386</c:v>
                </c:pt>
                <c:pt idx="1">
                  <c:v>21.207177814029354</c:v>
                </c:pt>
                <c:pt idx="2">
                  <c:v>23.653017241379313</c:v>
                </c:pt>
                <c:pt idx="3">
                  <c:v>23.851203501094101</c:v>
                </c:pt>
                <c:pt idx="4">
                  <c:v>24.087837837837828</c:v>
                </c:pt>
                <c:pt idx="5">
                  <c:v>22.824156305506225</c:v>
                </c:pt>
                <c:pt idx="6">
                  <c:v>23.869346733668312</c:v>
                </c:pt>
                <c:pt idx="7">
                  <c:v>23.684210526315788</c:v>
                </c:pt>
                <c:pt idx="8">
                  <c:v>21.626016260162594</c:v>
                </c:pt>
                <c:pt idx="9">
                  <c:v>21.245421245420868</c:v>
                </c:pt>
                <c:pt idx="10">
                  <c:v>19.78125</c:v>
                </c:pt>
                <c:pt idx="11">
                  <c:v>19.433198380566793</c:v>
                </c:pt>
                <c:pt idx="12">
                  <c:v>19.534161490683235</c:v>
                </c:pt>
                <c:pt idx="13">
                  <c:v>20.528455284552834</c:v>
                </c:pt>
              </c:numCache>
            </c:numRef>
          </c:val>
        </c:ser>
        <c:ser>
          <c:idx val="32"/>
          <c:order val="4"/>
          <c:tx>
            <c:v>N-Morb</c:v>
          </c:tx>
          <c:spPr>
            <a:ln w="38100" cmpd="sng">
              <a:solidFill>
                <a:srgbClr val="000000"/>
              </a:solidFill>
              <a:prstDash val="sysDot"/>
            </a:ln>
          </c:spPr>
          <c:marker>
            <c:symbol val="none"/>
          </c:marker>
          <c:cat>
            <c:strRef>
              <c:f>Multi!$R$155:$AE$155</c:f>
              <c:strCache>
                <c:ptCount val="14"/>
                <c:pt idx="0">
                  <c:v>La </c:v>
                </c:pt>
                <c:pt idx="1">
                  <c:v>Ce </c:v>
                </c:pt>
                <c:pt idx="2">
                  <c:v>Pr </c:v>
                </c:pt>
                <c:pt idx="3">
                  <c:v>Nd </c:v>
                </c:pt>
                <c:pt idx="4">
                  <c:v>Sm </c:v>
                </c:pt>
                <c:pt idx="5">
                  <c:v>Eu </c:v>
                </c:pt>
                <c:pt idx="6">
                  <c:v>Gd </c:v>
                </c:pt>
                <c:pt idx="7">
                  <c:v>Tb </c:v>
                </c:pt>
                <c:pt idx="8">
                  <c:v>Dy </c:v>
                </c:pt>
                <c:pt idx="9">
                  <c:v>Ho </c:v>
                </c:pt>
                <c:pt idx="10">
                  <c:v>Er </c:v>
                </c:pt>
                <c:pt idx="11">
                  <c:v>Tm </c:v>
                </c:pt>
                <c:pt idx="12">
                  <c:v>Yb </c:v>
                </c:pt>
                <c:pt idx="13">
                  <c:v>Lu </c:v>
                </c:pt>
              </c:strCache>
            </c:strRef>
          </c:cat>
          <c:val>
            <c:numRef>
              <c:f>REE!$E$91:$R$91</c:f>
              <c:numCache>
                <c:formatCode>General</c:formatCode>
                <c:ptCount val="14"/>
                <c:pt idx="0">
                  <c:v>10.548523206751048</c:v>
                </c:pt>
                <c:pt idx="1">
                  <c:v>12.23491027732463</c:v>
                </c:pt>
                <c:pt idx="2">
                  <c:v>14.224137931034477</c:v>
                </c:pt>
                <c:pt idx="3">
                  <c:v>15.973741794310719</c:v>
                </c:pt>
                <c:pt idx="4">
                  <c:v>17.770270270270263</c:v>
                </c:pt>
                <c:pt idx="5">
                  <c:v>18.117229129662533</c:v>
                </c:pt>
                <c:pt idx="6">
                  <c:v>18.492462311557773</c:v>
                </c:pt>
                <c:pt idx="7">
                  <c:v>18.559556786703599</c:v>
                </c:pt>
                <c:pt idx="8">
                  <c:v>18.495934959349587</c:v>
                </c:pt>
                <c:pt idx="9">
                  <c:v>18.4981684981685</c:v>
                </c:pt>
                <c:pt idx="10">
                  <c:v>18.562499999999989</c:v>
                </c:pt>
                <c:pt idx="11">
                  <c:v>18.46153846153846</c:v>
                </c:pt>
                <c:pt idx="12">
                  <c:v>18.944099378881972</c:v>
                </c:pt>
                <c:pt idx="13">
                  <c:v>18.495934959349587</c:v>
                </c:pt>
              </c:numCache>
            </c:numRef>
          </c:val>
        </c:ser>
        <c:marker val="1"/>
        <c:axId val="34092928"/>
        <c:axId val="34094464"/>
      </c:lineChart>
      <c:catAx>
        <c:axId val="34092928"/>
        <c:scaling>
          <c:orientation val="minMax"/>
        </c:scaling>
        <c:axPos val="b"/>
        <c:numFmt formatCode="General" sourceLinked="1"/>
        <c:tickLblPos val="nextTo"/>
        <c:spPr>
          <a:ln w="12700">
            <a:solidFill>
              <a:srgbClr val="000000"/>
            </a:solidFill>
            <a:prstDash val="solid"/>
          </a:ln>
        </c:spPr>
        <c:txPr>
          <a:bodyPr rot="0" vert="horz"/>
          <a:lstStyle/>
          <a:p>
            <a:pPr>
              <a:defRPr lang="en-US" sz="1000" b="0" i="0" u="none" strike="noStrike" baseline="0">
                <a:solidFill>
                  <a:srgbClr val="000000"/>
                </a:solidFill>
                <a:latin typeface="Palatino Linotype"/>
                <a:ea typeface="Arial Cyr"/>
                <a:cs typeface="Palatino Linotype"/>
              </a:defRPr>
            </a:pPr>
            <a:endParaRPr lang="ru-RU"/>
          </a:p>
        </c:txPr>
        <c:crossAx val="34094464"/>
        <c:crossesAt val="0.1"/>
        <c:auto val="1"/>
        <c:lblAlgn val="ctr"/>
        <c:lblOffset val="100"/>
        <c:tickLblSkip val="1"/>
        <c:tickMarkSkip val="1"/>
      </c:catAx>
      <c:valAx>
        <c:axId val="34094464"/>
        <c:scaling>
          <c:logBase val="10"/>
          <c:orientation val="minMax"/>
        </c:scaling>
        <c:axPos val="l"/>
        <c:majorGridlines>
          <c:spPr>
            <a:ln w="3175">
              <a:solidFill>
                <a:srgbClr val="000000"/>
              </a:solidFill>
              <a:prstDash val="solid"/>
            </a:ln>
          </c:spPr>
        </c:majorGridlines>
        <c:title>
          <c:tx>
            <c:rich>
              <a:bodyPr/>
              <a:lstStyle/>
              <a:p>
                <a:pPr>
                  <a:defRPr lang="en-US" sz="1100" b="0" i="0" u="none" strike="noStrike" baseline="0">
                    <a:solidFill>
                      <a:srgbClr val="000000"/>
                    </a:solidFill>
                    <a:latin typeface="Palatino Linotype"/>
                    <a:ea typeface="Arial Cyr"/>
                    <a:cs typeface="Palatino Linotype"/>
                  </a:defRPr>
                </a:pPr>
                <a:r>
                  <a:rPr lang="en-US" sz="1100" b="0">
                    <a:latin typeface="Palatino Linotype"/>
                    <a:cs typeface="Palatino Linotype"/>
                  </a:rPr>
                  <a:t>Chondrite Normalised</a:t>
                </a:r>
              </a:p>
            </c:rich>
          </c:tx>
          <c:layout>
            <c:manualLayout>
              <c:xMode val="edge"/>
              <c:yMode val="edge"/>
              <c:x val="0"/>
              <c:y val="0.14405645875799411"/>
            </c:manualLayout>
          </c:layout>
          <c:spPr>
            <a:noFill/>
            <a:ln w="25400">
              <a:noFill/>
            </a:ln>
          </c:spPr>
        </c:title>
        <c:numFmt formatCode="General" sourceLinked="1"/>
        <c:tickLblPos val="nextTo"/>
        <c:spPr>
          <a:ln w="12700">
            <a:solidFill>
              <a:srgbClr val="000000"/>
            </a:solidFill>
            <a:prstDash val="solid"/>
          </a:ln>
        </c:spPr>
        <c:txPr>
          <a:bodyPr rot="0" vert="horz"/>
          <a:lstStyle/>
          <a:p>
            <a:pPr>
              <a:defRPr lang="en-US" sz="1000" b="0" i="0" u="none" strike="noStrike" baseline="0">
                <a:solidFill>
                  <a:srgbClr val="000000"/>
                </a:solidFill>
                <a:latin typeface="Palatino Linotype"/>
                <a:ea typeface="Arial Cyr"/>
                <a:cs typeface="Palatino Linotype"/>
              </a:defRPr>
            </a:pPr>
            <a:endParaRPr lang="ru-RU"/>
          </a:p>
        </c:txPr>
        <c:crossAx val="34092928"/>
        <c:crosses val="autoZero"/>
        <c:crossBetween val="midCat"/>
      </c:valAx>
      <c:spPr>
        <a:solidFill>
          <a:srgbClr val="F2F2F2"/>
        </a:solidFill>
        <a:ln w="2540">
          <a:solidFill>
            <a:srgbClr val="000000"/>
          </a:solidFill>
          <a:prstDash val="solid"/>
        </a:ln>
      </c:spPr>
    </c:plotArea>
    <c:plotVisOnly val="1"/>
    <c:dispBlanksAs val="gap"/>
  </c:chart>
  <c:spPr>
    <a:solidFill>
      <a:srgbClr val="FFFFFF"/>
    </a:solidFill>
    <a:ln w="9525">
      <a:noFill/>
    </a:ln>
  </c:spPr>
  <c:txPr>
    <a:bodyPr/>
    <a:lstStyle/>
    <a:p>
      <a:pPr>
        <a:defRPr sz="1025" b="0" i="0" u="none" strike="noStrike" baseline="0">
          <a:solidFill>
            <a:srgbClr val="000000"/>
          </a:solidFill>
          <a:latin typeface="Arial Cyr"/>
          <a:ea typeface="Arial Cyr"/>
          <a:cs typeface="Arial Cyr"/>
        </a:defRPr>
      </a:pPr>
      <a:endParaRPr lang="ru-RU"/>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8.7812141558792925E-2"/>
          <c:y val="1.7795816422104302E-2"/>
          <c:w val="0.87779045884285223"/>
          <c:h val="0.88050659193408376"/>
        </c:manualLayout>
      </c:layout>
      <c:lineChart>
        <c:grouping val="standard"/>
        <c:ser>
          <c:idx val="5"/>
          <c:order val="0"/>
          <c:tx>
            <c:v>U1347A avg (1)</c:v>
          </c:tx>
          <c:spPr>
            <a:ln w="28575" cmpd="sng">
              <a:solidFill>
                <a:srgbClr val="08DA00"/>
              </a:solidFill>
              <a:prstDash val="dash"/>
            </a:ln>
          </c:spPr>
          <c:marker>
            <c:symbol val="none"/>
          </c:marker>
          <c:val>
            <c:numRef>
              <c:f>Multi!$E$176:$AF$176</c:f>
              <c:numCache>
                <c:formatCode>General</c:formatCode>
                <c:ptCount val="28"/>
                <c:pt idx="0">
                  <c:v>0.59821428571428559</c:v>
                </c:pt>
                <c:pt idx="1">
                  <c:v>2.5563725490196072</c:v>
                </c:pt>
                <c:pt idx="2">
                  <c:v>3.2620320855614988</c:v>
                </c:pt>
                <c:pt idx="3">
                  <c:v>5.118017018127949</c:v>
                </c:pt>
                <c:pt idx="4">
                  <c:v>7.1631411185163749</c:v>
                </c:pt>
                <c:pt idx="5">
                  <c:v>8.3783300554264244</c:v>
                </c:pt>
                <c:pt idx="6">
                  <c:v>10.122416534181248</c:v>
                </c:pt>
                <c:pt idx="7">
                  <c:v>8.6746550472040642</c:v>
                </c:pt>
                <c:pt idx="8">
                  <c:v>9.5030728709394214</c:v>
                </c:pt>
                <c:pt idx="9">
                  <c:v>9.9374710514126861</c:v>
                </c:pt>
                <c:pt idx="10">
                  <c:v>4.4266666666666676</c:v>
                </c:pt>
                <c:pt idx="11">
                  <c:v>8.8442211055276179</c:v>
                </c:pt>
                <c:pt idx="12">
                  <c:v>10.409411764705878</c:v>
                </c:pt>
                <c:pt idx="13">
                  <c:v>8.4347691992168983</c:v>
                </c:pt>
                <c:pt idx="14">
                  <c:v>11.301184784868013</c:v>
                </c:pt>
                <c:pt idx="15">
                  <c:v>10.684593837535013</c:v>
                </c:pt>
                <c:pt idx="16">
                  <c:v>10.060851926977699</c:v>
                </c:pt>
                <c:pt idx="17">
                  <c:v>9.5339954163483629</c:v>
                </c:pt>
                <c:pt idx="18">
                  <c:v>9.8656802612512369</c:v>
                </c:pt>
                <c:pt idx="19">
                  <c:v>9.4225778546712835</c:v>
                </c:pt>
                <c:pt idx="20">
                  <c:v>8.8484848484848531</c:v>
                </c:pt>
                <c:pt idx="21">
                  <c:v>8.1497643567812954</c:v>
                </c:pt>
                <c:pt idx="22">
                  <c:v>6.3529411764705728</c:v>
                </c:pt>
                <c:pt idx="23">
                  <c:v>7.5428345834978296</c:v>
                </c:pt>
                <c:pt idx="24">
                  <c:v>7.2817620198764468</c:v>
                </c:pt>
                <c:pt idx="25">
                  <c:v>6.5371972318339076</c:v>
                </c:pt>
                <c:pt idx="26">
                  <c:v>6.425236761371214</c:v>
                </c:pt>
                <c:pt idx="27">
                  <c:v>6.1925925925925895</c:v>
                </c:pt>
              </c:numCache>
            </c:numRef>
          </c:val>
        </c:ser>
        <c:ser>
          <c:idx val="2"/>
          <c:order val="1"/>
          <c:tx>
            <c:v>U1350A avg (1)</c:v>
          </c:tx>
          <c:spPr>
            <a:ln w="28575" cmpd="sng">
              <a:solidFill>
                <a:srgbClr val="FF8D03"/>
              </a:solidFill>
              <a:prstDash val="dash"/>
            </a:ln>
          </c:spPr>
          <c:marker>
            <c:symbol val="none"/>
          </c:marker>
          <c:cat>
            <c:strRef>
              <c:f>Multi!$E$2:$AF$2</c:f>
              <c:strCache>
                <c:ptCount val="28"/>
                <c:pt idx="0">
                  <c:v>Cs</c:v>
                </c:pt>
                <c:pt idx="1">
                  <c:v>Rb</c:v>
                </c:pt>
                <c:pt idx="2">
                  <c:v>Ba</c:v>
                </c:pt>
                <c:pt idx="3">
                  <c:v>Th</c:v>
                </c:pt>
                <c:pt idx="4">
                  <c:v>U</c:v>
                </c:pt>
                <c:pt idx="5">
                  <c:v>Nb</c:v>
                </c:pt>
                <c:pt idx="6">
                  <c:v>Ta</c:v>
                </c:pt>
                <c:pt idx="7">
                  <c:v>La</c:v>
                </c:pt>
                <c:pt idx="8">
                  <c:v>Ce</c:v>
                </c:pt>
                <c:pt idx="9">
                  <c:v>Pr</c:v>
                </c:pt>
                <c:pt idx="10">
                  <c:v>Pb</c:v>
                </c:pt>
                <c:pt idx="11">
                  <c:v>Sr</c:v>
                </c:pt>
                <c:pt idx="12">
                  <c:v>Nd</c:v>
                </c:pt>
                <c:pt idx="13">
                  <c:v>P</c:v>
                </c:pt>
                <c:pt idx="14">
                  <c:v>Hf</c:v>
                </c:pt>
                <c:pt idx="15">
                  <c:v>Zr</c:v>
                </c:pt>
                <c:pt idx="16">
                  <c:v>Sm</c:v>
                </c:pt>
                <c:pt idx="17">
                  <c:v>Eu</c:v>
                </c:pt>
                <c:pt idx="18">
                  <c:v>Ti</c:v>
                </c:pt>
                <c:pt idx="19">
                  <c:v>Gd</c:v>
                </c:pt>
                <c:pt idx="20">
                  <c:v>Tb</c:v>
                </c:pt>
                <c:pt idx="21">
                  <c:v>Dy</c:v>
                </c:pt>
                <c:pt idx="22">
                  <c:v>Y</c:v>
                </c:pt>
                <c:pt idx="23">
                  <c:v>Ho</c:v>
                </c:pt>
                <c:pt idx="24">
                  <c:v>Er</c:v>
                </c:pt>
                <c:pt idx="25">
                  <c:v>Tm</c:v>
                </c:pt>
                <c:pt idx="26">
                  <c:v>Yb</c:v>
                </c:pt>
                <c:pt idx="27">
                  <c:v>Lu</c:v>
                </c:pt>
              </c:strCache>
            </c:strRef>
          </c:cat>
          <c:val>
            <c:numRef>
              <c:f>Multi!$E$175:$AF$175</c:f>
              <c:numCache>
                <c:formatCode>General</c:formatCode>
                <c:ptCount val="28"/>
                <c:pt idx="0">
                  <c:v>1.193798449612403</c:v>
                </c:pt>
                <c:pt idx="1">
                  <c:v>2.7903875968992251</c:v>
                </c:pt>
                <c:pt idx="2">
                  <c:v>6.2762508809020519</c:v>
                </c:pt>
                <c:pt idx="3">
                  <c:v>5.3312856516015774</c:v>
                </c:pt>
                <c:pt idx="4">
                  <c:v>11.010425020048119</c:v>
                </c:pt>
                <c:pt idx="5">
                  <c:v>11.7095497278575</c:v>
                </c:pt>
                <c:pt idx="6">
                  <c:v>13.625392834695162</c:v>
                </c:pt>
                <c:pt idx="7">
                  <c:v>10.034094171691068</c:v>
                </c:pt>
                <c:pt idx="8">
                  <c:v>10.26948976049983</c:v>
                </c:pt>
                <c:pt idx="9">
                  <c:v>10.129097234938653</c:v>
                </c:pt>
                <c:pt idx="10">
                  <c:v>4.5514728682170427</c:v>
                </c:pt>
                <c:pt idx="11">
                  <c:v>10.557438354563523</c:v>
                </c:pt>
                <c:pt idx="12">
                  <c:v>10.207813953488369</c:v>
                </c:pt>
                <c:pt idx="13">
                  <c:v>8.4488989020067482</c:v>
                </c:pt>
                <c:pt idx="14">
                  <c:v>10.955707124661023</c:v>
                </c:pt>
                <c:pt idx="15">
                  <c:v>10.4469545957918</c:v>
                </c:pt>
                <c:pt idx="16">
                  <c:v>9.4002749455836856</c:v>
                </c:pt>
                <c:pt idx="17">
                  <c:v>9.0809423135004526</c:v>
                </c:pt>
                <c:pt idx="18">
                  <c:v>8.9402530115784486</c:v>
                </c:pt>
                <c:pt idx="19">
                  <c:v>8.647400820793429</c:v>
                </c:pt>
                <c:pt idx="20">
                  <c:v>8.1099365750528563</c:v>
                </c:pt>
                <c:pt idx="21">
                  <c:v>7.3901042026084616</c:v>
                </c:pt>
                <c:pt idx="22">
                  <c:v>5.7063277447268819</c:v>
                </c:pt>
                <c:pt idx="23">
                  <c:v>6.7819572342750076</c:v>
                </c:pt>
                <c:pt idx="24">
                  <c:v>6.498354040564938</c:v>
                </c:pt>
                <c:pt idx="25">
                  <c:v>5.7062243502051979</c:v>
                </c:pt>
                <c:pt idx="26">
                  <c:v>5.5513368137952845</c:v>
                </c:pt>
                <c:pt idx="27">
                  <c:v>5.3009474590869727</c:v>
                </c:pt>
              </c:numCache>
            </c:numRef>
          </c:val>
        </c:ser>
        <c:ser>
          <c:idx val="3"/>
          <c:order val="2"/>
          <c:tx>
            <c:v>1213B avg (2)</c:v>
          </c:tx>
          <c:spPr>
            <a:ln w="28575" cmpd="sng">
              <a:solidFill>
                <a:srgbClr val="41D5EC"/>
              </a:solidFill>
              <a:prstDash val="dash"/>
            </a:ln>
          </c:spPr>
          <c:marker>
            <c:symbol val="none"/>
          </c:marker>
          <c:cat>
            <c:strRef>
              <c:f>Multi!$E$2:$AF$2</c:f>
              <c:strCache>
                <c:ptCount val="28"/>
                <c:pt idx="0">
                  <c:v>Cs</c:v>
                </c:pt>
                <c:pt idx="1">
                  <c:v>Rb</c:v>
                </c:pt>
                <c:pt idx="2">
                  <c:v>Ba</c:v>
                </c:pt>
                <c:pt idx="3">
                  <c:v>Th</c:v>
                </c:pt>
                <c:pt idx="4">
                  <c:v>U</c:v>
                </c:pt>
                <c:pt idx="5">
                  <c:v>Nb</c:v>
                </c:pt>
                <c:pt idx="6">
                  <c:v>Ta</c:v>
                </c:pt>
                <c:pt idx="7">
                  <c:v>La</c:v>
                </c:pt>
                <c:pt idx="8">
                  <c:v>Ce</c:v>
                </c:pt>
                <c:pt idx="9">
                  <c:v>Pr</c:v>
                </c:pt>
                <c:pt idx="10">
                  <c:v>Pb</c:v>
                </c:pt>
                <c:pt idx="11">
                  <c:v>Sr</c:v>
                </c:pt>
                <c:pt idx="12">
                  <c:v>Nd</c:v>
                </c:pt>
                <c:pt idx="13">
                  <c:v>P</c:v>
                </c:pt>
                <c:pt idx="14">
                  <c:v>Hf</c:v>
                </c:pt>
                <c:pt idx="15">
                  <c:v>Zr</c:v>
                </c:pt>
                <c:pt idx="16">
                  <c:v>Sm</c:v>
                </c:pt>
                <c:pt idx="17">
                  <c:v>Eu</c:v>
                </c:pt>
                <c:pt idx="18">
                  <c:v>Ti</c:v>
                </c:pt>
                <c:pt idx="19">
                  <c:v>Gd</c:v>
                </c:pt>
                <c:pt idx="20">
                  <c:v>Tb</c:v>
                </c:pt>
                <c:pt idx="21">
                  <c:v>Dy</c:v>
                </c:pt>
                <c:pt idx="22">
                  <c:v>Y</c:v>
                </c:pt>
                <c:pt idx="23">
                  <c:v>Ho</c:v>
                </c:pt>
                <c:pt idx="24">
                  <c:v>Er</c:v>
                </c:pt>
                <c:pt idx="25">
                  <c:v>Tm</c:v>
                </c:pt>
                <c:pt idx="26">
                  <c:v>Yb</c:v>
                </c:pt>
                <c:pt idx="27">
                  <c:v>Lu</c:v>
                </c:pt>
              </c:strCache>
            </c:strRef>
          </c:cat>
          <c:val>
            <c:numRef>
              <c:f>Multi!$E$185:$AF$185</c:f>
              <c:numCache>
                <c:formatCode>General</c:formatCode>
                <c:ptCount val="28"/>
                <c:pt idx="0">
                  <c:v>0.80208333333333304</c:v>
                </c:pt>
                <c:pt idx="1">
                  <c:v>1.8582677165354331</c:v>
                </c:pt>
                <c:pt idx="2">
                  <c:v>2.2130013831258641</c:v>
                </c:pt>
                <c:pt idx="3">
                  <c:v>2.7450980392156854</c:v>
                </c:pt>
                <c:pt idx="4">
                  <c:v>3.9365079365079372</c:v>
                </c:pt>
                <c:pt idx="5">
                  <c:v>6.5451145395043859</c:v>
                </c:pt>
                <c:pt idx="6">
                  <c:v>7.0731707317073171</c:v>
                </c:pt>
                <c:pt idx="7">
                  <c:v>6.4871421639980582</c:v>
                </c:pt>
                <c:pt idx="8">
                  <c:v>6.8732394366197189</c:v>
                </c:pt>
                <c:pt idx="9">
                  <c:v>7.089371980676332</c:v>
                </c:pt>
                <c:pt idx="10">
                  <c:v>2.6216216216216228</c:v>
                </c:pt>
                <c:pt idx="11">
                  <c:v>7.5829383886255846</c:v>
                </c:pt>
                <c:pt idx="12">
                  <c:v>7.5332348596750327</c:v>
                </c:pt>
                <c:pt idx="14">
                  <c:v>7.7562028047464926</c:v>
                </c:pt>
                <c:pt idx="15">
                  <c:v>7.5833333333333348</c:v>
                </c:pt>
                <c:pt idx="16">
                  <c:v>7.214714714714713</c:v>
                </c:pt>
                <c:pt idx="17">
                  <c:v>7.0039682539682495</c:v>
                </c:pt>
                <c:pt idx="19">
                  <c:v>6.8568232662192328</c:v>
                </c:pt>
                <c:pt idx="20">
                  <c:v>6.666666666666667</c:v>
                </c:pt>
                <c:pt idx="21">
                  <c:v>5.8751696065128902</c:v>
                </c:pt>
                <c:pt idx="22">
                  <c:v>5.7216117216117235</c:v>
                </c:pt>
                <c:pt idx="23">
                  <c:v>5.8333333333333339</c:v>
                </c:pt>
                <c:pt idx="24">
                  <c:v>5.1597222222222223</c:v>
                </c:pt>
                <c:pt idx="25">
                  <c:v>4.9549549549549345</c:v>
                </c:pt>
                <c:pt idx="26">
                  <c:v>4.8275862068964468</c:v>
                </c:pt>
                <c:pt idx="27">
                  <c:v>4.8648648648648649</c:v>
                </c:pt>
              </c:numCache>
            </c:numRef>
          </c:val>
        </c:ser>
        <c:ser>
          <c:idx val="11"/>
          <c:order val="3"/>
          <c:tx>
            <c:v>1179D avg (2)</c:v>
          </c:tx>
          <c:spPr>
            <a:ln w="28575" cmpd="sng">
              <a:solidFill>
                <a:srgbClr val="A94DB6"/>
              </a:solidFill>
              <a:prstDash val="solid"/>
            </a:ln>
          </c:spPr>
          <c:marker>
            <c:symbol val="none"/>
          </c:marker>
          <c:val>
            <c:numRef>
              <c:f>Multi!$E$186:$AF$186</c:f>
              <c:numCache>
                <c:formatCode>General</c:formatCode>
                <c:ptCount val="28"/>
                <c:pt idx="0">
                  <c:v>1.4047619047619051</c:v>
                </c:pt>
                <c:pt idx="1">
                  <c:v>2.7083333333333339</c:v>
                </c:pt>
                <c:pt idx="2">
                  <c:v>5.0530303030303054</c:v>
                </c:pt>
                <c:pt idx="3">
                  <c:v>5.0314465408805029</c:v>
                </c:pt>
                <c:pt idx="4">
                  <c:v>6.1576354679802447</c:v>
                </c:pt>
                <c:pt idx="5">
                  <c:v>6.2310030395136833</c:v>
                </c:pt>
                <c:pt idx="6">
                  <c:v>8.1081081081080981</c:v>
                </c:pt>
                <c:pt idx="7">
                  <c:v>6.875</c:v>
                </c:pt>
                <c:pt idx="8">
                  <c:v>7.7611940298507456</c:v>
                </c:pt>
                <c:pt idx="9">
                  <c:v>8.6417322834645685</c:v>
                </c:pt>
                <c:pt idx="10">
                  <c:v>4.3400000000000007</c:v>
                </c:pt>
                <c:pt idx="11">
                  <c:v>7.3115577889447279</c:v>
                </c:pt>
                <c:pt idx="12">
                  <c:v>8.7199999999999989</c:v>
                </c:pt>
                <c:pt idx="13">
                  <c:v>7.516272181243334</c:v>
                </c:pt>
                <c:pt idx="14">
                  <c:v>9.2579505300353375</c:v>
                </c:pt>
                <c:pt idx="15">
                  <c:v>8.5238095238095237</c:v>
                </c:pt>
                <c:pt idx="16">
                  <c:v>8.7807881773399004</c:v>
                </c:pt>
                <c:pt idx="17">
                  <c:v>8.344155844155841</c:v>
                </c:pt>
                <c:pt idx="18">
                  <c:v>7.9590254806629925</c:v>
                </c:pt>
                <c:pt idx="19">
                  <c:v>8.7316176470587958</c:v>
                </c:pt>
                <c:pt idx="20">
                  <c:v>8.6363636363636349</c:v>
                </c:pt>
                <c:pt idx="21">
                  <c:v>7.8931750741839757</c:v>
                </c:pt>
                <c:pt idx="22">
                  <c:v>0</c:v>
                </c:pt>
                <c:pt idx="23">
                  <c:v>7.7852348993288576</c:v>
                </c:pt>
                <c:pt idx="24">
                  <c:v>7.2260273972602755</c:v>
                </c:pt>
                <c:pt idx="25">
                  <c:v>7.0588235294117654</c:v>
                </c:pt>
                <c:pt idx="26">
                  <c:v>7.1315192743763927</c:v>
                </c:pt>
                <c:pt idx="27">
                  <c:v>7.4814814814814818</c:v>
                </c:pt>
              </c:numCache>
            </c:numRef>
          </c:val>
        </c:ser>
        <c:ser>
          <c:idx val="0"/>
          <c:order val="4"/>
          <c:tx>
            <c:strRef>
              <c:f>Multi!$B$92</c:f>
              <c:strCache>
                <c:ptCount val="1"/>
                <c:pt idx="0">
                  <c:v>N-MORB</c:v>
                </c:pt>
              </c:strCache>
            </c:strRef>
          </c:tx>
          <c:spPr>
            <a:ln w="38100" cmpd="sng">
              <a:solidFill>
                <a:srgbClr val="000000"/>
              </a:solidFill>
              <a:prstDash val="sysDot"/>
            </a:ln>
          </c:spPr>
          <c:marker>
            <c:symbol val="none"/>
          </c:marker>
          <c:cat>
            <c:strRef>
              <c:f>Multi!$E$2:$AF$2</c:f>
              <c:strCache>
                <c:ptCount val="28"/>
                <c:pt idx="0">
                  <c:v>Cs</c:v>
                </c:pt>
                <c:pt idx="1">
                  <c:v>Rb</c:v>
                </c:pt>
                <c:pt idx="2">
                  <c:v>Ba</c:v>
                </c:pt>
                <c:pt idx="3">
                  <c:v>Th</c:v>
                </c:pt>
                <c:pt idx="4">
                  <c:v>U</c:v>
                </c:pt>
                <c:pt idx="5">
                  <c:v>Nb</c:v>
                </c:pt>
                <c:pt idx="6">
                  <c:v>Ta</c:v>
                </c:pt>
                <c:pt idx="7">
                  <c:v>La</c:v>
                </c:pt>
                <c:pt idx="8">
                  <c:v>Ce</c:v>
                </c:pt>
                <c:pt idx="9">
                  <c:v>Pr</c:v>
                </c:pt>
                <c:pt idx="10">
                  <c:v>Pb</c:v>
                </c:pt>
                <c:pt idx="11">
                  <c:v>Sr</c:v>
                </c:pt>
                <c:pt idx="12">
                  <c:v>Nd</c:v>
                </c:pt>
                <c:pt idx="13">
                  <c:v>P</c:v>
                </c:pt>
                <c:pt idx="14">
                  <c:v>Hf</c:v>
                </c:pt>
                <c:pt idx="15">
                  <c:v>Zr</c:v>
                </c:pt>
                <c:pt idx="16">
                  <c:v>Sm</c:v>
                </c:pt>
                <c:pt idx="17">
                  <c:v>Eu</c:v>
                </c:pt>
                <c:pt idx="18">
                  <c:v>Ti</c:v>
                </c:pt>
                <c:pt idx="19">
                  <c:v>Gd</c:v>
                </c:pt>
                <c:pt idx="20">
                  <c:v>Tb</c:v>
                </c:pt>
                <c:pt idx="21">
                  <c:v>Dy</c:v>
                </c:pt>
                <c:pt idx="22">
                  <c:v>Y</c:v>
                </c:pt>
                <c:pt idx="23">
                  <c:v>Ho</c:v>
                </c:pt>
                <c:pt idx="24">
                  <c:v>Er</c:v>
                </c:pt>
                <c:pt idx="25">
                  <c:v>Tm</c:v>
                </c:pt>
                <c:pt idx="26">
                  <c:v>Yb</c:v>
                </c:pt>
                <c:pt idx="27">
                  <c:v>Lu</c:v>
                </c:pt>
              </c:strCache>
            </c:strRef>
          </c:cat>
          <c:val>
            <c:numRef>
              <c:f>Multi!$E$92:$AF$92</c:f>
              <c:numCache>
                <c:formatCode>General</c:formatCode>
                <c:ptCount val="28"/>
                <c:pt idx="0">
                  <c:v>0.33333333333333309</c:v>
                </c:pt>
                <c:pt idx="1">
                  <c:v>0.93333333333333302</c:v>
                </c:pt>
                <c:pt idx="2">
                  <c:v>0.95454545454545525</c:v>
                </c:pt>
                <c:pt idx="3">
                  <c:v>1.5094339622641506</c:v>
                </c:pt>
                <c:pt idx="4">
                  <c:v>2.3152709359605748</c:v>
                </c:pt>
                <c:pt idx="5">
                  <c:v>3.5410334346504562</c:v>
                </c:pt>
                <c:pt idx="7">
                  <c:v>3.8580246913580232</c:v>
                </c:pt>
                <c:pt idx="8">
                  <c:v>4.4776119402985071</c:v>
                </c:pt>
                <c:pt idx="9">
                  <c:v>5.1968503937007879</c:v>
                </c:pt>
                <c:pt idx="10">
                  <c:v>2</c:v>
                </c:pt>
                <c:pt idx="11">
                  <c:v>4.5226130653266354</c:v>
                </c:pt>
                <c:pt idx="12">
                  <c:v>5.84</c:v>
                </c:pt>
                <c:pt idx="14">
                  <c:v>7.2438162544169327</c:v>
                </c:pt>
                <c:pt idx="15">
                  <c:v>7.0476190476190466</c:v>
                </c:pt>
                <c:pt idx="16">
                  <c:v>6.4778325123152696</c:v>
                </c:pt>
                <c:pt idx="17">
                  <c:v>6.6233766233766227</c:v>
                </c:pt>
                <c:pt idx="19">
                  <c:v>6.7647058823529367</c:v>
                </c:pt>
                <c:pt idx="20">
                  <c:v>6.7676767676767646</c:v>
                </c:pt>
                <c:pt idx="21">
                  <c:v>6.7507418397626102</c:v>
                </c:pt>
                <c:pt idx="22">
                  <c:v>6.5116279069767442</c:v>
                </c:pt>
                <c:pt idx="23">
                  <c:v>6.7785234899328923</c:v>
                </c:pt>
                <c:pt idx="24">
                  <c:v>6.7808219178082156</c:v>
                </c:pt>
                <c:pt idx="25">
                  <c:v>6.7058823529411775</c:v>
                </c:pt>
                <c:pt idx="26">
                  <c:v>6.9160997732426335</c:v>
                </c:pt>
                <c:pt idx="27">
                  <c:v>6.7407407407407414</c:v>
                </c:pt>
              </c:numCache>
            </c:numRef>
          </c:val>
        </c:ser>
        <c:marker val="1"/>
        <c:axId val="57947264"/>
        <c:axId val="57948800"/>
      </c:lineChart>
      <c:catAx>
        <c:axId val="57947264"/>
        <c:scaling>
          <c:orientation val="minMax"/>
        </c:scaling>
        <c:axPos val="b"/>
        <c:numFmt formatCode="General" sourceLinked="1"/>
        <c:tickLblPos val="nextTo"/>
        <c:spPr>
          <a:ln w="12700">
            <a:solidFill>
              <a:srgbClr val="000000"/>
            </a:solidFill>
            <a:prstDash val="solid"/>
          </a:ln>
        </c:spPr>
        <c:txPr>
          <a:bodyPr rot="0" vert="horz"/>
          <a:lstStyle/>
          <a:p>
            <a:pPr>
              <a:defRPr lang="en-US" sz="1000" b="0" i="0" u="none" strike="noStrike" baseline="0">
                <a:solidFill>
                  <a:srgbClr val="000000"/>
                </a:solidFill>
                <a:latin typeface="Palatino Linotype"/>
                <a:ea typeface="Arial Cyr"/>
                <a:cs typeface="Palatino Linotype"/>
              </a:defRPr>
            </a:pPr>
            <a:endParaRPr lang="ru-RU"/>
          </a:p>
        </c:txPr>
        <c:crossAx val="57948800"/>
        <c:crossesAt val="1.0000000000000004E-2"/>
        <c:auto val="1"/>
        <c:lblAlgn val="ctr"/>
        <c:lblOffset val="100"/>
        <c:tickLblSkip val="1"/>
        <c:tickMarkSkip val="1"/>
      </c:catAx>
      <c:valAx>
        <c:axId val="57948800"/>
        <c:scaling>
          <c:logBase val="10"/>
          <c:orientation val="minMax"/>
        </c:scaling>
        <c:axPos val="l"/>
        <c:majorGridlines>
          <c:spPr>
            <a:ln w="3175">
              <a:solidFill>
                <a:srgbClr val="000000"/>
              </a:solidFill>
              <a:prstDash val="solid"/>
            </a:ln>
          </c:spPr>
        </c:majorGridlines>
        <c:title>
          <c:tx>
            <c:rich>
              <a:bodyPr/>
              <a:lstStyle/>
              <a:p>
                <a:pPr>
                  <a:defRPr lang="en-US" sz="1100" b="0" i="0" u="none" strike="noStrike" baseline="0">
                    <a:solidFill>
                      <a:srgbClr val="000000"/>
                    </a:solidFill>
                    <a:latin typeface="Palatino Linotype"/>
                    <a:ea typeface="Arial Cyr"/>
                    <a:cs typeface="Palatino Linotype"/>
                  </a:defRPr>
                </a:pPr>
                <a:r>
                  <a:rPr lang="en-US" sz="1100" b="0">
                    <a:latin typeface="Palatino Linotype"/>
                    <a:cs typeface="Palatino Linotype"/>
                  </a:rPr>
                  <a:t>Primitive Mantle Normalised</a:t>
                </a:r>
              </a:p>
            </c:rich>
          </c:tx>
          <c:layout>
            <c:manualLayout>
              <c:xMode val="edge"/>
              <c:yMode val="edge"/>
              <c:x val="1.9883993695558213E-3"/>
              <c:y val="0.23015160491763395"/>
            </c:manualLayout>
          </c:layout>
          <c:spPr>
            <a:noFill/>
            <a:ln w="25400">
              <a:noFill/>
            </a:ln>
          </c:spPr>
        </c:title>
        <c:numFmt formatCode="General" sourceLinked="0"/>
        <c:tickLblPos val="nextTo"/>
        <c:spPr>
          <a:ln w="12700">
            <a:solidFill>
              <a:srgbClr val="000000"/>
            </a:solidFill>
            <a:prstDash val="solid"/>
          </a:ln>
        </c:spPr>
        <c:txPr>
          <a:bodyPr rot="0" vert="horz"/>
          <a:lstStyle/>
          <a:p>
            <a:pPr>
              <a:defRPr lang="en-US" sz="1000" b="0" i="0" u="none" strike="noStrike" baseline="0">
                <a:solidFill>
                  <a:srgbClr val="000000"/>
                </a:solidFill>
                <a:latin typeface="Palatino Linotype"/>
                <a:ea typeface="Arial Cyr"/>
                <a:cs typeface="Palatino Linotype"/>
              </a:defRPr>
            </a:pPr>
            <a:endParaRPr lang="ru-RU"/>
          </a:p>
        </c:txPr>
        <c:crossAx val="57947264"/>
        <c:crosses val="autoZero"/>
        <c:crossBetween val="midCat"/>
      </c:valAx>
      <c:spPr>
        <a:solidFill>
          <a:srgbClr val="F2F2F2"/>
        </a:solidFill>
        <a:ln w="2540">
          <a:solidFill>
            <a:srgbClr val="000000"/>
          </a:solidFill>
          <a:prstDash val="solid"/>
        </a:ln>
      </c:spPr>
    </c:plotArea>
    <c:plotVisOnly val="1"/>
    <c:dispBlanksAs val="gap"/>
  </c:chart>
  <c:spPr>
    <a:solidFill>
      <a:srgbClr val="FFFFFF"/>
    </a:solidFill>
    <a:ln w="9525">
      <a:noFill/>
    </a:ln>
  </c:spPr>
  <c:txPr>
    <a:bodyPr/>
    <a:lstStyle/>
    <a:p>
      <a:pPr>
        <a:defRPr sz="975" b="0" i="0" u="none" strike="noStrike" baseline="0">
          <a:solidFill>
            <a:srgbClr val="000000"/>
          </a:solidFill>
          <a:latin typeface="Arial Cyr"/>
          <a:ea typeface="Arial Cyr"/>
          <a:cs typeface="Arial Cyr"/>
        </a:defRPr>
      </a:pPr>
      <a:endParaRPr lang="ru-RU"/>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8.8254386701976356E-2"/>
          <c:y val="3.19659030367608E-2"/>
          <c:w val="0.87467635491754803"/>
          <c:h val="0.85617105533625004"/>
        </c:manualLayout>
      </c:layout>
      <c:lineChart>
        <c:grouping val="standard"/>
        <c:ser>
          <c:idx val="10"/>
          <c:order val="0"/>
          <c:tx>
            <c:v>U1346A unt avg</c:v>
          </c:tx>
          <c:spPr>
            <a:ln w="28575" cmpd="sng">
              <a:solidFill>
                <a:srgbClr val="FF0000"/>
              </a:solidFill>
              <a:prstDash val="lgDash"/>
            </a:ln>
          </c:spPr>
          <c:marker>
            <c:symbol val="none"/>
          </c:marker>
          <c:cat>
            <c:strRef>
              <c:f>Multi!$R$155:$AE$155</c:f>
              <c:strCache>
                <c:ptCount val="14"/>
                <c:pt idx="0">
                  <c:v>La </c:v>
                </c:pt>
                <c:pt idx="1">
                  <c:v>Ce </c:v>
                </c:pt>
                <c:pt idx="2">
                  <c:v>Pr </c:v>
                </c:pt>
                <c:pt idx="3">
                  <c:v>Nd </c:v>
                </c:pt>
                <c:pt idx="4">
                  <c:v>Sm </c:v>
                </c:pt>
                <c:pt idx="5">
                  <c:v>Eu </c:v>
                </c:pt>
                <c:pt idx="6">
                  <c:v>Gd </c:v>
                </c:pt>
                <c:pt idx="7">
                  <c:v>Tb </c:v>
                </c:pt>
                <c:pt idx="8">
                  <c:v>Dy </c:v>
                </c:pt>
                <c:pt idx="9">
                  <c:v>Ho </c:v>
                </c:pt>
                <c:pt idx="10">
                  <c:v>Er </c:v>
                </c:pt>
                <c:pt idx="11">
                  <c:v>Tm </c:v>
                </c:pt>
                <c:pt idx="12">
                  <c:v>Yb </c:v>
                </c:pt>
                <c:pt idx="13">
                  <c:v>Lu </c:v>
                </c:pt>
              </c:strCache>
            </c:strRef>
          </c:cat>
          <c:val>
            <c:numRef>
              <c:f>REE!$E$84:$R$84</c:f>
              <c:numCache>
                <c:formatCode>General</c:formatCode>
                <c:ptCount val="14"/>
                <c:pt idx="0">
                  <c:v>17.205408309687087</c:v>
                </c:pt>
                <c:pt idx="1">
                  <c:v>18.161523237523468</c:v>
                </c:pt>
                <c:pt idx="2">
                  <c:v>19.642008809736687</c:v>
                </c:pt>
                <c:pt idx="3">
                  <c:v>20.589664736861188</c:v>
                </c:pt>
                <c:pt idx="4">
                  <c:v>20.213469836922172</c:v>
                </c:pt>
                <c:pt idx="5">
                  <c:v>20.886006328904969</c:v>
                </c:pt>
                <c:pt idx="6">
                  <c:v>19.141177219099536</c:v>
                </c:pt>
                <c:pt idx="7">
                  <c:v>17.384736037191068</c:v>
                </c:pt>
                <c:pt idx="8">
                  <c:v>15.57966086406087</c:v>
                </c:pt>
                <c:pt idx="9">
                  <c:v>14.092655872218273</c:v>
                </c:pt>
                <c:pt idx="10">
                  <c:v>13.089931158435169</c:v>
                </c:pt>
                <c:pt idx="11">
                  <c:v>12.200959969641069</c:v>
                </c:pt>
                <c:pt idx="12">
                  <c:v>11.056203620552576</c:v>
                </c:pt>
                <c:pt idx="13">
                  <c:v>11.118145028267342</c:v>
                </c:pt>
              </c:numCache>
            </c:numRef>
          </c:val>
        </c:ser>
        <c:ser>
          <c:idx val="4"/>
          <c:order val="1"/>
          <c:tx>
            <c:v>U1347A avg (1)</c:v>
          </c:tx>
          <c:spPr>
            <a:ln w="28575" cmpd="sng">
              <a:solidFill>
                <a:srgbClr val="08DA00"/>
              </a:solidFill>
              <a:prstDash val="lgDash"/>
            </a:ln>
          </c:spPr>
          <c:marker>
            <c:symbol val="none"/>
          </c:marker>
          <c:cat>
            <c:strRef>
              <c:f>Multi!$R$155:$AE$155</c:f>
              <c:strCache>
                <c:ptCount val="14"/>
                <c:pt idx="0">
                  <c:v>La </c:v>
                </c:pt>
                <c:pt idx="1">
                  <c:v>Ce </c:v>
                </c:pt>
                <c:pt idx="2">
                  <c:v>Pr </c:v>
                </c:pt>
                <c:pt idx="3">
                  <c:v>Nd </c:v>
                </c:pt>
                <c:pt idx="4">
                  <c:v>Sm </c:v>
                </c:pt>
                <c:pt idx="5">
                  <c:v>Eu </c:v>
                </c:pt>
                <c:pt idx="6">
                  <c:v>Gd </c:v>
                </c:pt>
                <c:pt idx="7">
                  <c:v>Tb </c:v>
                </c:pt>
                <c:pt idx="8">
                  <c:v>Dy </c:v>
                </c:pt>
                <c:pt idx="9">
                  <c:v>Ho </c:v>
                </c:pt>
                <c:pt idx="10">
                  <c:v>Er </c:v>
                </c:pt>
                <c:pt idx="11">
                  <c:v>Tm </c:v>
                </c:pt>
                <c:pt idx="12">
                  <c:v>Yb </c:v>
                </c:pt>
                <c:pt idx="13">
                  <c:v>Lu </c:v>
                </c:pt>
              </c:strCache>
            </c:strRef>
          </c:cat>
          <c:val>
            <c:numRef>
              <c:f>Multi!$R$159:$AE$159</c:f>
              <c:numCache>
                <c:formatCode>General</c:formatCode>
                <c:ptCount val="14"/>
                <c:pt idx="0">
                  <c:v>23.718044179697188</c:v>
                </c:pt>
                <c:pt idx="1">
                  <c:v>25.966797812110158</c:v>
                </c:pt>
                <c:pt idx="2">
                  <c:v>27.199543610547654</c:v>
                </c:pt>
                <c:pt idx="3">
                  <c:v>28.472132835628468</c:v>
                </c:pt>
                <c:pt idx="4">
                  <c:v>27.599364069952301</c:v>
                </c:pt>
                <c:pt idx="5">
                  <c:v>26.078779646849853</c:v>
                </c:pt>
                <c:pt idx="6">
                  <c:v>25.758202778598879</c:v>
                </c:pt>
                <c:pt idx="7">
                  <c:v>24.265927977839272</c:v>
                </c:pt>
                <c:pt idx="8">
                  <c:v>22.32902917264467</c:v>
                </c:pt>
                <c:pt idx="9">
                  <c:v>20.583925878043527</c:v>
                </c:pt>
                <c:pt idx="10">
                  <c:v>19.933823529411775</c:v>
                </c:pt>
                <c:pt idx="11">
                  <c:v>17.997142176708714</c:v>
                </c:pt>
                <c:pt idx="12">
                  <c:v>17.599561563755927</c:v>
                </c:pt>
                <c:pt idx="13">
                  <c:v>16.991869918699201</c:v>
                </c:pt>
              </c:numCache>
            </c:numRef>
          </c:val>
        </c:ser>
        <c:ser>
          <c:idx val="39"/>
          <c:order val="2"/>
          <c:tx>
            <c:v>U1350A avg (1)</c:v>
          </c:tx>
          <c:spPr>
            <a:ln w="28575" cmpd="sng">
              <a:solidFill>
                <a:srgbClr val="FF8D03"/>
              </a:solidFill>
              <a:prstDash val="lgDash"/>
            </a:ln>
          </c:spPr>
          <c:marker>
            <c:symbol val="none"/>
          </c:marker>
          <c:cat>
            <c:strRef>
              <c:f>Multi!$R$155:$AE$155</c:f>
              <c:strCache>
                <c:ptCount val="14"/>
                <c:pt idx="0">
                  <c:v>La </c:v>
                </c:pt>
                <c:pt idx="1">
                  <c:v>Ce </c:v>
                </c:pt>
                <c:pt idx="2">
                  <c:v>Pr </c:v>
                </c:pt>
                <c:pt idx="3">
                  <c:v>Nd </c:v>
                </c:pt>
                <c:pt idx="4">
                  <c:v>Sm </c:v>
                </c:pt>
                <c:pt idx="5">
                  <c:v>Eu </c:v>
                </c:pt>
                <c:pt idx="6">
                  <c:v>Gd </c:v>
                </c:pt>
                <c:pt idx="7">
                  <c:v>Tb </c:v>
                </c:pt>
                <c:pt idx="8">
                  <c:v>Dy </c:v>
                </c:pt>
                <c:pt idx="9">
                  <c:v>Ho </c:v>
                </c:pt>
                <c:pt idx="10">
                  <c:v>Er </c:v>
                </c:pt>
                <c:pt idx="11">
                  <c:v>Tm </c:v>
                </c:pt>
                <c:pt idx="12">
                  <c:v>Yb </c:v>
                </c:pt>
                <c:pt idx="13">
                  <c:v>Lu </c:v>
                </c:pt>
              </c:strCache>
            </c:strRef>
          </c:cat>
          <c:val>
            <c:numRef>
              <c:f>Multi!$R$157:$AE$157</c:f>
              <c:numCache>
                <c:formatCode>General</c:formatCode>
                <c:ptCount val="14"/>
                <c:pt idx="0">
                  <c:v>26.506145661346565</c:v>
                </c:pt>
                <c:pt idx="1">
                  <c:v>27.188453081778842</c:v>
                </c:pt>
                <c:pt idx="2">
                  <c:v>26.923257121439288</c:v>
                </c:pt>
                <c:pt idx="3">
                  <c:v>27.170107506421843</c:v>
                </c:pt>
                <c:pt idx="4">
                  <c:v>25.168918918918926</c:v>
                </c:pt>
                <c:pt idx="5">
                  <c:v>24.258243879836268</c:v>
                </c:pt>
                <c:pt idx="6">
                  <c:v>23.086082586847272</c:v>
                </c:pt>
                <c:pt idx="7">
                  <c:v>21.727688787185354</c:v>
                </c:pt>
                <c:pt idx="8">
                  <c:v>19.785259809119772</c:v>
                </c:pt>
                <c:pt idx="9">
                  <c:v>18.012932402411927</c:v>
                </c:pt>
                <c:pt idx="10">
                  <c:v>17.376358695652183</c:v>
                </c:pt>
                <c:pt idx="11">
                  <c:v>15.352930822038386</c:v>
                </c:pt>
                <c:pt idx="12">
                  <c:v>14.874426140966783</c:v>
                </c:pt>
                <c:pt idx="13">
                  <c:v>14.223223753976665</c:v>
                </c:pt>
              </c:numCache>
            </c:numRef>
          </c:val>
        </c:ser>
        <c:ser>
          <c:idx val="40"/>
          <c:order val="3"/>
          <c:tx>
            <c:v>1213B avg (2)</c:v>
          </c:tx>
          <c:spPr>
            <a:ln w="28575" cmpd="sng">
              <a:solidFill>
                <a:srgbClr val="41D5EC"/>
              </a:solidFill>
              <a:prstDash val="lgDash"/>
            </a:ln>
          </c:spPr>
          <c:marker>
            <c:symbol val="none"/>
          </c:marker>
          <c:cat>
            <c:strRef>
              <c:f>Multi!$R$155:$AE$155</c:f>
              <c:strCache>
                <c:ptCount val="14"/>
                <c:pt idx="0">
                  <c:v>La </c:v>
                </c:pt>
                <c:pt idx="1">
                  <c:v>Ce </c:v>
                </c:pt>
                <c:pt idx="2">
                  <c:v>Pr </c:v>
                </c:pt>
                <c:pt idx="3">
                  <c:v>Nd </c:v>
                </c:pt>
                <c:pt idx="4">
                  <c:v>Sm </c:v>
                </c:pt>
                <c:pt idx="5">
                  <c:v>Eu </c:v>
                </c:pt>
                <c:pt idx="6">
                  <c:v>Gd </c:v>
                </c:pt>
                <c:pt idx="7">
                  <c:v>Tb </c:v>
                </c:pt>
                <c:pt idx="8">
                  <c:v>Dy </c:v>
                </c:pt>
                <c:pt idx="9">
                  <c:v>Ho </c:v>
                </c:pt>
                <c:pt idx="10">
                  <c:v>Er </c:v>
                </c:pt>
                <c:pt idx="11">
                  <c:v>Tm </c:v>
                </c:pt>
                <c:pt idx="12">
                  <c:v>Yb </c:v>
                </c:pt>
                <c:pt idx="13">
                  <c:v>Lu </c:v>
                </c:pt>
              </c:strCache>
            </c:strRef>
          </c:cat>
          <c:val>
            <c:numRef>
              <c:f>Multi!$R$158:$AE$158</c:f>
              <c:numCache>
                <c:formatCode>General</c:formatCode>
                <c:ptCount val="14"/>
                <c:pt idx="0">
                  <c:v>18.804500703234886</c:v>
                </c:pt>
                <c:pt idx="1">
                  <c:v>19.90212071778139</c:v>
                </c:pt>
                <c:pt idx="2">
                  <c:v>21.084770114942533</c:v>
                </c:pt>
                <c:pt idx="3">
                  <c:v>22.319474835886211</c:v>
                </c:pt>
                <c:pt idx="4">
                  <c:v>21.64414414414415</c:v>
                </c:pt>
                <c:pt idx="5">
                  <c:v>20.899940793368859</c:v>
                </c:pt>
                <c:pt idx="6">
                  <c:v>20.536013400335005</c:v>
                </c:pt>
                <c:pt idx="7">
                  <c:v>19.944598337950133</c:v>
                </c:pt>
                <c:pt idx="8">
                  <c:v>17.601626016260159</c:v>
                </c:pt>
                <c:pt idx="9">
                  <c:v>17.52136752136752</c:v>
                </c:pt>
                <c:pt idx="10">
                  <c:v>15.479166666666673</c:v>
                </c:pt>
                <c:pt idx="11">
                  <c:v>14.844804318488533</c:v>
                </c:pt>
                <c:pt idx="12">
                  <c:v>14.782608695652169</c:v>
                </c:pt>
                <c:pt idx="13">
                  <c:v>14.63414634146341</c:v>
                </c:pt>
              </c:numCache>
            </c:numRef>
          </c:val>
        </c:ser>
        <c:ser>
          <c:idx val="6"/>
          <c:order val="4"/>
          <c:tx>
            <c:v>1179D avg (2)</c:v>
          </c:tx>
          <c:spPr>
            <a:ln w="28575" cmpd="sng">
              <a:solidFill>
                <a:srgbClr val="A94DB6"/>
              </a:solidFill>
            </a:ln>
          </c:spPr>
          <c:marker>
            <c:symbol val="none"/>
          </c:marker>
          <c:val>
            <c:numRef>
              <c:f>Multi!$R$160:$AE$160</c:f>
              <c:numCache>
                <c:formatCode>General</c:formatCode>
                <c:ptCount val="14"/>
                <c:pt idx="0">
                  <c:v>18.797468354430386</c:v>
                </c:pt>
                <c:pt idx="1">
                  <c:v>21.207177814029354</c:v>
                </c:pt>
                <c:pt idx="2">
                  <c:v>23.653017241379313</c:v>
                </c:pt>
                <c:pt idx="3">
                  <c:v>23.851203501094101</c:v>
                </c:pt>
                <c:pt idx="4">
                  <c:v>24.087837837837828</c:v>
                </c:pt>
                <c:pt idx="5">
                  <c:v>22.824156305506225</c:v>
                </c:pt>
                <c:pt idx="6">
                  <c:v>23.869346733668312</c:v>
                </c:pt>
                <c:pt idx="7">
                  <c:v>23.684210526315788</c:v>
                </c:pt>
                <c:pt idx="8">
                  <c:v>21.626016260162594</c:v>
                </c:pt>
                <c:pt idx="9">
                  <c:v>21.245421245420868</c:v>
                </c:pt>
                <c:pt idx="10">
                  <c:v>19.78125</c:v>
                </c:pt>
                <c:pt idx="11">
                  <c:v>19.433198380566793</c:v>
                </c:pt>
                <c:pt idx="12">
                  <c:v>19.534161490683235</c:v>
                </c:pt>
                <c:pt idx="13">
                  <c:v>20.528455284552834</c:v>
                </c:pt>
              </c:numCache>
            </c:numRef>
          </c:val>
        </c:ser>
        <c:ser>
          <c:idx val="32"/>
          <c:order val="5"/>
          <c:tx>
            <c:v>N-Morb</c:v>
          </c:tx>
          <c:spPr>
            <a:ln w="38100" cmpd="sng">
              <a:solidFill>
                <a:srgbClr val="000000"/>
              </a:solidFill>
              <a:prstDash val="sysDot"/>
            </a:ln>
          </c:spPr>
          <c:marker>
            <c:symbol val="none"/>
          </c:marker>
          <c:cat>
            <c:strRef>
              <c:f>Multi!$R$155:$AE$155</c:f>
              <c:strCache>
                <c:ptCount val="14"/>
                <c:pt idx="0">
                  <c:v>La </c:v>
                </c:pt>
                <c:pt idx="1">
                  <c:v>Ce </c:v>
                </c:pt>
                <c:pt idx="2">
                  <c:v>Pr </c:v>
                </c:pt>
                <c:pt idx="3">
                  <c:v>Nd </c:v>
                </c:pt>
                <c:pt idx="4">
                  <c:v>Sm </c:v>
                </c:pt>
                <c:pt idx="5">
                  <c:v>Eu </c:v>
                </c:pt>
                <c:pt idx="6">
                  <c:v>Gd </c:v>
                </c:pt>
                <c:pt idx="7">
                  <c:v>Tb </c:v>
                </c:pt>
                <c:pt idx="8">
                  <c:v>Dy </c:v>
                </c:pt>
                <c:pt idx="9">
                  <c:v>Ho </c:v>
                </c:pt>
                <c:pt idx="10">
                  <c:v>Er </c:v>
                </c:pt>
                <c:pt idx="11">
                  <c:v>Tm </c:v>
                </c:pt>
                <c:pt idx="12">
                  <c:v>Yb </c:v>
                </c:pt>
                <c:pt idx="13">
                  <c:v>Lu </c:v>
                </c:pt>
              </c:strCache>
            </c:strRef>
          </c:cat>
          <c:val>
            <c:numRef>
              <c:f>REE!$E$91:$R$91</c:f>
              <c:numCache>
                <c:formatCode>General</c:formatCode>
                <c:ptCount val="14"/>
                <c:pt idx="0">
                  <c:v>10.548523206751048</c:v>
                </c:pt>
                <c:pt idx="1">
                  <c:v>12.23491027732463</c:v>
                </c:pt>
                <c:pt idx="2">
                  <c:v>14.224137931034477</c:v>
                </c:pt>
                <c:pt idx="3">
                  <c:v>15.973741794310719</c:v>
                </c:pt>
                <c:pt idx="4">
                  <c:v>17.770270270270263</c:v>
                </c:pt>
                <c:pt idx="5">
                  <c:v>18.117229129662533</c:v>
                </c:pt>
                <c:pt idx="6">
                  <c:v>18.492462311557773</c:v>
                </c:pt>
                <c:pt idx="7">
                  <c:v>18.559556786703599</c:v>
                </c:pt>
                <c:pt idx="8">
                  <c:v>18.495934959349587</c:v>
                </c:pt>
                <c:pt idx="9">
                  <c:v>18.4981684981685</c:v>
                </c:pt>
                <c:pt idx="10">
                  <c:v>18.562499999999989</c:v>
                </c:pt>
                <c:pt idx="11">
                  <c:v>18.46153846153846</c:v>
                </c:pt>
                <c:pt idx="12">
                  <c:v>18.944099378881972</c:v>
                </c:pt>
                <c:pt idx="13">
                  <c:v>18.495934959349587</c:v>
                </c:pt>
              </c:numCache>
            </c:numRef>
          </c:val>
        </c:ser>
        <c:marker val="1"/>
        <c:axId val="35330304"/>
        <c:axId val="58118144"/>
      </c:lineChart>
      <c:catAx>
        <c:axId val="35330304"/>
        <c:scaling>
          <c:orientation val="minMax"/>
        </c:scaling>
        <c:axPos val="b"/>
        <c:numFmt formatCode="General" sourceLinked="1"/>
        <c:tickLblPos val="nextTo"/>
        <c:spPr>
          <a:ln w="12700">
            <a:solidFill>
              <a:srgbClr val="000000"/>
            </a:solidFill>
            <a:prstDash val="solid"/>
          </a:ln>
        </c:spPr>
        <c:txPr>
          <a:bodyPr rot="0" vert="horz"/>
          <a:lstStyle/>
          <a:p>
            <a:pPr>
              <a:defRPr lang="en-US" sz="1000" b="0" i="0" u="none" strike="noStrike" baseline="0">
                <a:solidFill>
                  <a:srgbClr val="000000"/>
                </a:solidFill>
                <a:latin typeface="Palatino Linotype"/>
                <a:ea typeface="Arial Cyr"/>
                <a:cs typeface="Palatino Linotype"/>
              </a:defRPr>
            </a:pPr>
            <a:endParaRPr lang="ru-RU"/>
          </a:p>
        </c:txPr>
        <c:crossAx val="58118144"/>
        <c:crossesAt val="0.1"/>
        <c:auto val="1"/>
        <c:lblAlgn val="ctr"/>
        <c:lblOffset val="100"/>
        <c:tickLblSkip val="1"/>
        <c:tickMarkSkip val="1"/>
      </c:catAx>
      <c:valAx>
        <c:axId val="58118144"/>
        <c:scaling>
          <c:logBase val="10"/>
          <c:orientation val="minMax"/>
        </c:scaling>
        <c:axPos val="l"/>
        <c:majorGridlines>
          <c:spPr>
            <a:ln w="3175">
              <a:solidFill>
                <a:srgbClr val="000000"/>
              </a:solidFill>
              <a:prstDash val="solid"/>
            </a:ln>
          </c:spPr>
        </c:majorGridlines>
        <c:title>
          <c:tx>
            <c:rich>
              <a:bodyPr/>
              <a:lstStyle/>
              <a:p>
                <a:pPr>
                  <a:defRPr lang="en-US" sz="1100" b="0" i="0" u="none" strike="noStrike" baseline="0">
                    <a:solidFill>
                      <a:srgbClr val="000000"/>
                    </a:solidFill>
                    <a:latin typeface="Palatino Linotype"/>
                    <a:ea typeface="Arial Cyr"/>
                    <a:cs typeface="Palatino Linotype"/>
                  </a:defRPr>
                </a:pPr>
                <a:r>
                  <a:rPr lang="en-US" sz="1100" b="0">
                    <a:latin typeface="Palatino Linotype"/>
                    <a:cs typeface="Palatino Linotype"/>
                  </a:rPr>
                  <a:t>Chondrite Normalised</a:t>
                </a:r>
              </a:p>
            </c:rich>
          </c:tx>
          <c:layout>
            <c:manualLayout>
              <c:xMode val="edge"/>
              <c:yMode val="edge"/>
              <c:x val="0"/>
              <c:y val="0.14405645875799411"/>
            </c:manualLayout>
          </c:layout>
          <c:spPr>
            <a:noFill/>
            <a:ln w="25400">
              <a:noFill/>
            </a:ln>
          </c:spPr>
        </c:title>
        <c:numFmt formatCode="General" sourceLinked="1"/>
        <c:tickLblPos val="nextTo"/>
        <c:spPr>
          <a:ln w="12700">
            <a:solidFill>
              <a:srgbClr val="000000"/>
            </a:solidFill>
            <a:prstDash val="solid"/>
          </a:ln>
        </c:spPr>
        <c:txPr>
          <a:bodyPr rot="0" vert="horz"/>
          <a:lstStyle/>
          <a:p>
            <a:pPr>
              <a:defRPr lang="en-US" sz="1000" b="0" i="0" u="none" strike="noStrike" baseline="0">
                <a:solidFill>
                  <a:srgbClr val="000000"/>
                </a:solidFill>
                <a:latin typeface="Palatino Linotype"/>
                <a:ea typeface="Arial Cyr"/>
                <a:cs typeface="Palatino Linotype"/>
              </a:defRPr>
            </a:pPr>
            <a:endParaRPr lang="ru-RU"/>
          </a:p>
        </c:txPr>
        <c:crossAx val="35330304"/>
        <c:crosses val="autoZero"/>
        <c:crossBetween val="midCat"/>
      </c:valAx>
      <c:spPr>
        <a:solidFill>
          <a:srgbClr val="F2F2F2"/>
        </a:solidFill>
        <a:ln w="2540">
          <a:solidFill>
            <a:srgbClr val="000000"/>
          </a:solidFill>
          <a:prstDash val="solid"/>
        </a:ln>
      </c:spPr>
    </c:plotArea>
    <c:plotVisOnly val="1"/>
    <c:dispBlanksAs val="gap"/>
  </c:chart>
  <c:spPr>
    <a:solidFill>
      <a:srgbClr val="FFFFFF"/>
    </a:solidFill>
    <a:ln w="9525">
      <a:noFill/>
    </a:ln>
  </c:spPr>
  <c:txPr>
    <a:bodyPr/>
    <a:lstStyle/>
    <a:p>
      <a:pPr>
        <a:defRPr sz="1025" b="0" i="0" u="none" strike="noStrike" baseline="0">
          <a:solidFill>
            <a:srgbClr val="000000"/>
          </a:solidFill>
          <a:latin typeface="Arial Cyr"/>
          <a:ea typeface="Arial Cyr"/>
          <a:cs typeface="Arial Cyr"/>
        </a:defRPr>
      </a:pPr>
      <a:endParaRPr lang="ru-RU"/>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8.7812141558792925E-2"/>
          <c:y val="1.7795816422104302E-2"/>
          <c:w val="0.87779045884285223"/>
          <c:h val="0.88050659193408376"/>
        </c:manualLayout>
      </c:layout>
      <c:lineChart>
        <c:grouping val="standard"/>
        <c:ser>
          <c:idx val="4"/>
          <c:order val="0"/>
          <c:tx>
            <c:v>U1346A unt avg</c:v>
          </c:tx>
          <c:spPr>
            <a:ln w="28575" cmpd="sng">
              <a:solidFill>
                <a:srgbClr val="FF0000"/>
              </a:solidFill>
              <a:prstDash val="dash"/>
            </a:ln>
          </c:spPr>
          <c:marker>
            <c:symbol val="none"/>
          </c:marker>
          <c:cat>
            <c:strRef>
              <c:f>Multi!$E$2:$AF$2</c:f>
              <c:strCache>
                <c:ptCount val="28"/>
                <c:pt idx="0">
                  <c:v>Cs</c:v>
                </c:pt>
                <c:pt idx="1">
                  <c:v>Rb</c:v>
                </c:pt>
                <c:pt idx="2">
                  <c:v>Ba</c:v>
                </c:pt>
                <c:pt idx="3">
                  <c:v>Th</c:v>
                </c:pt>
                <c:pt idx="4">
                  <c:v>U</c:v>
                </c:pt>
                <c:pt idx="5">
                  <c:v>Nb</c:v>
                </c:pt>
                <c:pt idx="6">
                  <c:v>Ta</c:v>
                </c:pt>
                <c:pt idx="7">
                  <c:v>La</c:v>
                </c:pt>
                <c:pt idx="8">
                  <c:v>Ce</c:v>
                </c:pt>
                <c:pt idx="9">
                  <c:v>Pr</c:v>
                </c:pt>
                <c:pt idx="10">
                  <c:v>Pb</c:v>
                </c:pt>
                <c:pt idx="11">
                  <c:v>Sr</c:v>
                </c:pt>
                <c:pt idx="12">
                  <c:v>Nd</c:v>
                </c:pt>
                <c:pt idx="13">
                  <c:v>P</c:v>
                </c:pt>
                <c:pt idx="14">
                  <c:v>Hf</c:v>
                </c:pt>
                <c:pt idx="15">
                  <c:v>Zr</c:v>
                </c:pt>
                <c:pt idx="16">
                  <c:v>Sm</c:v>
                </c:pt>
                <c:pt idx="17">
                  <c:v>Eu</c:v>
                </c:pt>
                <c:pt idx="18">
                  <c:v>Ti</c:v>
                </c:pt>
                <c:pt idx="19">
                  <c:v>Gd</c:v>
                </c:pt>
                <c:pt idx="20">
                  <c:v>Tb</c:v>
                </c:pt>
                <c:pt idx="21">
                  <c:v>Dy</c:v>
                </c:pt>
                <c:pt idx="22">
                  <c:v>Y</c:v>
                </c:pt>
                <c:pt idx="23">
                  <c:v>Ho</c:v>
                </c:pt>
                <c:pt idx="24">
                  <c:v>Er</c:v>
                </c:pt>
                <c:pt idx="25">
                  <c:v>Tm</c:v>
                </c:pt>
                <c:pt idx="26">
                  <c:v>Yb</c:v>
                </c:pt>
                <c:pt idx="27">
                  <c:v>Lu</c:v>
                </c:pt>
              </c:strCache>
            </c:strRef>
          </c:cat>
          <c:val>
            <c:numRef>
              <c:f>Multi!$E$84:$AF$84</c:f>
              <c:numCache>
                <c:formatCode>General</c:formatCode>
                <c:ptCount val="28"/>
                <c:pt idx="0">
                  <c:v>24.83578802431354</c:v>
                </c:pt>
                <c:pt idx="1">
                  <c:v>47.344599948242241</c:v>
                </c:pt>
                <c:pt idx="2">
                  <c:v>3.2449463530614402</c:v>
                </c:pt>
                <c:pt idx="3">
                  <c:v>3.2068946823150082</c:v>
                </c:pt>
                <c:pt idx="4">
                  <c:v>60.842383023352014</c:v>
                </c:pt>
                <c:pt idx="5">
                  <c:v>5.8336763987119458</c:v>
                </c:pt>
                <c:pt idx="6">
                  <c:v>10.63021735249324</c:v>
                </c:pt>
                <c:pt idx="7">
                  <c:v>5.6271575434569279</c:v>
                </c:pt>
                <c:pt idx="8">
                  <c:v>5.9287225627160876</c:v>
                </c:pt>
                <c:pt idx="9">
                  <c:v>6.4221394470839677</c:v>
                </c:pt>
                <c:pt idx="10">
                  <c:v>2.7665381079836631</c:v>
                </c:pt>
                <c:pt idx="11">
                  <c:v>9.8430699052498003</c:v>
                </c:pt>
                <c:pt idx="12">
                  <c:v>6.711050463511862</c:v>
                </c:pt>
                <c:pt idx="13">
                  <c:v>7.1379088981758656</c:v>
                </c:pt>
                <c:pt idx="14">
                  <c:v>6.6199703969543489</c:v>
                </c:pt>
                <c:pt idx="15">
                  <c:v>6.2291259024905212</c:v>
                </c:pt>
                <c:pt idx="16">
                  <c:v>6.5790978228411578</c:v>
                </c:pt>
                <c:pt idx="17">
                  <c:v>6.8667454931970484</c:v>
                </c:pt>
                <c:pt idx="18">
                  <c:v>6.487827481071152</c:v>
                </c:pt>
                <c:pt idx="19">
                  <c:v>6.2508365278940756</c:v>
                </c:pt>
                <c:pt idx="20">
                  <c:v>5.664148676153185</c:v>
                </c:pt>
                <c:pt idx="21">
                  <c:v>5.077553633560318</c:v>
                </c:pt>
                <c:pt idx="22">
                  <c:v>3.8935898394117272</c:v>
                </c:pt>
                <c:pt idx="23">
                  <c:v>4.6111843856850827</c:v>
                </c:pt>
                <c:pt idx="24">
                  <c:v>4.2769712585118116</c:v>
                </c:pt>
                <c:pt idx="25">
                  <c:v>4.0168198597187645</c:v>
                </c:pt>
                <c:pt idx="26">
                  <c:v>3.6410352248516271</c:v>
                </c:pt>
                <c:pt idx="27">
                  <c:v>3.6997628838809429</c:v>
                </c:pt>
              </c:numCache>
            </c:numRef>
          </c:val>
        </c:ser>
        <c:ser>
          <c:idx val="5"/>
          <c:order val="1"/>
          <c:tx>
            <c:v>U1347A avg (1)</c:v>
          </c:tx>
          <c:spPr>
            <a:ln w="28575" cmpd="sng">
              <a:solidFill>
                <a:srgbClr val="08DA00"/>
              </a:solidFill>
              <a:prstDash val="dash"/>
            </a:ln>
          </c:spPr>
          <c:marker>
            <c:symbol val="none"/>
          </c:marker>
          <c:val>
            <c:numRef>
              <c:f>Multi!$E$176:$AF$176</c:f>
              <c:numCache>
                <c:formatCode>General</c:formatCode>
                <c:ptCount val="28"/>
                <c:pt idx="0">
                  <c:v>0.59821428571428559</c:v>
                </c:pt>
                <c:pt idx="1">
                  <c:v>2.5563725490196072</c:v>
                </c:pt>
                <c:pt idx="2">
                  <c:v>3.2620320855614988</c:v>
                </c:pt>
                <c:pt idx="3">
                  <c:v>5.1180170181279534</c:v>
                </c:pt>
                <c:pt idx="4">
                  <c:v>7.1631411185163749</c:v>
                </c:pt>
                <c:pt idx="5">
                  <c:v>8.3783300554264244</c:v>
                </c:pt>
                <c:pt idx="6">
                  <c:v>10.122416534181248</c:v>
                </c:pt>
                <c:pt idx="7">
                  <c:v>8.6746550472040642</c:v>
                </c:pt>
                <c:pt idx="8">
                  <c:v>9.5030728709394214</c:v>
                </c:pt>
                <c:pt idx="9">
                  <c:v>9.9374710514126861</c:v>
                </c:pt>
                <c:pt idx="10">
                  <c:v>4.4266666666666676</c:v>
                </c:pt>
                <c:pt idx="11">
                  <c:v>8.8442211055276179</c:v>
                </c:pt>
                <c:pt idx="12">
                  <c:v>10.409411764705878</c:v>
                </c:pt>
                <c:pt idx="13">
                  <c:v>8.4347691992168983</c:v>
                </c:pt>
                <c:pt idx="14">
                  <c:v>11.301184784868013</c:v>
                </c:pt>
                <c:pt idx="15">
                  <c:v>10.684593837535013</c:v>
                </c:pt>
                <c:pt idx="16">
                  <c:v>10.060851926977699</c:v>
                </c:pt>
                <c:pt idx="17">
                  <c:v>9.5339954163483629</c:v>
                </c:pt>
                <c:pt idx="18">
                  <c:v>9.8656802612512369</c:v>
                </c:pt>
                <c:pt idx="19">
                  <c:v>9.4225778546712835</c:v>
                </c:pt>
                <c:pt idx="20">
                  <c:v>8.8484848484848531</c:v>
                </c:pt>
                <c:pt idx="21">
                  <c:v>8.1497643567812954</c:v>
                </c:pt>
                <c:pt idx="22">
                  <c:v>6.3529411764705728</c:v>
                </c:pt>
                <c:pt idx="23">
                  <c:v>7.5428345834978296</c:v>
                </c:pt>
                <c:pt idx="24">
                  <c:v>7.2817620198764468</c:v>
                </c:pt>
                <c:pt idx="25">
                  <c:v>6.5371972318339076</c:v>
                </c:pt>
                <c:pt idx="26">
                  <c:v>6.425236761371214</c:v>
                </c:pt>
                <c:pt idx="27">
                  <c:v>6.1925925925925895</c:v>
                </c:pt>
              </c:numCache>
            </c:numRef>
          </c:val>
        </c:ser>
        <c:ser>
          <c:idx val="2"/>
          <c:order val="2"/>
          <c:tx>
            <c:v>U1350A avg (1)</c:v>
          </c:tx>
          <c:spPr>
            <a:ln w="28575" cmpd="sng">
              <a:solidFill>
                <a:srgbClr val="FF8D03"/>
              </a:solidFill>
              <a:prstDash val="dash"/>
            </a:ln>
          </c:spPr>
          <c:marker>
            <c:symbol val="none"/>
          </c:marker>
          <c:cat>
            <c:strRef>
              <c:f>Multi!$E$2:$AF$2</c:f>
              <c:strCache>
                <c:ptCount val="28"/>
                <c:pt idx="0">
                  <c:v>Cs</c:v>
                </c:pt>
                <c:pt idx="1">
                  <c:v>Rb</c:v>
                </c:pt>
                <c:pt idx="2">
                  <c:v>Ba</c:v>
                </c:pt>
                <c:pt idx="3">
                  <c:v>Th</c:v>
                </c:pt>
                <c:pt idx="4">
                  <c:v>U</c:v>
                </c:pt>
                <c:pt idx="5">
                  <c:v>Nb</c:v>
                </c:pt>
                <c:pt idx="6">
                  <c:v>Ta</c:v>
                </c:pt>
                <c:pt idx="7">
                  <c:v>La</c:v>
                </c:pt>
                <c:pt idx="8">
                  <c:v>Ce</c:v>
                </c:pt>
                <c:pt idx="9">
                  <c:v>Pr</c:v>
                </c:pt>
                <c:pt idx="10">
                  <c:v>Pb</c:v>
                </c:pt>
                <c:pt idx="11">
                  <c:v>Sr</c:v>
                </c:pt>
                <c:pt idx="12">
                  <c:v>Nd</c:v>
                </c:pt>
                <c:pt idx="13">
                  <c:v>P</c:v>
                </c:pt>
                <c:pt idx="14">
                  <c:v>Hf</c:v>
                </c:pt>
                <c:pt idx="15">
                  <c:v>Zr</c:v>
                </c:pt>
                <c:pt idx="16">
                  <c:v>Sm</c:v>
                </c:pt>
                <c:pt idx="17">
                  <c:v>Eu</c:v>
                </c:pt>
                <c:pt idx="18">
                  <c:v>Ti</c:v>
                </c:pt>
                <c:pt idx="19">
                  <c:v>Gd</c:v>
                </c:pt>
                <c:pt idx="20">
                  <c:v>Tb</c:v>
                </c:pt>
                <c:pt idx="21">
                  <c:v>Dy</c:v>
                </c:pt>
                <c:pt idx="22">
                  <c:v>Y</c:v>
                </c:pt>
                <c:pt idx="23">
                  <c:v>Ho</c:v>
                </c:pt>
                <c:pt idx="24">
                  <c:v>Er</c:v>
                </c:pt>
                <c:pt idx="25">
                  <c:v>Tm</c:v>
                </c:pt>
                <c:pt idx="26">
                  <c:v>Yb</c:v>
                </c:pt>
                <c:pt idx="27">
                  <c:v>Lu</c:v>
                </c:pt>
              </c:strCache>
            </c:strRef>
          </c:cat>
          <c:val>
            <c:numRef>
              <c:f>Multi!$E$175:$AF$175</c:f>
              <c:numCache>
                <c:formatCode>General</c:formatCode>
                <c:ptCount val="28"/>
                <c:pt idx="0">
                  <c:v>1.193798449612403</c:v>
                </c:pt>
                <c:pt idx="1">
                  <c:v>2.7903875968992251</c:v>
                </c:pt>
                <c:pt idx="2">
                  <c:v>6.2762508809020519</c:v>
                </c:pt>
                <c:pt idx="3">
                  <c:v>5.3312856516015774</c:v>
                </c:pt>
                <c:pt idx="4">
                  <c:v>11.010425020048119</c:v>
                </c:pt>
                <c:pt idx="5">
                  <c:v>11.7095497278575</c:v>
                </c:pt>
                <c:pt idx="6">
                  <c:v>13.625392834695162</c:v>
                </c:pt>
                <c:pt idx="7">
                  <c:v>10.034094171691068</c:v>
                </c:pt>
                <c:pt idx="8">
                  <c:v>10.26948976049983</c:v>
                </c:pt>
                <c:pt idx="9">
                  <c:v>10.129097234938653</c:v>
                </c:pt>
                <c:pt idx="10">
                  <c:v>4.5514728682170427</c:v>
                </c:pt>
                <c:pt idx="11">
                  <c:v>10.557438354563523</c:v>
                </c:pt>
                <c:pt idx="12">
                  <c:v>10.207813953488369</c:v>
                </c:pt>
                <c:pt idx="13">
                  <c:v>8.4488989020067482</c:v>
                </c:pt>
                <c:pt idx="14">
                  <c:v>10.955707124661023</c:v>
                </c:pt>
                <c:pt idx="15">
                  <c:v>10.4469545957918</c:v>
                </c:pt>
                <c:pt idx="16">
                  <c:v>9.4002749455836856</c:v>
                </c:pt>
                <c:pt idx="17">
                  <c:v>9.0809423135004526</c:v>
                </c:pt>
                <c:pt idx="18">
                  <c:v>8.9402530115784486</c:v>
                </c:pt>
                <c:pt idx="19">
                  <c:v>8.647400820793429</c:v>
                </c:pt>
                <c:pt idx="20">
                  <c:v>8.1099365750528563</c:v>
                </c:pt>
                <c:pt idx="21">
                  <c:v>7.3901042026084642</c:v>
                </c:pt>
                <c:pt idx="22">
                  <c:v>5.7063277447268819</c:v>
                </c:pt>
                <c:pt idx="23">
                  <c:v>6.7819572342750076</c:v>
                </c:pt>
                <c:pt idx="24">
                  <c:v>6.498354040564938</c:v>
                </c:pt>
                <c:pt idx="25">
                  <c:v>5.7062243502051979</c:v>
                </c:pt>
                <c:pt idx="26">
                  <c:v>5.5513368137952845</c:v>
                </c:pt>
                <c:pt idx="27">
                  <c:v>5.3009474590869727</c:v>
                </c:pt>
              </c:numCache>
            </c:numRef>
          </c:val>
        </c:ser>
        <c:ser>
          <c:idx val="3"/>
          <c:order val="3"/>
          <c:tx>
            <c:v>1213B avg (2)</c:v>
          </c:tx>
          <c:spPr>
            <a:ln w="28575" cmpd="sng">
              <a:solidFill>
                <a:srgbClr val="41D5EC"/>
              </a:solidFill>
              <a:prstDash val="dash"/>
            </a:ln>
          </c:spPr>
          <c:marker>
            <c:symbol val="none"/>
          </c:marker>
          <c:cat>
            <c:strRef>
              <c:f>Multi!$E$2:$AF$2</c:f>
              <c:strCache>
                <c:ptCount val="28"/>
                <c:pt idx="0">
                  <c:v>Cs</c:v>
                </c:pt>
                <c:pt idx="1">
                  <c:v>Rb</c:v>
                </c:pt>
                <c:pt idx="2">
                  <c:v>Ba</c:v>
                </c:pt>
                <c:pt idx="3">
                  <c:v>Th</c:v>
                </c:pt>
                <c:pt idx="4">
                  <c:v>U</c:v>
                </c:pt>
                <c:pt idx="5">
                  <c:v>Nb</c:v>
                </c:pt>
                <c:pt idx="6">
                  <c:v>Ta</c:v>
                </c:pt>
                <c:pt idx="7">
                  <c:v>La</c:v>
                </c:pt>
                <c:pt idx="8">
                  <c:v>Ce</c:v>
                </c:pt>
                <c:pt idx="9">
                  <c:v>Pr</c:v>
                </c:pt>
                <c:pt idx="10">
                  <c:v>Pb</c:v>
                </c:pt>
                <c:pt idx="11">
                  <c:v>Sr</c:v>
                </c:pt>
                <c:pt idx="12">
                  <c:v>Nd</c:v>
                </c:pt>
                <c:pt idx="13">
                  <c:v>P</c:v>
                </c:pt>
                <c:pt idx="14">
                  <c:v>Hf</c:v>
                </c:pt>
                <c:pt idx="15">
                  <c:v>Zr</c:v>
                </c:pt>
                <c:pt idx="16">
                  <c:v>Sm</c:v>
                </c:pt>
                <c:pt idx="17">
                  <c:v>Eu</c:v>
                </c:pt>
                <c:pt idx="18">
                  <c:v>Ti</c:v>
                </c:pt>
                <c:pt idx="19">
                  <c:v>Gd</c:v>
                </c:pt>
                <c:pt idx="20">
                  <c:v>Tb</c:v>
                </c:pt>
                <c:pt idx="21">
                  <c:v>Dy</c:v>
                </c:pt>
                <c:pt idx="22">
                  <c:v>Y</c:v>
                </c:pt>
                <c:pt idx="23">
                  <c:v>Ho</c:v>
                </c:pt>
                <c:pt idx="24">
                  <c:v>Er</c:v>
                </c:pt>
                <c:pt idx="25">
                  <c:v>Tm</c:v>
                </c:pt>
                <c:pt idx="26">
                  <c:v>Yb</c:v>
                </c:pt>
                <c:pt idx="27">
                  <c:v>Lu</c:v>
                </c:pt>
              </c:strCache>
            </c:strRef>
          </c:cat>
          <c:val>
            <c:numRef>
              <c:f>Multi!$E$185:$AF$185</c:f>
              <c:numCache>
                <c:formatCode>General</c:formatCode>
                <c:ptCount val="28"/>
                <c:pt idx="0">
                  <c:v>0.80208333333333304</c:v>
                </c:pt>
                <c:pt idx="1">
                  <c:v>1.8582677165354331</c:v>
                </c:pt>
                <c:pt idx="2">
                  <c:v>2.2130013831258641</c:v>
                </c:pt>
                <c:pt idx="3">
                  <c:v>2.7450980392156854</c:v>
                </c:pt>
                <c:pt idx="4">
                  <c:v>3.9365079365079372</c:v>
                </c:pt>
                <c:pt idx="5">
                  <c:v>6.5451145395043886</c:v>
                </c:pt>
                <c:pt idx="6">
                  <c:v>7.0731707317073171</c:v>
                </c:pt>
                <c:pt idx="7">
                  <c:v>6.4871421639980582</c:v>
                </c:pt>
                <c:pt idx="8">
                  <c:v>6.8732394366197189</c:v>
                </c:pt>
                <c:pt idx="9">
                  <c:v>7.089371980676332</c:v>
                </c:pt>
                <c:pt idx="10">
                  <c:v>2.6216216216216228</c:v>
                </c:pt>
                <c:pt idx="11">
                  <c:v>7.5829383886255846</c:v>
                </c:pt>
                <c:pt idx="12">
                  <c:v>7.5332348596750327</c:v>
                </c:pt>
                <c:pt idx="14">
                  <c:v>7.7562028047464926</c:v>
                </c:pt>
                <c:pt idx="15">
                  <c:v>7.5833333333333348</c:v>
                </c:pt>
                <c:pt idx="16">
                  <c:v>7.214714714714713</c:v>
                </c:pt>
                <c:pt idx="17">
                  <c:v>7.0039682539682495</c:v>
                </c:pt>
                <c:pt idx="19">
                  <c:v>6.8568232662192328</c:v>
                </c:pt>
                <c:pt idx="20">
                  <c:v>6.666666666666667</c:v>
                </c:pt>
                <c:pt idx="21">
                  <c:v>5.8751696065128902</c:v>
                </c:pt>
                <c:pt idx="22">
                  <c:v>5.7216117216117235</c:v>
                </c:pt>
                <c:pt idx="23">
                  <c:v>5.8333333333333339</c:v>
                </c:pt>
                <c:pt idx="24">
                  <c:v>5.1597222222222223</c:v>
                </c:pt>
                <c:pt idx="25">
                  <c:v>4.9549549549549345</c:v>
                </c:pt>
                <c:pt idx="26">
                  <c:v>4.827586206896453</c:v>
                </c:pt>
                <c:pt idx="27">
                  <c:v>4.8648648648648649</c:v>
                </c:pt>
              </c:numCache>
            </c:numRef>
          </c:val>
        </c:ser>
        <c:ser>
          <c:idx val="11"/>
          <c:order val="4"/>
          <c:tx>
            <c:v>1179D avg (2)</c:v>
          </c:tx>
          <c:spPr>
            <a:ln w="28575" cmpd="sng">
              <a:solidFill>
                <a:srgbClr val="A94DB6"/>
              </a:solidFill>
              <a:prstDash val="solid"/>
            </a:ln>
          </c:spPr>
          <c:marker>
            <c:symbol val="none"/>
          </c:marker>
          <c:val>
            <c:numRef>
              <c:f>Multi!$E$186:$AF$186</c:f>
              <c:numCache>
                <c:formatCode>General</c:formatCode>
                <c:ptCount val="28"/>
                <c:pt idx="0">
                  <c:v>1.4047619047619051</c:v>
                </c:pt>
                <c:pt idx="1">
                  <c:v>2.7083333333333339</c:v>
                </c:pt>
                <c:pt idx="2">
                  <c:v>5.0530303030303054</c:v>
                </c:pt>
                <c:pt idx="3">
                  <c:v>5.0314465408805029</c:v>
                </c:pt>
                <c:pt idx="4">
                  <c:v>6.1576354679802474</c:v>
                </c:pt>
                <c:pt idx="5">
                  <c:v>6.2310030395136833</c:v>
                </c:pt>
                <c:pt idx="6">
                  <c:v>8.1081081081080981</c:v>
                </c:pt>
                <c:pt idx="7">
                  <c:v>6.875</c:v>
                </c:pt>
                <c:pt idx="8">
                  <c:v>7.7611940298507456</c:v>
                </c:pt>
                <c:pt idx="9">
                  <c:v>8.6417322834645685</c:v>
                </c:pt>
                <c:pt idx="10">
                  <c:v>4.3400000000000007</c:v>
                </c:pt>
                <c:pt idx="11">
                  <c:v>7.3115577889447279</c:v>
                </c:pt>
                <c:pt idx="12">
                  <c:v>8.7199999999999989</c:v>
                </c:pt>
                <c:pt idx="13">
                  <c:v>7.516272181243334</c:v>
                </c:pt>
                <c:pt idx="14">
                  <c:v>9.2579505300353375</c:v>
                </c:pt>
                <c:pt idx="15">
                  <c:v>8.5238095238095237</c:v>
                </c:pt>
                <c:pt idx="16">
                  <c:v>8.7807881773399004</c:v>
                </c:pt>
                <c:pt idx="17">
                  <c:v>8.344155844155841</c:v>
                </c:pt>
                <c:pt idx="18">
                  <c:v>7.9590254806629925</c:v>
                </c:pt>
                <c:pt idx="19">
                  <c:v>8.7316176470587958</c:v>
                </c:pt>
                <c:pt idx="20">
                  <c:v>8.6363636363636349</c:v>
                </c:pt>
                <c:pt idx="21">
                  <c:v>7.8931750741839757</c:v>
                </c:pt>
                <c:pt idx="22">
                  <c:v>0</c:v>
                </c:pt>
                <c:pt idx="23">
                  <c:v>7.7852348993288576</c:v>
                </c:pt>
                <c:pt idx="24">
                  <c:v>7.2260273972602755</c:v>
                </c:pt>
                <c:pt idx="25">
                  <c:v>7.0588235294117654</c:v>
                </c:pt>
                <c:pt idx="26">
                  <c:v>7.1315192743763927</c:v>
                </c:pt>
                <c:pt idx="27">
                  <c:v>7.4814814814814818</c:v>
                </c:pt>
              </c:numCache>
            </c:numRef>
          </c:val>
        </c:ser>
        <c:ser>
          <c:idx val="0"/>
          <c:order val="5"/>
          <c:tx>
            <c:strRef>
              <c:f>Multi!$B$92</c:f>
              <c:strCache>
                <c:ptCount val="1"/>
                <c:pt idx="0">
                  <c:v>N-MORB</c:v>
                </c:pt>
              </c:strCache>
            </c:strRef>
          </c:tx>
          <c:spPr>
            <a:ln w="38100" cmpd="sng">
              <a:solidFill>
                <a:srgbClr val="000000"/>
              </a:solidFill>
              <a:prstDash val="sysDot"/>
            </a:ln>
          </c:spPr>
          <c:marker>
            <c:symbol val="none"/>
          </c:marker>
          <c:cat>
            <c:strRef>
              <c:f>Multi!$E$2:$AF$2</c:f>
              <c:strCache>
                <c:ptCount val="28"/>
                <c:pt idx="0">
                  <c:v>Cs</c:v>
                </c:pt>
                <c:pt idx="1">
                  <c:v>Rb</c:v>
                </c:pt>
                <c:pt idx="2">
                  <c:v>Ba</c:v>
                </c:pt>
                <c:pt idx="3">
                  <c:v>Th</c:v>
                </c:pt>
                <c:pt idx="4">
                  <c:v>U</c:v>
                </c:pt>
                <c:pt idx="5">
                  <c:v>Nb</c:v>
                </c:pt>
                <c:pt idx="6">
                  <c:v>Ta</c:v>
                </c:pt>
                <c:pt idx="7">
                  <c:v>La</c:v>
                </c:pt>
                <c:pt idx="8">
                  <c:v>Ce</c:v>
                </c:pt>
                <c:pt idx="9">
                  <c:v>Pr</c:v>
                </c:pt>
                <c:pt idx="10">
                  <c:v>Pb</c:v>
                </c:pt>
                <c:pt idx="11">
                  <c:v>Sr</c:v>
                </c:pt>
                <c:pt idx="12">
                  <c:v>Nd</c:v>
                </c:pt>
                <c:pt idx="13">
                  <c:v>P</c:v>
                </c:pt>
                <c:pt idx="14">
                  <c:v>Hf</c:v>
                </c:pt>
                <c:pt idx="15">
                  <c:v>Zr</c:v>
                </c:pt>
                <c:pt idx="16">
                  <c:v>Sm</c:v>
                </c:pt>
                <c:pt idx="17">
                  <c:v>Eu</c:v>
                </c:pt>
                <c:pt idx="18">
                  <c:v>Ti</c:v>
                </c:pt>
                <c:pt idx="19">
                  <c:v>Gd</c:v>
                </c:pt>
                <c:pt idx="20">
                  <c:v>Tb</c:v>
                </c:pt>
                <c:pt idx="21">
                  <c:v>Dy</c:v>
                </c:pt>
                <c:pt idx="22">
                  <c:v>Y</c:v>
                </c:pt>
                <c:pt idx="23">
                  <c:v>Ho</c:v>
                </c:pt>
                <c:pt idx="24">
                  <c:v>Er</c:v>
                </c:pt>
                <c:pt idx="25">
                  <c:v>Tm</c:v>
                </c:pt>
                <c:pt idx="26">
                  <c:v>Yb</c:v>
                </c:pt>
                <c:pt idx="27">
                  <c:v>Lu</c:v>
                </c:pt>
              </c:strCache>
            </c:strRef>
          </c:cat>
          <c:val>
            <c:numRef>
              <c:f>Multi!$E$92:$AF$92</c:f>
              <c:numCache>
                <c:formatCode>General</c:formatCode>
                <c:ptCount val="28"/>
                <c:pt idx="0">
                  <c:v>0.33333333333333309</c:v>
                </c:pt>
                <c:pt idx="1">
                  <c:v>0.93333333333333302</c:v>
                </c:pt>
                <c:pt idx="2">
                  <c:v>0.95454545454545525</c:v>
                </c:pt>
                <c:pt idx="3">
                  <c:v>1.5094339622641506</c:v>
                </c:pt>
                <c:pt idx="4">
                  <c:v>2.3152709359605748</c:v>
                </c:pt>
                <c:pt idx="5">
                  <c:v>3.5410334346504562</c:v>
                </c:pt>
                <c:pt idx="7">
                  <c:v>3.8580246913580232</c:v>
                </c:pt>
                <c:pt idx="8">
                  <c:v>4.4776119402985071</c:v>
                </c:pt>
                <c:pt idx="9">
                  <c:v>5.1968503937007879</c:v>
                </c:pt>
                <c:pt idx="10">
                  <c:v>2</c:v>
                </c:pt>
                <c:pt idx="11">
                  <c:v>4.5226130653266354</c:v>
                </c:pt>
                <c:pt idx="12">
                  <c:v>5.84</c:v>
                </c:pt>
                <c:pt idx="14">
                  <c:v>7.2438162544169327</c:v>
                </c:pt>
                <c:pt idx="15">
                  <c:v>7.0476190476190466</c:v>
                </c:pt>
                <c:pt idx="16">
                  <c:v>6.4778325123152696</c:v>
                </c:pt>
                <c:pt idx="17">
                  <c:v>6.6233766233766227</c:v>
                </c:pt>
                <c:pt idx="19">
                  <c:v>6.7647058823529367</c:v>
                </c:pt>
                <c:pt idx="20">
                  <c:v>6.7676767676767646</c:v>
                </c:pt>
                <c:pt idx="21">
                  <c:v>6.7507418397626102</c:v>
                </c:pt>
                <c:pt idx="22">
                  <c:v>6.5116279069767442</c:v>
                </c:pt>
                <c:pt idx="23">
                  <c:v>6.7785234899328923</c:v>
                </c:pt>
                <c:pt idx="24">
                  <c:v>6.7808219178082156</c:v>
                </c:pt>
                <c:pt idx="25">
                  <c:v>6.7058823529411775</c:v>
                </c:pt>
                <c:pt idx="26">
                  <c:v>6.9160997732426335</c:v>
                </c:pt>
                <c:pt idx="27">
                  <c:v>6.7407407407407414</c:v>
                </c:pt>
              </c:numCache>
            </c:numRef>
          </c:val>
        </c:ser>
        <c:marker val="1"/>
        <c:axId val="58215424"/>
        <c:axId val="58229504"/>
      </c:lineChart>
      <c:catAx>
        <c:axId val="58215424"/>
        <c:scaling>
          <c:orientation val="minMax"/>
        </c:scaling>
        <c:axPos val="b"/>
        <c:numFmt formatCode="General" sourceLinked="1"/>
        <c:tickLblPos val="nextTo"/>
        <c:spPr>
          <a:ln w="12700">
            <a:solidFill>
              <a:srgbClr val="000000"/>
            </a:solidFill>
            <a:prstDash val="solid"/>
          </a:ln>
        </c:spPr>
        <c:txPr>
          <a:bodyPr rot="0" vert="horz"/>
          <a:lstStyle/>
          <a:p>
            <a:pPr>
              <a:defRPr lang="en-US" sz="1000" b="0" i="0" u="none" strike="noStrike" baseline="0">
                <a:solidFill>
                  <a:srgbClr val="000000"/>
                </a:solidFill>
                <a:latin typeface="Palatino Linotype"/>
                <a:ea typeface="Arial Cyr"/>
                <a:cs typeface="Palatino Linotype"/>
              </a:defRPr>
            </a:pPr>
            <a:endParaRPr lang="ru-RU"/>
          </a:p>
        </c:txPr>
        <c:crossAx val="58229504"/>
        <c:crossesAt val="1.0000000000000004E-2"/>
        <c:auto val="1"/>
        <c:lblAlgn val="ctr"/>
        <c:lblOffset val="100"/>
        <c:tickLblSkip val="1"/>
        <c:tickMarkSkip val="1"/>
      </c:catAx>
      <c:valAx>
        <c:axId val="58229504"/>
        <c:scaling>
          <c:logBase val="10"/>
          <c:orientation val="minMax"/>
        </c:scaling>
        <c:axPos val="l"/>
        <c:majorGridlines>
          <c:spPr>
            <a:ln w="3175">
              <a:solidFill>
                <a:srgbClr val="000000"/>
              </a:solidFill>
              <a:prstDash val="solid"/>
            </a:ln>
          </c:spPr>
        </c:majorGridlines>
        <c:title>
          <c:tx>
            <c:rich>
              <a:bodyPr/>
              <a:lstStyle/>
              <a:p>
                <a:pPr>
                  <a:defRPr lang="en-US" sz="1100" b="0" i="0" u="none" strike="noStrike" baseline="0">
                    <a:solidFill>
                      <a:srgbClr val="000000"/>
                    </a:solidFill>
                    <a:latin typeface="Palatino Linotype"/>
                    <a:ea typeface="Arial Cyr"/>
                    <a:cs typeface="Palatino Linotype"/>
                  </a:defRPr>
                </a:pPr>
                <a:r>
                  <a:rPr lang="en-US" sz="1100" b="0">
                    <a:latin typeface="Palatino Linotype"/>
                    <a:cs typeface="Palatino Linotype"/>
                  </a:rPr>
                  <a:t>Primitive Mantle Normalised</a:t>
                </a:r>
              </a:p>
            </c:rich>
          </c:tx>
          <c:layout>
            <c:manualLayout>
              <c:xMode val="edge"/>
              <c:yMode val="edge"/>
              <c:x val="1.9883993695558213E-3"/>
              <c:y val="0.23015160491763395"/>
            </c:manualLayout>
          </c:layout>
          <c:spPr>
            <a:noFill/>
            <a:ln w="25400">
              <a:noFill/>
            </a:ln>
          </c:spPr>
        </c:title>
        <c:numFmt formatCode="General" sourceLinked="0"/>
        <c:tickLblPos val="nextTo"/>
        <c:spPr>
          <a:ln w="12700">
            <a:solidFill>
              <a:srgbClr val="000000"/>
            </a:solidFill>
            <a:prstDash val="solid"/>
          </a:ln>
        </c:spPr>
        <c:txPr>
          <a:bodyPr rot="0" vert="horz"/>
          <a:lstStyle/>
          <a:p>
            <a:pPr>
              <a:defRPr lang="en-US" sz="1000" b="0" i="0" u="none" strike="noStrike" baseline="0">
                <a:solidFill>
                  <a:srgbClr val="000000"/>
                </a:solidFill>
                <a:latin typeface="Palatino Linotype"/>
                <a:ea typeface="Arial Cyr"/>
                <a:cs typeface="Palatino Linotype"/>
              </a:defRPr>
            </a:pPr>
            <a:endParaRPr lang="ru-RU"/>
          </a:p>
        </c:txPr>
        <c:crossAx val="58215424"/>
        <c:crosses val="autoZero"/>
        <c:crossBetween val="midCat"/>
      </c:valAx>
      <c:spPr>
        <a:solidFill>
          <a:srgbClr val="F2F2F2"/>
        </a:solidFill>
        <a:ln w="2540">
          <a:solidFill>
            <a:srgbClr val="000000"/>
          </a:solidFill>
          <a:prstDash val="solid"/>
        </a:ln>
      </c:spPr>
    </c:plotArea>
    <c:plotVisOnly val="1"/>
    <c:dispBlanksAs val="gap"/>
  </c:chart>
  <c:spPr>
    <a:solidFill>
      <a:srgbClr val="FFFFFF"/>
    </a:solidFill>
    <a:ln w="9525">
      <a:noFill/>
    </a:ln>
  </c:spPr>
  <c:txPr>
    <a:bodyPr/>
    <a:lstStyle/>
    <a:p>
      <a:pPr>
        <a:defRPr sz="975" b="0" i="0" u="none" strike="noStrike" baseline="0">
          <a:solidFill>
            <a:srgbClr val="000000"/>
          </a:solidFill>
          <a:latin typeface="Arial Cyr"/>
          <a:ea typeface="Arial Cyr"/>
          <a:cs typeface="Arial Cyr"/>
        </a:defRPr>
      </a:pPr>
      <a:endParaRPr lang="ru-RU"/>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8.8254386701976356E-2"/>
          <c:y val="3.19659030367608E-2"/>
          <c:w val="0.87467635491754803"/>
          <c:h val="0.85617105533625004"/>
        </c:manualLayout>
      </c:layout>
      <c:lineChart>
        <c:grouping val="standard"/>
        <c:ser>
          <c:idx val="10"/>
          <c:order val="0"/>
          <c:tx>
            <c:v>U1346A unt avg</c:v>
          </c:tx>
          <c:spPr>
            <a:ln w="28575" cmpd="sng">
              <a:solidFill>
                <a:srgbClr val="FF0000"/>
              </a:solidFill>
              <a:prstDash val="lgDash"/>
            </a:ln>
          </c:spPr>
          <c:marker>
            <c:symbol val="none"/>
          </c:marker>
          <c:cat>
            <c:strRef>
              <c:f>Multi!$R$155:$AE$155</c:f>
              <c:strCache>
                <c:ptCount val="14"/>
                <c:pt idx="0">
                  <c:v>La </c:v>
                </c:pt>
                <c:pt idx="1">
                  <c:v>Ce </c:v>
                </c:pt>
                <c:pt idx="2">
                  <c:v>Pr </c:v>
                </c:pt>
                <c:pt idx="3">
                  <c:v>Nd </c:v>
                </c:pt>
                <c:pt idx="4">
                  <c:v>Sm </c:v>
                </c:pt>
                <c:pt idx="5">
                  <c:v>Eu </c:v>
                </c:pt>
                <c:pt idx="6">
                  <c:v>Gd </c:v>
                </c:pt>
                <c:pt idx="7">
                  <c:v>Tb </c:v>
                </c:pt>
                <c:pt idx="8">
                  <c:v>Dy </c:v>
                </c:pt>
                <c:pt idx="9">
                  <c:v>Ho </c:v>
                </c:pt>
                <c:pt idx="10">
                  <c:v>Er </c:v>
                </c:pt>
                <c:pt idx="11">
                  <c:v>Tm </c:v>
                </c:pt>
                <c:pt idx="12">
                  <c:v>Yb </c:v>
                </c:pt>
                <c:pt idx="13">
                  <c:v>Lu </c:v>
                </c:pt>
              </c:strCache>
            </c:strRef>
          </c:cat>
          <c:val>
            <c:numRef>
              <c:f>REE!$E$84:$R$84</c:f>
              <c:numCache>
                <c:formatCode>General</c:formatCode>
                <c:ptCount val="14"/>
                <c:pt idx="0">
                  <c:v>17.205408309687087</c:v>
                </c:pt>
                <c:pt idx="1">
                  <c:v>18.161523237523468</c:v>
                </c:pt>
                <c:pt idx="2">
                  <c:v>19.642008809736687</c:v>
                </c:pt>
                <c:pt idx="3">
                  <c:v>20.589664736861188</c:v>
                </c:pt>
                <c:pt idx="4">
                  <c:v>20.213469836922172</c:v>
                </c:pt>
                <c:pt idx="5">
                  <c:v>20.886006328904969</c:v>
                </c:pt>
                <c:pt idx="6">
                  <c:v>19.141177219099536</c:v>
                </c:pt>
                <c:pt idx="7">
                  <c:v>17.384736037191068</c:v>
                </c:pt>
                <c:pt idx="8">
                  <c:v>15.57966086406087</c:v>
                </c:pt>
                <c:pt idx="9">
                  <c:v>14.092655872218273</c:v>
                </c:pt>
                <c:pt idx="10">
                  <c:v>13.089931158435169</c:v>
                </c:pt>
                <c:pt idx="11">
                  <c:v>12.200959969641069</c:v>
                </c:pt>
                <c:pt idx="12">
                  <c:v>11.056203620552576</c:v>
                </c:pt>
                <c:pt idx="13">
                  <c:v>11.118145028267342</c:v>
                </c:pt>
              </c:numCache>
            </c:numRef>
          </c:val>
        </c:ser>
        <c:ser>
          <c:idx val="4"/>
          <c:order val="1"/>
          <c:tx>
            <c:v>U1347A avg (1)</c:v>
          </c:tx>
          <c:spPr>
            <a:ln w="28575" cmpd="sng">
              <a:solidFill>
                <a:srgbClr val="08DA00"/>
              </a:solidFill>
              <a:prstDash val="lgDash"/>
            </a:ln>
          </c:spPr>
          <c:marker>
            <c:symbol val="none"/>
          </c:marker>
          <c:cat>
            <c:strRef>
              <c:f>Multi!$R$155:$AE$155</c:f>
              <c:strCache>
                <c:ptCount val="14"/>
                <c:pt idx="0">
                  <c:v>La </c:v>
                </c:pt>
                <c:pt idx="1">
                  <c:v>Ce </c:v>
                </c:pt>
                <c:pt idx="2">
                  <c:v>Pr </c:v>
                </c:pt>
                <c:pt idx="3">
                  <c:v>Nd </c:v>
                </c:pt>
                <c:pt idx="4">
                  <c:v>Sm </c:v>
                </c:pt>
                <c:pt idx="5">
                  <c:v>Eu </c:v>
                </c:pt>
                <c:pt idx="6">
                  <c:v>Gd </c:v>
                </c:pt>
                <c:pt idx="7">
                  <c:v>Tb </c:v>
                </c:pt>
                <c:pt idx="8">
                  <c:v>Dy </c:v>
                </c:pt>
                <c:pt idx="9">
                  <c:v>Ho </c:v>
                </c:pt>
                <c:pt idx="10">
                  <c:v>Er </c:v>
                </c:pt>
                <c:pt idx="11">
                  <c:v>Tm </c:v>
                </c:pt>
                <c:pt idx="12">
                  <c:v>Yb </c:v>
                </c:pt>
                <c:pt idx="13">
                  <c:v>Lu </c:v>
                </c:pt>
              </c:strCache>
            </c:strRef>
          </c:cat>
          <c:val>
            <c:numRef>
              <c:f>Multi!$R$159:$AE$159</c:f>
              <c:numCache>
                <c:formatCode>General</c:formatCode>
                <c:ptCount val="14"/>
                <c:pt idx="0">
                  <c:v>23.718044179697188</c:v>
                </c:pt>
                <c:pt idx="1">
                  <c:v>25.966797812110158</c:v>
                </c:pt>
                <c:pt idx="2">
                  <c:v>27.199543610547654</c:v>
                </c:pt>
                <c:pt idx="3">
                  <c:v>28.472132835628468</c:v>
                </c:pt>
                <c:pt idx="4">
                  <c:v>27.599364069952301</c:v>
                </c:pt>
                <c:pt idx="5">
                  <c:v>26.078779646849853</c:v>
                </c:pt>
                <c:pt idx="6">
                  <c:v>25.758202778598879</c:v>
                </c:pt>
                <c:pt idx="7">
                  <c:v>24.265927977839272</c:v>
                </c:pt>
                <c:pt idx="8">
                  <c:v>22.32902917264467</c:v>
                </c:pt>
                <c:pt idx="9">
                  <c:v>20.583925878043527</c:v>
                </c:pt>
                <c:pt idx="10">
                  <c:v>19.933823529411775</c:v>
                </c:pt>
                <c:pt idx="11">
                  <c:v>17.997142176708714</c:v>
                </c:pt>
                <c:pt idx="12">
                  <c:v>17.599561563755927</c:v>
                </c:pt>
                <c:pt idx="13">
                  <c:v>16.991869918699201</c:v>
                </c:pt>
              </c:numCache>
            </c:numRef>
          </c:val>
        </c:ser>
        <c:ser>
          <c:idx val="38"/>
          <c:order val="2"/>
          <c:tx>
            <c:v>U1349A avg (1)</c:v>
          </c:tx>
          <c:spPr>
            <a:ln w="28575" cmpd="sng">
              <a:solidFill>
                <a:srgbClr val="000090"/>
              </a:solidFill>
              <a:prstDash val="lgDash"/>
            </a:ln>
          </c:spPr>
          <c:marker>
            <c:symbol val="none"/>
          </c:marker>
          <c:cat>
            <c:strRef>
              <c:f>Multi!$R$155:$AE$155</c:f>
              <c:strCache>
                <c:ptCount val="14"/>
                <c:pt idx="0">
                  <c:v>La </c:v>
                </c:pt>
                <c:pt idx="1">
                  <c:v>Ce </c:v>
                </c:pt>
                <c:pt idx="2">
                  <c:v>Pr </c:v>
                </c:pt>
                <c:pt idx="3">
                  <c:v>Nd </c:v>
                </c:pt>
                <c:pt idx="4">
                  <c:v>Sm </c:v>
                </c:pt>
                <c:pt idx="5">
                  <c:v>Eu </c:v>
                </c:pt>
                <c:pt idx="6">
                  <c:v>Gd </c:v>
                </c:pt>
                <c:pt idx="7">
                  <c:v>Tb </c:v>
                </c:pt>
                <c:pt idx="8">
                  <c:v>Dy </c:v>
                </c:pt>
                <c:pt idx="9">
                  <c:v>Ho </c:v>
                </c:pt>
                <c:pt idx="10">
                  <c:v>Er </c:v>
                </c:pt>
                <c:pt idx="11">
                  <c:v>Tm </c:v>
                </c:pt>
                <c:pt idx="12">
                  <c:v>Yb </c:v>
                </c:pt>
                <c:pt idx="13">
                  <c:v>Lu </c:v>
                </c:pt>
              </c:strCache>
            </c:strRef>
          </c:cat>
          <c:val>
            <c:numRef>
              <c:f>Multi!$R$156:$AE$156</c:f>
              <c:numCache>
                <c:formatCode>General</c:formatCode>
                <c:ptCount val="14"/>
                <c:pt idx="0">
                  <c:v>3.6739678626774079</c:v>
                </c:pt>
                <c:pt idx="1">
                  <c:v>5.0667090805279553</c:v>
                </c:pt>
                <c:pt idx="2">
                  <c:v>6.4708508934169284</c:v>
                </c:pt>
                <c:pt idx="3">
                  <c:v>8.1209601523771457</c:v>
                </c:pt>
                <c:pt idx="4">
                  <c:v>10.587821369778865</c:v>
                </c:pt>
                <c:pt idx="5">
                  <c:v>11.88496219731956</c:v>
                </c:pt>
                <c:pt idx="6">
                  <c:v>12.588265270899949</c:v>
                </c:pt>
                <c:pt idx="7">
                  <c:v>13.78996852883404</c:v>
                </c:pt>
                <c:pt idx="8">
                  <c:v>14.401056698447906</c:v>
                </c:pt>
                <c:pt idx="9">
                  <c:v>14.59655768049104</c:v>
                </c:pt>
                <c:pt idx="10">
                  <c:v>15.346494642045453</c:v>
                </c:pt>
                <c:pt idx="11">
                  <c:v>14.66334702834008</c:v>
                </c:pt>
                <c:pt idx="12">
                  <c:v>15.095809500846986</c:v>
                </c:pt>
                <c:pt idx="13">
                  <c:v>15.222250229859569</c:v>
                </c:pt>
              </c:numCache>
            </c:numRef>
          </c:val>
        </c:ser>
        <c:ser>
          <c:idx val="39"/>
          <c:order val="3"/>
          <c:tx>
            <c:v>U1350A avg (1)</c:v>
          </c:tx>
          <c:spPr>
            <a:ln w="28575" cmpd="sng">
              <a:solidFill>
                <a:srgbClr val="FF8D03"/>
              </a:solidFill>
              <a:prstDash val="lgDash"/>
            </a:ln>
          </c:spPr>
          <c:marker>
            <c:symbol val="none"/>
          </c:marker>
          <c:cat>
            <c:strRef>
              <c:f>Multi!$R$155:$AE$155</c:f>
              <c:strCache>
                <c:ptCount val="14"/>
                <c:pt idx="0">
                  <c:v>La </c:v>
                </c:pt>
                <c:pt idx="1">
                  <c:v>Ce </c:v>
                </c:pt>
                <c:pt idx="2">
                  <c:v>Pr </c:v>
                </c:pt>
                <c:pt idx="3">
                  <c:v>Nd </c:v>
                </c:pt>
                <c:pt idx="4">
                  <c:v>Sm </c:v>
                </c:pt>
                <c:pt idx="5">
                  <c:v>Eu </c:v>
                </c:pt>
                <c:pt idx="6">
                  <c:v>Gd </c:v>
                </c:pt>
                <c:pt idx="7">
                  <c:v>Tb </c:v>
                </c:pt>
                <c:pt idx="8">
                  <c:v>Dy </c:v>
                </c:pt>
                <c:pt idx="9">
                  <c:v>Ho </c:v>
                </c:pt>
                <c:pt idx="10">
                  <c:v>Er </c:v>
                </c:pt>
                <c:pt idx="11">
                  <c:v>Tm </c:v>
                </c:pt>
                <c:pt idx="12">
                  <c:v>Yb </c:v>
                </c:pt>
                <c:pt idx="13">
                  <c:v>Lu </c:v>
                </c:pt>
              </c:strCache>
            </c:strRef>
          </c:cat>
          <c:val>
            <c:numRef>
              <c:f>Multi!$R$157:$AE$157</c:f>
              <c:numCache>
                <c:formatCode>General</c:formatCode>
                <c:ptCount val="14"/>
                <c:pt idx="0">
                  <c:v>26.506145661346565</c:v>
                </c:pt>
                <c:pt idx="1">
                  <c:v>27.188453081778842</c:v>
                </c:pt>
                <c:pt idx="2">
                  <c:v>26.923257121439288</c:v>
                </c:pt>
                <c:pt idx="3">
                  <c:v>27.170107506421843</c:v>
                </c:pt>
                <c:pt idx="4">
                  <c:v>25.168918918918926</c:v>
                </c:pt>
                <c:pt idx="5">
                  <c:v>24.258243879836268</c:v>
                </c:pt>
                <c:pt idx="6">
                  <c:v>23.086082586847272</c:v>
                </c:pt>
                <c:pt idx="7">
                  <c:v>21.727688787185354</c:v>
                </c:pt>
                <c:pt idx="8">
                  <c:v>19.785259809119772</c:v>
                </c:pt>
                <c:pt idx="9">
                  <c:v>18.012932402411927</c:v>
                </c:pt>
                <c:pt idx="10">
                  <c:v>17.376358695652183</c:v>
                </c:pt>
                <c:pt idx="11">
                  <c:v>15.352930822038386</c:v>
                </c:pt>
                <c:pt idx="12">
                  <c:v>14.874426140966783</c:v>
                </c:pt>
                <c:pt idx="13">
                  <c:v>14.223223753976665</c:v>
                </c:pt>
              </c:numCache>
            </c:numRef>
          </c:val>
        </c:ser>
        <c:ser>
          <c:idx val="40"/>
          <c:order val="4"/>
          <c:tx>
            <c:v>1213B avg (2)</c:v>
          </c:tx>
          <c:spPr>
            <a:ln w="28575" cmpd="sng">
              <a:solidFill>
                <a:srgbClr val="41D5EC"/>
              </a:solidFill>
              <a:prstDash val="lgDash"/>
            </a:ln>
          </c:spPr>
          <c:marker>
            <c:symbol val="none"/>
          </c:marker>
          <c:cat>
            <c:strRef>
              <c:f>Multi!$R$155:$AE$155</c:f>
              <c:strCache>
                <c:ptCount val="14"/>
                <c:pt idx="0">
                  <c:v>La </c:v>
                </c:pt>
                <c:pt idx="1">
                  <c:v>Ce </c:v>
                </c:pt>
                <c:pt idx="2">
                  <c:v>Pr </c:v>
                </c:pt>
                <c:pt idx="3">
                  <c:v>Nd </c:v>
                </c:pt>
                <c:pt idx="4">
                  <c:v>Sm </c:v>
                </c:pt>
                <c:pt idx="5">
                  <c:v>Eu </c:v>
                </c:pt>
                <c:pt idx="6">
                  <c:v>Gd </c:v>
                </c:pt>
                <c:pt idx="7">
                  <c:v>Tb </c:v>
                </c:pt>
                <c:pt idx="8">
                  <c:v>Dy </c:v>
                </c:pt>
                <c:pt idx="9">
                  <c:v>Ho </c:v>
                </c:pt>
                <c:pt idx="10">
                  <c:v>Er </c:v>
                </c:pt>
                <c:pt idx="11">
                  <c:v>Tm </c:v>
                </c:pt>
                <c:pt idx="12">
                  <c:v>Yb </c:v>
                </c:pt>
                <c:pt idx="13">
                  <c:v>Lu </c:v>
                </c:pt>
              </c:strCache>
            </c:strRef>
          </c:cat>
          <c:val>
            <c:numRef>
              <c:f>Multi!$R$158:$AE$158</c:f>
              <c:numCache>
                <c:formatCode>General</c:formatCode>
                <c:ptCount val="14"/>
                <c:pt idx="0">
                  <c:v>18.804500703234886</c:v>
                </c:pt>
                <c:pt idx="1">
                  <c:v>19.90212071778139</c:v>
                </c:pt>
                <c:pt idx="2">
                  <c:v>21.084770114942533</c:v>
                </c:pt>
                <c:pt idx="3">
                  <c:v>22.319474835886211</c:v>
                </c:pt>
                <c:pt idx="4">
                  <c:v>21.64414414414415</c:v>
                </c:pt>
                <c:pt idx="5">
                  <c:v>20.899940793368859</c:v>
                </c:pt>
                <c:pt idx="6">
                  <c:v>20.536013400335005</c:v>
                </c:pt>
                <c:pt idx="7">
                  <c:v>19.944598337950133</c:v>
                </c:pt>
                <c:pt idx="8">
                  <c:v>17.601626016260159</c:v>
                </c:pt>
                <c:pt idx="9">
                  <c:v>17.52136752136752</c:v>
                </c:pt>
                <c:pt idx="10">
                  <c:v>15.479166666666673</c:v>
                </c:pt>
                <c:pt idx="11">
                  <c:v>14.844804318488533</c:v>
                </c:pt>
                <c:pt idx="12">
                  <c:v>14.782608695652169</c:v>
                </c:pt>
                <c:pt idx="13">
                  <c:v>14.63414634146341</c:v>
                </c:pt>
              </c:numCache>
            </c:numRef>
          </c:val>
        </c:ser>
        <c:ser>
          <c:idx val="6"/>
          <c:order val="5"/>
          <c:tx>
            <c:v>1179D avg (2)</c:v>
          </c:tx>
          <c:spPr>
            <a:ln w="28575" cmpd="sng">
              <a:solidFill>
                <a:srgbClr val="A94DB6"/>
              </a:solidFill>
            </a:ln>
          </c:spPr>
          <c:marker>
            <c:symbol val="none"/>
          </c:marker>
          <c:val>
            <c:numRef>
              <c:f>Multi!$R$160:$AE$160</c:f>
              <c:numCache>
                <c:formatCode>General</c:formatCode>
                <c:ptCount val="14"/>
                <c:pt idx="0">
                  <c:v>18.797468354430386</c:v>
                </c:pt>
                <c:pt idx="1">
                  <c:v>21.207177814029354</c:v>
                </c:pt>
                <c:pt idx="2">
                  <c:v>23.653017241379313</c:v>
                </c:pt>
                <c:pt idx="3">
                  <c:v>23.851203501094101</c:v>
                </c:pt>
                <c:pt idx="4">
                  <c:v>24.087837837837828</c:v>
                </c:pt>
                <c:pt idx="5">
                  <c:v>22.824156305506225</c:v>
                </c:pt>
                <c:pt idx="6">
                  <c:v>23.869346733668312</c:v>
                </c:pt>
                <c:pt idx="7">
                  <c:v>23.684210526315788</c:v>
                </c:pt>
                <c:pt idx="8">
                  <c:v>21.626016260162594</c:v>
                </c:pt>
                <c:pt idx="9">
                  <c:v>21.245421245420868</c:v>
                </c:pt>
                <c:pt idx="10">
                  <c:v>19.78125</c:v>
                </c:pt>
                <c:pt idx="11">
                  <c:v>19.433198380566793</c:v>
                </c:pt>
                <c:pt idx="12">
                  <c:v>19.534161490683235</c:v>
                </c:pt>
                <c:pt idx="13">
                  <c:v>20.528455284552834</c:v>
                </c:pt>
              </c:numCache>
            </c:numRef>
          </c:val>
        </c:ser>
        <c:ser>
          <c:idx val="32"/>
          <c:order val="6"/>
          <c:tx>
            <c:v>N-Morb</c:v>
          </c:tx>
          <c:spPr>
            <a:ln w="38100" cmpd="sng">
              <a:solidFill>
                <a:srgbClr val="000000"/>
              </a:solidFill>
              <a:prstDash val="sysDot"/>
            </a:ln>
          </c:spPr>
          <c:marker>
            <c:symbol val="none"/>
          </c:marker>
          <c:cat>
            <c:strRef>
              <c:f>Multi!$R$155:$AE$155</c:f>
              <c:strCache>
                <c:ptCount val="14"/>
                <c:pt idx="0">
                  <c:v>La </c:v>
                </c:pt>
                <c:pt idx="1">
                  <c:v>Ce </c:v>
                </c:pt>
                <c:pt idx="2">
                  <c:v>Pr </c:v>
                </c:pt>
                <c:pt idx="3">
                  <c:v>Nd </c:v>
                </c:pt>
                <c:pt idx="4">
                  <c:v>Sm </c:v>
                </c:pt>
                <c:pt idx="5">
                  <c:v>Eu </c:v>
                </c:pt>
                <c:pt idx="6">
                  <c:v>Gd </c:v>
                </c:pt>
                <c:pt idx="7">
                  <c:v>Tb </c:v>
                </c:pt>
                <c:pt idx="8">
                  <c:v>Dy </c:v>
                </c:pt>
                <c:pt idx="9">
                  <c:v>Ho </c:v>
                </c:pt>
                <c:pt idx="10">
                  <c:v>Er </c:v>
                </c:pt>
                <c:pt idx="11">
                  <c:v>Tm </c:v>
                </c:pt>
                <c:pt idx="12">
                  <c:v>Yb </c:v>
                </c:pt>
                <c:pt idx="13">
                  <c:v>Lu </c:v>
                </c:pt>
              </c:strCache>
            </c:strRef>
          </c:cat>
          <c:val>
            <c:numRef>
              <c:f>REE!$E$91:$R$91</c:f>
              <c:numCache>
                <c:formatCode>General</c:formatCode>
                <c:ptCount val="14"/>
                <c:pt idx="0">
                  <c:v>10.548523206751048</c:v>
                </c:pt>
                <c:pt idx="1">
                  <c:v>12.23491027732463</c:v>
                </c:pt>
                <c:pt idx="2">
                  <c:v>14.224137931034477</c:v>
                </c:pt>
                <c:pt idx="3">
                  <c:v>15.973741794310719</c:v>
                </c:pt>
                <c:pt idx="4">
                  <c:v>17.770270270270263</c:v>
                </c:pt>
                <c:pt idx="5">
                  <c:v>18.117229129662533</c:v>
                </c:pt>
                <c:pt idx="6">
                  <c:v>18.492462311557773</c:v>
                </c:pt>
                <c:pt idx="7">
                  <c:v>18.559556786703599</c:v>
                </c:pt>
                <c:pt idx="8">
                  <c:v>18.495934959349587</c:v>
                </c:pt>
                <c:pt idx="9">
                  <c:v>18.4981684981685</c:v>
                </c:pt>
                <c:pt idx="10">
                  <c:v>18.562499999999989</c:v>
                </c:pt>
                <c:pt idx="11">
                  <c:v>18.46153846153846</c:v>
                </c:pt>
                <c:pt idx="12">
                  <c:v>18.944099378881972</c:v>
                </c:pt>
                <c:pt idx="13">
                  <c:v>18.495934959349587</c:v>
                </c:pt>
              </c:numCache>
            </c:numRef>
          </c:val>
        </c:ser>
        <c:marker val="1"/>
        <c:axId val="35268864"/>
        <c:axId val="35344384"/>
      </c:lineChart>
      <c:catAx>
        <c:axId val="35268864"/>
        <c:scaling>
          <c:orientation val="minMax"/>
        </c:scaling>
        <c:axPos val="b"/>
        <c:numFmt formatCode="General" sourceLinked="1"/>
        <c:tickLblPos val="nextTo"/>
        <c:spPr>
          <a:ln w="12700">
            <a:solidFill>
              <a:srgbClr val="000000"/>
            </a:solidFill>
            <a:prstDash val="solid"/>
          </a:ln>
        </c:spPr>
        <c:txPr>
          <a:bodyPr rot="0" vert="horz"/>
          <a:lstStyle/>
          <a:p>
            <a:pPr>
              <a:defRPr lang="en-US" sz="1000" b="0" i="0" u="none" strike="noStrike" baseline="0">
                <a:solidFill>
                  <a:srgbClr val="000000"/>
                </a:solidFill>
                <a:latin typeface="Palatino Linotype"/>
                <a:ea typeface="Arial Cyr"/>
                <a:cs typeface="Palatino Linotype"/>
              </a:defRPr>
            </a:pPr>
            <a:endParaRPr lang="ru-RU"/>
          </a:p>
        </c:txPr>
        <c:crossAx val="35344384"/>
        <c:crossesAt val="0.1"/>
        <c:auto val="1"/>
        <c:lblAlgn val="ctr"/>
        <c:lblOffset val="100"/>
        <c:tickLblSkip val="1"/>
        <c:tickMarkSkip val="1"/>
      </c:catAx>
      <c:valAx>
        <c:axId val="35344384"/>
        <c:scaling>
          <c:logBase val="10"/>
          <c:orientation val="minMax"/>
        </c:scaling>
        <c:axPos val="l"/>
        <c:majorGridlines>
          <c:spPr>
            <a:ln w="3175">
              <a:solidFill>
                <a:srgbClr val="000000"/>
              </a:solidFill>
              <a:prstDash val="solid"/>
            </a:ln>
          </c:spPr>
        </c:majorGridlines>
        <c:title>
          <c:tx>
            <c:rich>
              <a:bodyPr/>
              <a:lstStyle/>
              <a:p>
                <a:pPr>
                  <a:defRPr lang="en-US" sz="1100" b="0" i="0" u="none" strike="noStrike" baseline="0">
                    <a:solidFill>
                      <a:srgbClr val="000000"/>
                    </a:solidFill>
                    <a:latin typeface="Palatino Linotype"/>
                    <a:ea typeface="Arial Cyr"/>
                    <a:cs typeface="Palatino Linotype"/>
                  </a:defRPr>
                </a:pPr>
                <a:r>
                  <a:rPr lang="en-US" sz="1100" b="0">
                    <a:latin typeface="Palatino Linotype"/>
                    <a:cs typeface="Palatino Linotype"/>
                  </a:rPr>
                  <a:t>Chondrite Normalised</a:t>
                </a:r>
              </a:p>
            </c:rich>
          </c:tx>
          <c:layout>
            <c:manualLayout>
              <c:xMode val="edge"/>
              <c:yMode val="edge"/>
              <c:x val="0"/>
              <c:y val="0.14405645875799411"/>
            </c:manualLayout>
          </c:layout>
          <c:spPr>
            <a:noFill/>
            <a:ln w="25400">
              <a:noFill/>
            </a:ln>
          </c:spPr>
        </c:title>
        <c:numFmt formatCode="General" sourceLinked="1"/>
        <c:tickLblPos val="nextTo"/>
        <c:spPr>
          <a:ln w="12700">
            <a:solidFill>
              <a:srgbClr val="000000"/>
            </a:solidFill>
            <a:prstDash val="solid"/>
          </a:ln>
        </c:spPr>
        <c:txPr>
          <a:bodyPr rot="0" vert="horz"/>
          <a:lstStyle/>
          <a:p>
            <a:pPr>
              <a:defRPr lang="en-US" sz="1000" b="0" i="0" u="none" strike="noStrike" baseline="0">
                <a:solidFill>
                  <a:srgbClr val="000000"/>
                </a:solidFill>
                <a:latin typeface="Palatino Linotype"/>
                <a:ea typeface="Arial Cyr"/>
                <a:cs typeface="Palatino Linotype"/>
              </a:defRPr>
            </a:pPr>
            <a:endParaRPr lang="ru-RU"/>
          </a:p>
        </c:txPr>
        <c:crossAx val="35268864"/>
        <c:crosses val="autoZero"/>
        <c:crossBetween val="midCat"/>
      </c:valAx>
      <c:spPr>
        <a:solidFill>
          <a:srgbClr val="F2F2F2"/>
        </a:solidFill>
        <a:ln w="2540">
          <a:solidFill>
            <a:srgbClr val="000000"/>
          </a:solidFill>
          <a:prstDash val="solid"/>
        </a:ln>
      </c:spPr>
    </c:plotArea>
    <c:plotVisOnly val="1"/>
    <c:dispBlanksAs val="gap"/>
  </c:chart>
  <c:spPr>
    <a:solidFill>
      <a:srgbClr val="FFFFFF"/>
    </a:solidFill>
    <a:ln w="9525">
      <a:noFill/>
    </a:ln>
  </c:spPr>
  <c:txPr>
    <a:bodyPr/>
    <a:lstStyle/>
    <a:p>
      <a:pPr>
        <a:defRPr sz="1025" b="0" i="0" u="none" strike="noStrike" baseline="0">
          <a:solidFill>
            <a:srgbClr val="000000"/>
          </a:solidFill>
          <a:latin typeface="Arial Cyr"/>
          <a:ea typeface="Arial Cyr"/>
          <a:cs typeface="Arial Cyr"/>
        </a:defRPr>
      </a:pPr>
      <a:endParaRPr lang="ru-RU"/>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8.7812141558792925E-2"/>
          <c:y val="1.7795816422104302E-2"/>
          <c:w val="0.87779045884285223"/>
          <c:h val="0.88050659193408376"/>
        </c:manualLayout>
      </c:layout>
      <c:lineChart>
        <c:grouping val="standard"/>
        <c:ser>
          <c:idx val="4"/>
          <c:order val="0"/>
          <c:tx>
            <c:v>U1346A unt avg</c:v>
          </c:tx>
          <c:spPr>
            <a:ln w="28575" cmpd="sng">
              <a:solidFill>
                <a:srgbClr val="FF0000"/>
              </a:solidFill>
              <a:prstDash val="dash"/>
            </a:ln>
          </c:spPr>
          <c:marker>
            <c:symbol val="none"/>
          </c:marker>
          <c:cat>
            <c:strRef>
              <c:f>Multi!$E$2:$AF$2</c:f>
              <c:strCache>
                <c:ptCount val="28"/>
                <c:pt idx="0">
                  <c:v>Cs</c:v>
                </c:pt>
                <c:pt idx="1">
                  <c:v>Rb</c:v>
                </c:pt>
                <c:pt idx="2">
                  <c:v>Ba</c:v>
                </c:pt>
                <c:pt idx="3">
                  <c:v>Th</c:v>
                </c:pt>
                <c:pt idx="4">
                  <c:v>U</c:v>
                </c:pt>
                <c:pt idx="5">
                  <c:v>Nb</c:v>
                </c:pt>
                <c:pt idx="6">
                  <c:v>Ta</c:v>
                </c:pt>
                <c:pt idx="7">
                  <c:v>La</c:v>
                </c:pt>
                <c:pt idx="8">
                  <c:v>Ce</c:v>
                </c:pt>
                <c:pt idx="9">
                  <c:v>Pr</c:v>
                </c:pt>
                <c:pt idx="10">
                  <c:v>Pb</c:v>
                </c:pt>
                <c:pt idx="11">
                  <c:v>Sr</c:v>
                </c:pt>
                <c:pt idx="12">
                  <c:v>Nd</c:v>
                </c:pt>
                <c:pt idx="13">
                  <c:v>P</c:v>
                </c:pt>
                <c:pt idx="14">
                  <c:v>Hf</c:v>
                </c:pt>
                <c:pt idx="15">
                  <c:v>Zr</c:v>
                </c:pt>
                <c:pt idx="16">
                  <c:v>Sm</c:v>
                </c:pt>
                <c:pt idx="17">
                  <c:v>Eu</c:v>
                </c:pt>
                <c:pt idx="18">
                  <c:v>Ti</c:v>
                </c:pt>
                <c:pt idx="19">
                  <c:v>Gd</c:v>
                </c:pt>
                <c:pt idx="20">
                  <c:v>Tb</c:v>
                </c:pt>
                <c:pt idx="21">
                  <c:v>Dy</c:v>
                </c:pt>
                <c:pt idx="22">
                  <c:v>Y</c:v>
                </c:pt>
                <c:pt idx="23">
                  <c:v>Ho</c:v>
                </c:pt>
                <c:pt idx="24">
                  <c:v>Er</c:v>
                </c:pt>
                <c:pt idx="25">
                  <c:v>Tm</c:v>
                </c:pt>
                <c:pt idx="26">
                  <c:v>Yb</c:v>
                </c:pt>
                <c:pt idx="27">
                  <c:v>Lu</c:v>
                </c:pt>
              </c:strCache>
            </c:strRef>
          </c:cat>
          <c:val>
            <c:numRef>
              <c:f>Multi!$E$84:$AF$84</c:f>
              <c:numCache>
                <c:formatCode>General</c:formatCode>
                <c:ptCount val="28"/>
                <c:pt idx="0">
                  <c:v>24.83578802431354</c:v>
                </c:pt>
                <c:pt idx="1">
                  <c:v>47.344599948242255</c:v>
                </c:pt>
                <c:pt idx="2">
                  <c:v>3.2449463530614402</c:v>
                </c:pt>
                <c:pt idx="3">
                  <c:v>3.2068946823150082</c:v>
                </c:pt>
                <c:pt idx="4">
                  <c:v>60.842383023352035</c:v>
                </c:pt>
                <c:pt idx="5">
                  <c:v>5.8336763987119458</c:v>
                </c:pt>
                <c:pt idx="6">
                  <c:v>10.63021735249324</c:v>
                </c:pt>
                <c:pt idx="7">
                  <c:v>5.6271575434569323</c:v>
                </c:pt>
                <c:pt idx="8">
                  <c:v>5.9287225627160876</c:v>
                </c:pt>
                <c:pt idx="9">
                  <c:v>6.4221394470839677</c:v>
                </c:pt>
                <c:pt idx="10">
                  <c:v>2.7665381079836631</c:v>
                </c:pt>
                <c:pt idx="11">
                  <c:v>9.8430699052498003</c:v>
                </c:pt>
                <c:pt idx="12">
                  <c:v>6.711050463511862</c:v>
                </c:pt>
                <c:pt idx="13">
                  <c:v>7.1379088981758656</c:v>
                </c:pt>
                <c:pt idx="14">
                  <c:v>6.6199703969543489</c:v>
                </c:pt>
                <c:pt idx="15">
                  <c:v>6.2291259024905212</c:v>
                </c:pt>
                <c:pt idx="16">
                  <c:v>6.5790978228411578</c:v>
                </c:pt>
                <c:pt idx="17">
                  <c:v>6.8667454931970484</c:v>
                </c:pt>
                <c:pt idx="18">
                  <c:v>6.487827481071152</c:v>
                </c:pt>
                <c:pt idx="19">
                  <c:v>6.2508365278940756</c:v>
                </c:pt>
                <c:pt idx="20">
                  <c:v>5.6641486761531867</c:v>
                </c:pt>
                <c:pt idx="21">
                  <c:v>5.077553633560318</c:v>
                </c:pt>
                <c:pt idx="22">
                  <c:v>3.8935898394117272</c:v>
                </c:pt>
                <c:pt idx="23">
                  <c:v>4.6111843856850827</c:v>
                </c:pt>
                <c:pt idx="24">
                  <c:v>4.2769712585118116</c:v>
                </c:pt>
                <c:pt idx="25">
                  <c:v>4.0168198597187645</c:v>
                </c:pt>
                <c:pt idx="26">
                  <c:v>3.6410352248516271</c:v>
                </c:pt>
                <c:pt idx="27">
                  <c:v>3.6997628838809429</c:v>
                </c:pt>
              </c:numCache>
            </c:numRef>
          </c:val>
        </c:ser>
        <c:ser>
          <c:idx val="5"/>
          <c:order val="1"/>
          <c:tx>
            <c:v>U1347A avg (1)</c:v>
          </c:tx>
          <c:spPr>
            <a:ln w="28575" cmpd="sng">
              <a:solidFill>
                <a:srgbClr val="08DA00"/>
              </a:solidFill>
              <a:prstDash val="dash"/>
            </a:ln>
          </c:spPr>
          <c:marker>
            <c:symbol val="none"/>
          </c:marker>
          <c:val>
            <c:numRef>
              <c:f>Multi!$E$176:$AF$176</c:f>
              <c:numCache>
                <c:formatCode>General</c:formatCode>
                <c:ptCount val="28"/>
                <c:pt idx="0">
                  <c:v>0.59821428571428559</c:v>
                </c:pt>
                <c:pt idx="1">
                  <c:v>2.5563725490196072</c:v>
                </c:pt>
                <c:pt idx="2">
                  <c:v>3.2620320855614988</c:v>
                </c:pt>
                <c:pt idx="3">
                  <c:v>5.118017018127957</c:v>
                </c:pt>
                <c:pt idx="4">
                  <c:v>7.1631411185163749</c:v>
                </c:pt>
                <c:pt idx="5">
                  <c:v>8.3783300554264244</c:v>
                </c:pt>
                <c:pt idx="6">
                  <c:v>10.122416534181248</c:v>
                </c:pt>
                <c:pt idx="7">
                  <c:v>8.6746550472040642</c:v>
                </c:pt>
                <c:pt idx="8">
                  <c:v>9.5030728709394214</c:v>
                </c:pt>
                <c:pt idx="9">
                  <c:v>9.9374710514126861</c:v>
                </c:pt>
                <c:pt idx="10">
                  <c:v>4.4266666666666676</c:v>
                </c:pt>
                <c:pt idx="11">
                  <c:v>8.8442211055276179</c:v>
                </c:pt>
                <c:pt idx="12">
                  <c:v>10.409411764705878</c:v>
                </c:pt>
                <c:pt idx="13">
                  <c:v>8.4347691992168983</c:v>
                </c:pt>
                <c:pt idx="14">
                  <c:v>11.301184784868013</c:v>
                </c:pt>
                <c:pt idx="15">
                  <c:v>10.684593837535013</c:v>
                </c:pt>
                <c:pt idx="16">
                  <c:v>10.060851926977699</c:v>
                </c:pt>
                <c:pt idx="17">
                  <c:v>9.5339954163483629</c:v>
                </c:pt>
                <c:pt idx="18">
                  <c:v>9.8656802612512369</c:v>
                </c:pt>
                <c:pt idx="19">
                  <c:v>9.4225778546712835</c:v>
                </c:pt>
                <c:pt idx="20">
                  <c:v>8.8484848484848531</c:v>
                </c:pt>
                <c:pt idx="21">
                  <c:v>8.1497643567812954</c:v>
                </c:pt>
                <c:pt idx="22">
                  <c:v>6.3529411764705728</c:v>
                </c:pt>
                <c:pt idx="23">
                  <c:v>7.5428345834978296</c:v>
                </c:pt>
                <c:pt idx="24">
                  <c:v>7.2817620198764468</c:v>
                </c:pt>
                <c:pt idx="25">
                  <c:v>6.5371972318339076</c:v>
                </c:pt>
                <c:pt idx="26">
                  <c:v>6.425236761371214</c:v>
                </c:pt>
                <c:pt idx="27">
                  <c:v>6.1925925925925895</c:v>
                </c:pt>
              </c:numCache>
            </c:numRef>
          </c:val>
        </c:ser>
        <c:ser>
          <c:idx val="1"/>
          <c:order val="2"/>
          <c:tx>
            <c:v>U1349A avg (1)</c:v>
          </c:tx>
          <c:spPr>
            <a:ln w="28575" cmpd="sng">
              <a:solidFill>
                <a:srgbClr val="000090"/>
              </a:solidFill>
              <a:prstDash val="dash"/>
            </a:ln>
          </c:spPr>
          <c:marker>
            <c:symbol val="none"/>
          </c:marker>
          <c:cat>
            <c:strRef>
              <c:f>Multi!$E$2:$AF$2</c:f>
              <c:strCache>
                <c:ptCount val="28"/>
                <c:pt idx="0">
                  <c:v>Cs</c:v>
                </c:pt>
                <c:pt idx="1">
                  <c:v>Rb</c:v>
                </c:pt>
                <c:pt idx="2">
                  <c:v>Ba</c:v>
                </c:pt>
                <c:pt idx="3">
                  <c:v>Th</c:v>
                </c:pt>
                <c:pt idx="4">
                  <c:v>U</c:v>
                </c:pt>
                <c:pt idx="5">
                  <c:v>Nb</c:v>
                </c:pt>
                <c:pt idx="6">
                  <c:v>Ta</c:v>
                </c:pt>
                <c:pt idx="7">
                  <c:v>La</c:v>
                </c:pt>
                <c:pt idx="8">
                  <c:v>Ce</c:v>
                </c:pt>
                <c:pt idx="9">
                  <c:v>Pr</c:v>
                </c:pt>
                <c:pt idx="10">
                  <c:v>Pb</c:v>
                </c:pt>
                <c:pt idx="11">
                  <c:v>Sr</c:v>
                </c:pt>
                <c:pt idx="12">
                  <c:v>Nd</c:v>
                </c:pt>
                <c:pt idx="13">
                  <c:v>P</c:v>
                </c:pt>
                <c:pt idx="14">
                  <c:v>Hf</c:v>
                </c:pt>
                <c:pt idx="15">
                  <c:v>Zr</c:v>
                </c:pt>
                <c:pt idx="16">
                  <c:v>Sm</c:v>
                </c:pt>
                <c:pt idx="17">
                  <c:v>Eu</c:v>
                </c:pt>
                <c:pt idx="18">
                  <c:v>Ti</c:v>
                </c:pt>
                <c:pt idx="19">
                  <c:v>Gd</c:v>
                </c:pt>
                <c:pt idx="20">
                  <c:v>Tb</c:v>
                </c:pt>
                <c:pt idx="21">
                  <c:v>Dy</c:v>
                </c:pt>
                <c:pt idx="22">
                  <c:v>Y</c:v>
                </c:pt>
                <c:pt idx="23">
                  <c:v>Ho</c:v>
                </c:pt>
                <c:pt idx="24">
                  <c:v>Er</c:v>
                </c:pt>
                <c:pt idx="25">
                  <c:v>Tm</c:v>
                </c:pt>
                <c:pt idx="26">
                  <c:v>Yb</c:v>
                </c:pt>
                <c:pt idx="27">
                  <c:v>Lu</c:v>
                </c:pt>
              </c:strCache>
            </c:strRef>
          </c:cat>
          <c:val>
            <c:numRef>
              <c:f>Multi!$E$174:$AF$174</c:f>
              <c:numCache>
                <c:formatCode>General</c:formatCode>
                <c:ptCount val="28"/>
                <c:pt idx="0">
                  <c:v>14.242676716017312</c:v>
                </c:pt>
                <c:pt idx="1">
                  <c:v>13.413232200606064</c:v>
                </c:pt>
                <c:pt idx="2">
                  <c:v>3.06985984831956</c:v>
                </c:pt>
                <c:pt idx="3">
                  <c:v>0.50107135922241297</c:v>
                </c:pt>
                <c:pt idx="4">
                  <c:v>2.3147702193461721</c:v>
                </c:pt>
                <c:pt idx="5">
                  <c:v>1.0265337044487435</c:v>
                </c:pt>
                <c:pt idx="6">
                  <c:v>1.2584733444717444</c:v>
                </c:pt>
                <c:pt idx="7">
                  <c:v>1.343719727553311</c:v>
                </c:pt>
                <c:pt idx="8">
                  <c:v>1.854264278426051</c:v>
                </c:pt>
                <c:pt idx="9">
                  <c:v>2.3641533972798854</c:v>
                </c:pt>
                <c:pt idx="10">
                  <c:v>1.138735613527273</c:v>
                </c:pt>
                <c:pt idx="11">
                  <c:v>4.1891560379168427</c:v>
                </c:pt>
                <c:pt idx="12">
                  <c:v>2.96902303170909</c:v>
                </c:pt>
                <c:pt idx="13">
                  <c:v>2.4863211203643631</c:v>
                </c:pt>
                <c:pt idx="14">
                  <c:v>3.732487068743978</c:v>
                </c:pt>
                <c:pt idx="15">
                  <c:v>3.0006630644155838</c:v>
                </c:pt>
                <c:pt idx="16">
                  <c:v>3.8595999081952539</c:v>
                </c:pt>
                <c:pt idx="17">
                  <c:v>4.3449569591498776</c:v>
                </c:pt>
                <c:pt idx="18">
                  <c:v>4.2974215422011586</c:v>
                </c:pt>
                <c:pt idx="19">
                  <c:v>4.6048985090240642</c:v>
                </c:pt>
                <c:pt idx="20">
                  <c:v>5.028463271625343</c:v>
                </c:pt>
                <c:pt idx="21">
                  <c:v>5.2561720294038325</c:v>
                </c:pt>
                <c:pt idx="22">
                  <c:v>4.5704502194503176</c:v>
                </c:pt>
                <c:pt idx="23">
                  <c:v>5.3683983952410026</c:v>
                </c:pt>
                <c:pt idx="24">
                  <c:v>5.6060254400166016</c:v>
                </c:pt>
                <c:pt idx="25">
                  <c:v>5.3262451705882352</c:v>
                </c:pt>
                <c:pt idx="26">
                  <c:v>5.5111685479282606</c:v>
                </c:pt>
                <c:pt idx="27">
                  <c:v>5.5476645282154626</c:v>
                </c:pt>
              </c:numCache>
            </c:numRef>
          </c:val>
        </c:ser>
        <c:ser>
          <c:idx val="2"/>
          <c:order val="3"/>
          <c:tx>
            <c:v>U1350A avg (1)</c:v>
          </c:tx>
          <c:spPr>
            <a:ln w="28575" cmpd="sng">
              <a:solidFill>
                <a:srgbClr val="FF8D03"/>
              </a:solidFill>
              <a:prstDash val="dash"/>
            </a:ln>
          </c:spPr>
          <c:marker>
            <c:symbol val="none"/>
          </c:marker>
          <c:cat>
            <c:strRef>
              <c:f>Multi!$E$2:$AF$2</c:f>
              <c:strCache>
                <c:ptCount val="28"/>
                <c:pt idx="0">
                  <c:v>Cs</c:v>
                </c:pt>
                <c:pt idx="1">
                  <c:v>Rb</c:v>
                </c:pt>
                <c:pt idx="2">
                  <c:v>Ba</c:v>
                </c:pt>
                <c:pt idx="3">
                  <c:v>Th</c:v>
                </c:pt>
                <c:pt idx="4">
                  <c:v>U</c:v>
                </c:pt>
                <c:pt idx="5">
                  <c:v>Nb</c:v>
                </c:pt>
                <c:pt idx="6">
                  <c:v>Ta</c:v>
                </c:pt>
                <c:pt idx="7">
                  <c:v>La</c:v>
                </c:pt>
                <c:pt idx="8">
                  <c:v>Ce</c:v>
                </c:pt>
                <c:pt idx="9">
                  <c:v>Pr</c:v>
                </c:pt>
                <c:pt idx="10">
                  <c:v>Pb</c:v>
                </c:pt>
                <c:pt idx="11">
                  <c:v>Sr</c:v>
                </c:pt>
                <c:pt idx="12">
                  <c:v>Nd</c:v>
                </c:pt>
                <c:pt idx="13">
                  <c:v>P</c:v>
                </c:pt>
                <c:pt idx="14">
                  <c:v>Hf</c:v>
                </c:pt>
                <c:pt idx="15">
                  <c:v>Zr</c:v>
                </c:pt>
                <c:pt idx="16">
                  <c:v>Sm</c:v>
                </c:pt>
                <c:pt idx="17">
                  <c:v>Eu</c:v>
                </c:pt>
                <c:pt idx="18">
                  <c:v>Ti</c:v>
                </c:pt>
                <c:pt idx="19">
                  <c:v>Gd</c:v>
                </c:pt>
                <c:pt idx="20">
                  <c:v>Tb</c:v>
                </c:pt>
                <c:pt idx="21">
                  <c:v>Dy</c:v>
                </c:pt>
                <c:pt idx="22">
                  <c:v>Y</c:v>
                </c:pt>
                <c:pt idx="23">
                  <c:v>Ho</c:v>
                </c:pt>
                <c:pt idx="24">
                  <c:v>Er</c:v>
                </c:pt>
                <c:pt idx="25">
                  <c:v>Tm</c:v>
                </c:pt>
                <c:pt idx="26">
                  <c:v>Yb</c:v>
                </c:pt>
                <c:pt idx="27">
                  <c:v>Lu</c:v>
                </c:pt>
              </c:strCache>
            </c:strRef>
          </c:cat>
          <c:val>
            <c:numRef>
              <c:f>Multi!$E$175:$AF$175</c:f>
              <c:numCache>
                <c:formatCode>General</c:formatCode>
                <c:ptCount val="28"/>
                <c:pt idx="0">
                  <c:v>1.193798449612403</c:v>
                </c:pt>
                <c:pt idx="1">
                  <c:v>2.7903875968992251</c:v>
                </c:pt>
                <c:pt idx="2">
                  <c:v>6.2762508809020519</c:v>
                </c:pt>
                <c:pt idx="3">
                  <c:v>5.3312856516015774</c:v>
                </c:pt>
                <c:pt idx="4">
                  <c:v>11.010425020048119</c:v>
                </c:pt>
                <c:pt idx="5">
                  <c:v>11.7095497278575</c:v>
                </c:pt>
                <c:pt idx="6">
                  <c:v>13.625392834695162</c:v>
                </c:pt>
                <c:pt idx="7">
                  <c:v>10.034094171691068</c:v>
                </c:pt>
                <c:pt idx="8">
                  <c:v>10.26948976049983</c:v>
                </c:pt>
                <c:pt idx="9">
                  <c:v>10.129097234938653</c:v>
                </c:pt>
                <c:pt idx="10">
                  <c:v>4.5514728682170427</c:v>
                </c:pt>
                <c:pt idx="11">
                  <c:v>10.557438354563523</c:v>
                </c:pt>
                <c:pt idx="12">
                  <c:v>10.207813953488369</c:v>
                </c:pt>
                <c:pt idx="13">
                  <c:v>8.4488989020067482</c:v>
                </c:pt>
                <c:pt idx="14">
                  <c:v>10.955707124661023</c:v>
                </c:pt>
                <c:pt idx="15">
                  <c:v>10.4469545957918</c:v>
                </c:pt>
                <c:pt idx="16">
                  <c:v>9.4002749455836856</c:v>
                </c:pt>
                <c:pt idx="17">
                  <c:v>9.0809423135004526</c:v>
                </c:pt>
                <c:pt idx="18">
                  <c:v>8.9402530115784486</c:v>
                </c:pt>
                <c:pt idx="19">
                  <c:v>8.647400820793429</c:v>
                </c:pt>
                <c:pt idx="20">
                  <c:v>8.1099365750528563</c:v>
                </c:pt>
                <c:pt idx="21">
                  <c:v>7.390104202608466</c:v>
                </c:pt>
                <c:pt idx="22">
                  <c:v>5.7063277447268819</c:v>
                </c:pt>
                <c:pt idx="23">
                  <c:v>6.7819572342750076</c:v>
                </c:pt>
                <c:pt idx="24">
                  <c:v>6.498354040564938</c:v>
                </c:pt>
                <c:pt idx="25">
                  <c:v>5.7062243502051979</c:v>
                </c:pt>
                <c:pt idx="26">
                  <c:v>5.5513368137952845</c:v>
                </c:pt>
                <c:pt idx="27">
                  <c:v>5.3009474590869727</c:v>
                </c:pt>
              </c:numCache>
            </c:numRef>
          </c:val>
        </c:ser>
        <c:ser>
          <c:idx val="3"/>
          <c:order val="4"/>
          <c:tx>
            <c:v>1213B avg (2)</c:v>
          </c:tx>
          <c:spPr>
            <a:ln w="28575" cmpd="sng">
              <a:solidFill>
                <a:srgbClr val="41D5EC"/>
              </a:solidFill>
              <a:prstDash val="dash"/>
            </a:ln>
          </c:spPr>
          <c:marker>
            <c:symbol val="none"/>
          </c:marker>
          <c:cat>
            <c:strRef>
              <c:f>Multi!$E$2:$AF$2</c:f>
              <c:strCache>
                <c:ptCount val="28"/>
                <c:pt idx="0">
                  <c:v>Cs</c:v>
                </c:pt>
                <c:pt idx="1">
                  <c:v>Rb</c:v>
                </c:pt>
                <c:pt idx="2">
                  <c:v>Ba</c:v>
                </c:pt>
                <c:pt idx="3">
                  <c:v>Th</c:v>
                </c:pt>
                <c:pt idx="4">
                  <c:v>U</c:v>
                </c:pt>
                <c:pt idx="5">
                  <c:v>Nb</c:v>
                </c:pt>
                <c:pt idx="6">
                  <c:v>Ta</c:v>
                </c:pt>
                <c:pt idx="7">
                  <c:v>La</c:v>
                </c:pt>
                <c:pt idx="8">
                  <c:v>Ce</c:v>
                </c:pt>
                <c:pt idx="9">
                  <c:v>Pr</c:v>
                </c:pt>
                <c:pt idx="10">
                  <c:v>Pb</c:v>
                </c:pt>
                <c:pt idx="11">
                  <c:v>Sr</c:v>
                </c:pt>
                <c:pt idx="12">
                  <c:v>Nd</c:v>
                </c:pt>
                <c:pt idx="13">
                  <c:v>P</c:v>
                </c:pt>
                <c:pt idx="14">
                  <c:v>Hf</c:v>
                </c:pt>
                <c:pt idx="15">
                  <c:v>Zr</c:v>
                </c:pt>
                <c:pt idx="16">
                  <c:v>Sm</c:v>
                </c:pt>
                <c:pt idx="17">
                  <c:v>Eu</c:v>
                </c:pt>
                <c:pt idx="18">
                  <c:v>Ti</c:v>
                </c:pt>
                <c:pt idx="19">
                  <c:v>Gd</c:v>
                </c:pt>
                <c:pt idx="20">
                  <c:v>Tb</c:v>
                </c:pt>
                <c:pt idx="21">
                  <c:v>Dy</c:v>
                </c:pt>
                <c:pt idx="22">
                  <c:v>Y</c:v>
                </c:pt>
                <c:pt idx="23">
                  <c:v>Ho</c:v>
                </c:pt>
                <c:pt idx="24">
                  <c:v>Er</c:v>
                </c:pt>
                <c:pt idx="25">
                  <c:v>Tm</c:v>
                </c:pt>
                <c:pt idx="26">
                  <c:v>Yb</c:v>
                </c:pt>
                <c:pt idx="27">
                  <c:v>Lu</c:v>
                </c:pt>
              </c:strCache>
            </c:strRef>
          </c:cat>
          <c:val>
            <c:numRef>
              <c:f>Multi!$E$185:$AF$185</c:f>
              <c:numCache>
                <c:formatCode>General</c:formatCode>
                <c:ptCount val="28"/>
                <c:pt idx="0">
                  <c:v>0.80208333333333304</c:v>
                </c:pt>
                <c:pt idx="1">
                  <c:v>1.8582677165354331</c:v>
                </c:pt>
                <c:pt idx="2">
                  <c:v>2.2130013831258641</c:v>
                </c:pt>
                <c:pt idx="3">
                  <c:v>2.7450980392156854</c:v>
                </c:pt>
                <c:pt idx="4">
                  <c:v>3.9365079365079372</c:v>
                </c:pt>
                <c:pt idx="5">
                  <c:v>6.5451145395043913</c:v>
                </c:pt>
                <c:pt idx="6">
                  <c:v>7.0731707317073171</c:v>
                </c:pt>
                <c:pt idx="7">
                  <c:v>6.4871421639980582</c:v>
                </c:pt>
                <c:pt idx="8">
                  <c:v>6.8732394366197189</c:v>
                </c:pt>
                <c:pt idx="9">
                  <c:v>7.089371980676332</c:v>
                </c:pt>
                <c:pt idx="10">
                  <c:v>2.6216216216216228</c:v>
                </c:pt>
                <c:pt idx="11">
                  <c:v>7.5829383886255846</c:v>
                </c:pt>
                <c:pt idx="12">
                  <c:v>7.5332348596750327</c:v>
                </c:pt>
                <c:pt idx="14">
                  <c:v>7.7562028047464926</c:v>
                </c:pt>
                <c:pt idx="15">
                  <c:v>7.5833333333333348</c:v>
                </c:pt>
                <c:pt idx="16">
                  <c:v>7.214714714714713</c:v>
                </c:pt>
                <c:pt idx="17">
                  <c:v>7.0039682539682495</c:v>
                </c:pt>
                <c:pt idx="19">
                  <c:v>6.8568232662192328</c:v>
                </c:pt>
                <c:pt idx="20">
                  <c:v>6.666666666666667</c:v>
                </c:pt>
                <c:pt idx="21">
                  <c:v>5.8751696065128902</c:v>
                </c:pt>
                <c:pt idx="22">
                  <c:v>5.7216117216117235</c:v>
                </c:pt>
                <c:pt idx="23">
                  <c:v>5.8333333333333339</c:v>
                </c:pt>
                <c:pt idx="24">
                  <c:v>5.1597222222222223</c:v>
                </c:pt>
                <c:pt idx="25">
                  <c:v>4.9549549549549345</c:v>
                </c:pt>
                <c:pt idx="26">
                  <c:v>4.8275862068964592</c:v>
                </c:pt>
                <c:pt idx="27">
                  <c:v>4.8648648648648649</c:v>
                </c:pt>
              </c:numCache>
            </c:numRef>
          </c:val>
        </c:ser>
        <c:ser>
          <c:idx val="11"/>
          <c:order val="5"/>
          <c:tx>
            <c:v>1179D avg (2)</c:v>
          </c:tx>
          <c:spPr>
            <a:ln w="28575" cmpd="sng">
              <a:solidFill>
                <a:srgbClr val="A94DB6"/>
              </a:solidFill>
              <a:prstDash val="solid"/>
            </a:ln>
          </c:spPr>
          <c:marker>
            <c:symbol val="none"/>
          </c:marker>
          <c:val>
            <c:numRef>
              <c:f>Multi!$E$186:$AF$186</c:f>
              <c:numCache>
                <c:formatCode>General</c:formatCode>
                <c:ptCount val="28"/>
                <c:pt idx="0">
                  <c:v>1.4047619047619051</c:v>
                </c:pt>
                <c:pt idx="1">
                  <c:v>2.7083333333333339</c:v>
                </c:pt>
                <c:pt idx="2">
                  <c:v>5.0530303030303054</c:v>
                </c:pt>
                <c:pt idx="3">
                  <c:v>5.0314465408805029</c:v>
                </c:pt>
                <c:pt idx="4">
                  <c:v>6.157635467980251</c:v>
                </c:pt>
                <c:pt idx="5">
                  <c:v>6.2310030395136833</c:v>
                </c:pt>
                <c:pt idx="6">
                  <c:v>8.1081081081080981</c:v>
                </c:pt>
                <c:pt idx="7">
                  <c:v>6.875</c:v>
                </c:pt>
                <c:pt idx="8">
                  <c:v>7.7611940298507456</c:v>
                </c:pt>
                <c:pt idx="9">
                  <c:v>8.6417322834645685</c:v>
                </c:pt>
                <c:pt idx="10">
                  <c:v>4.3400000000000007</c:v>
                </c:pt>
                <c:pt idx="11">
                  <c:v>7.3115577889447279</c:v>
                </c:pt>
                <c:pt idx="12">
                  <c:v>8.7199999999999989</c:v>
                </c:pt>
                <c:pt idx="13">
                  <c:v>7.516272181243334</c:v>
                </c:pt>
                <c:pt idx="14">
                  <c:v>9.2579505300353375</c:v>
                </c:pt>
                <c:pt idx="15">
                  <c:v>8.5238095238095237</c:v>
                </c:pt>
                <c:pt idx="16">
                  <c:v>8.7807881773399004</c:v>
                </c:pt>
                <c:pt idx="17">
                  <c:v>8.344155844155841</c:v>
                </c:pt>
                <c:pt idx="18">
                  <c:v>7.9590254806629925</c:v>
                </c:pt>
                <c:pt idx="19">
                  <c:v>8.7316176470587958</c:v>
                </c:pt>
                <c:pt idx="20">
                  <c:v>8.6363636363636349</c:v>
                </c:pt>
                <c:pt idx="21">
                  <c:v>7.8931750741839757</c:v>
                </c:pt>
                <c:pt idx="22">
                  <c:v>0</c:v>
                </c:pt>
                <c:pt idx="23">
                  <c:v>7.7852348993288576</c:v>
                </c:pt>
                <c:pt idx="24">
                  <c:v>7.2260273972602755</c:v>
                </c:pt>
                <c:pt idx="25">
                  <c:v>7.0588235294117654</c:v>
                </c:pt>
                <c:pt idx="26">
                  <c:v>7.1315192743763927</c:v>
                </c:pt>
                <c:pt idx="27">
                  <c:v>7.4814814814814818</c:v>
                </c:pt>
              </c:numCache>
            </c:numRef>
          </c:val>
        </c:ser>
        <c:ser>
          <c:idx val="0"/>
          <c:order val="6"/>
          <c:tx>
            <c:strRef>
              <c:f>Multi!$B$92</c:f>
              <c:strCache>
                <c:ptCount val="1"/>
                <c:pt idx="0">
                  <c:v>N-MORB</c:v>
                </c:pt>
              </c:strCache>
            </c:strRef>
          </c:tx>
          <c:spPr>
            <a:ln w="38100" cmpd="sng">
              <a:solidFill>
                <a:srgbClr val="000000"/>
              </a:solidFill>
              <a:prstDash val="sysDot"/>
            </a:ln>
          </c:spPr>
          <c:marker>
            <c:symbol val="none"/>
          </c:marker>
          <c:cat>
            <c:strRef>
              <c:f>Multi!$E$2:$AF$2</c:f>
              <c:strCache>
                <c:ptCount val="28"/>
                <c:pt idx="0">
                  <c:v>Cs</c:v>
                </c:pt>
                <c:pt idx="1">
                  <c:v>Rb</c:v>
                </c:pt>
                <c:pt idx="2">
                  <c:v>Ba</c:v>
                </c:pt>
                <c:pt idx="3">
                  <c:v>Th</c:v>
                </c:pt>
                <c:pt idx="4">
                  <c:v>U</c:v>
                </c:pt>
                <c:pt idx="5">
                  <c:v>Nb</c:v>
                </c:pt>
                <c:pt idx="6">
                  <c:v>Ta</c:v>
                </c:pt>
                <c:pt idx="7">
                  <c:v>La</c:v>
                </c:pt>
                <c:pt idx="8">
                  <c:v>Ce</c:v>
                </c:pt>
                <c:pt idx="9">
                  <c:v>Pr</c:v>
                </c:pt>
                <c:pt idx="10">
                  <c:v>Pb</c:v>
                </c:pt>
                <c:pt idx="11">
                  <c:v>Sr</c:v>
                </c:pt>
                <c:pt idx="12">
                  <c:v>Nd</c:v>
                </c:pt>
                <c:pt idx="13">
                  <c:v>P</c:v>
                </c:pt>
                <c:pt idx="14">
                  <c:v>Hf</c:v>
                </c:pt>
                <c:pt idx="15">
                  <c:v>Zr</c:v>
                </c:pt>
                <c:pt idx="16">
                  <c:v>Sm</c:v>
                </c:pt>
                <c:pt idx="17">
                  <c:v>Eu</c:v>
                </c:pt>
                <c:pt idx="18">
                  <c:v>Ti</c:v>
                </c:pt>
                <c:pt idx="19">
                  <c:v>Gd</c:v>
                </c:pt>
                <c:pt idx="20">
                  <c:v>Tb</c:v>
                </c:pt>
                <c:pt idx="21">
                  <c:v>Dy</c:v>
                </c:pt>
                <c:pt idx="22">
                  <c:v>Y</c:v>
                </c:pt>
                <c:pt idx="23">
                  <c:v>Ho</c:v>
                </c:pt>
                <c:pt idx="24">
                  <c:v>Er</c:v>
                </c:pt>
                <c:pt idx="25">
                  <c:v>Tm</c:v>
                </c:pt>
                <c:pt idx="26">
                  <c:v>Yb</c:v>
                </c:pt>
                <c:pt idx="27">
                  <c:v>Lu</c:v>
                </c:pt>
              </c:strCache>
            </c:strRef>
          </c:cat>
          <c:val>
            <c:numRef>
              <c:f>Multi!$E$92:$AF$92</c:f>
              <c:numCache>
                <c:formatCode>General</c:formatCode>
                <c:ptCount val="28"/>
                <c:pt idx="0">
                  <c:v>0.33333333333333309</c:v>
                </c:pt>
                <c:pt idx="1">
                  <c:v>0.93333333333333302</c:v>
                </c:pt>
                <c:pt idx="2">
                  <c:v>0.95454545454545525</c:v>
                </c:pt>
                <c:pt idx="3">
                  <c:v>1.5094339622641506</c:v>
                </c:pt>
                <c:pt idx="4">
                  <c:v>2.3152709359605748</c:v>
                </c:pt>
                <c:pt idx="5">
                  <c:v>3.5410334346504562</c:v>
                </c:pt>
                <c:pt idx="7">
                  <c:v>3.8580246913580232</c:v>
                </c:pt>
                <c:pt idx="8">
                  <c:v>4.4776119402985071</c:v>
                </c:pt>
                <c:pt idx="9">
                  <c:v>5.1968503937007879</c:v>
                </c:pt>
                <c:pt idx="10">
                  <c:v>2</c:v>
                </c:pt>
                <c:pt idx="11">
                  <c:v>4.5226130653266354</c:v>
                </c:pt>
                <c:pt idx="12">
                  <c:v>5.84</c:v>
                </c:pt>
                <c:pt idx="14">
                  <c:v>7.2438162544169327</c:v>
                </c:pt>
                <c:pt idx="15">
                  <c:v>7.0476190476190466</c:v>
                </c:pt>
                <c:pt idx="16">
                  <c:v>6.4778325123152696</c:v>
                </c:pt>
                <c:pt idx="17">
                  <c:v>6.6233766233766227</c:v>
                </c:pt>
                <c:pt idx="19">
                  <c:v>6.7647058823529367</c:v>
                </c:pt>
                <c:pt idx="20">
                  <c:v>6.7676767676767646</c:v>
                </c:pt>
                <c:pt idx="21">
                  <c:v>6.7507418397626102</c:v>
                </c:pt>
                <c:pt idx="22">
                  <c:v>6.5116279069767442</c:v>
                </c:pt>
                <c:pt idx="23">
                  <c:v>6.7785234899328923</c:v>
                </c:pt>
                <c:pt idx="24">
                  <c:v>6.7808219178082156</c:v>
                </c:pt>
                <c:pt idx="25">
                  <c:v>6.7058823529411775</c:v>
                </c:pt>
                <c:pt idx="26">
                  <c:v>6.9160997732426335</c:v>
                </c:pt>
                <c:pt idx="27">
                  <c:v>6.7407407407407414</c:v>
                </c:pt>
              </c:numCache>
            </c:numRef>
          </c:val>
        </c:ser>
        <c:marker val="1"/>
        <c:axId val="43135744"/>
        <c:axId val="43137280"/>
      </c:lineChart>
      <c:catAx>
        <c:axId val="43135744"/>
        <c:scaling>
          <c:orientation val="minMax"/>
        </c:scaling>
        <c:axPos val="b"/>
        <c:numFmt formatCode="General" sourceLinked="1"/>
        <c:tickLblPos val="nextTo"/>
        <c:spPr>
          <a:ln w="12700">
            <a:solidFill>
              <a:srgbClr val="000000"/>
            </a:solidFill>
            <a:prstDash val="solid"/>
          </a:ln>
        </c:spPr>
        <c:txPr>
          <a:bodyPr rot="0" vert="horz"/>
          <a:lstStyle/>
          <a:p>
            <a:pPr>
              <a:defRPr lang="en-US" sz="1000" b="0" i="0" u="none" strike="noStrike" baseline="0">
                <a:solidFill>
                  <a:srgbClr val="000000"/>
                </a:solidFill>
                <a:latin typeface="Palatino Linotype"/>
                <a:ea typeface="Arial Cyr"/>
                <a:cs typeface="Palatino Linotype"/>
              </a:defRPr>
            </a:pPr>
            <a:endParaRPr lang="ru-RU"/>
          </a:p>
        </c:txPr>
        <c:crossAx val="43137280"/>
        <c:crossesAt val="1.0000000000000004E-2"/>
        <c:auto val="1"/>
        <c:lblAlgn val="ctr"/>
        <c:lblOffset val="100"/>
        <c:tickLblSkip val="1"/>
        <c:tickMarkSkip val="1"/>
      </c:catAx>
      <c:valAx>
        <c:axId val="43137280"/>
        <c:scaling>
          <c:logBase val="10"/>
          <c:orientation val="minMax"/>
        </c:scaling>
        <c:axPos val="l"/>
        <c:majorGridlines>
          <c:spPr>
            <a:ln w="3175">
              <a:solidFill>
                <a:srgbClr val="000000"/>
              </a:solidFill>
              <a:prstDash val="solid"/>
            </a:ln>
          </c:spPr>
        </c:majorGridlines>
        <c:title>
          <c:tx>
            <c:rich>
              <a:bodyPr/>
              <a:lstStyle/>
              <a:p>
                <a:pPr>
                  <a:defRPr lang="en-US" sz="1100" b="0" i="0" u="none" strike="noStrike" baseline="0">
                    <a:solidFill>
                      <a:srgbClr val="000000"/>
                    </a:solidFill>
                    <a:latin typeface="Palatino Linotype"/>
                    <a:ea typeface="Arial Cyr"/>
                    <a:cs typeface="Palatino Linotype"/>
                  </a:defRPr>
                </a:pPr>
                <a:r>
                  <a:rPr lang="en-US" sz="1100" b="0">
                    <a:latin typeface="Palatino Linotype"/>
                    <a:cs typeface="Palatino Linotype"/>
                  </a:rPr>
                  <a:t>Primitive Mantle Normalised</a:t>
                </a:r>
              </a:p>
            </c:rich>
          </c:tx>
          <c:layout>
            <c:manualLayout>
              <c:xMode val="edge"/>
              <c:yMode val="edge"/>
              <c:x val="1.9883993695558213E-3"/>
              <c:y val="0.23015160491763395"/>
            </c:manualLayout>
          </c:layout>
          <c:spPr>
            <a:noFill/>
            <a:ln w="25400">
              <a:noFill/>
            </a:ln>
          </c:spPr>
        </c:title>
        <c:numFmt formatCode="General" sourceLinked="0"/>
        <c:tickLblPos val="nextTo"/>
        <c:spPr>
          <a:ln w="12700">
            <a:solidFill>
              <a:srgbClr val="000000"/>
            </a:solidFill>
            <a:prstDash val="solid"/>
          </a:ln>
        </c:spPr>
        <c:txPr>
          <a:bodyPr rot="0" vert="horz"/>
          <a:lstStyle/>
          <a:p>
            <a:pPr>
              <a:defRPr lang="en-US" sz="1000" b="0" i="0" u="none" strike="noStrike" baseline="0">
                <a:solidFill>
                  <a:srgbClr val="000000"/>
                </a:solidFill>
                <a:latin typeface="Palatino Linotype"/>
                <a:ea typeface="Arial Cyr"/>
                <a:cs typeface="Palatino Linotype"/>
              </a:defRPr>
            </a:pPr>
            <a:endParaRPr lang="ru-RU"/>
          </a:p>
        </c:txPr>
        <c:crossAx val="43135744"/>
        <c:crosses val="autoZero"/>
        <c:crossBetween val="midCat"/>
      </c:valAx>
      <c:spPr>
        <a:solidFill>
          <a:srgbClr val="F2F2F2"/>
        </a:solidFill>
        <a:ln w="2540">
          <a:solidFill>
            <a:srgbClr val="000000"/>
          </a:solidFill>
          <a:prstDash val="solid"/>
        </a:ln>
      </c:spPr>
    </c:plotArea>
    <c:plotVisOnly val="1"/>
    <c:dispBlanksAs val="gap"/>
  </c:chart>
  <c:spPr>
    <a:solidFill>
      <a:srgbClr val="FFFFFF"/>
    </a:solidFill>
    <a:ln w="9525">
      <a:noFill/>
    </a:ln>
  </c:spPr>
  <c:txPr>
    <a:bodyPr/>
    <a:lstStyle/>
    <a:p>
      <a:pPr>
        <a:defRPr sz="975" b="0" i="0" u="none" strike="noStrike" baseline="0">
          <a:solidFill>
            <a:srgbClr val="000000"/>
          </a:solidFill>
          <a:latin typeface="Arial Cyr"/>
          <a:ea typeface="Arial Cyr"/>
          <a:cs typeface="Arial Cyr"/>
        </a:defRPr>
      </a:pPr>
      <a:endParaRPr lang="ru-RU"/>
    </a:p>
  </c:txPr>
  <c:externalData r:id="rId1"/>
</c:chartSpace>
</file>

<file path=ppt/drawings/drawing1.xml><?xml version="1.0" encoding="utf-8"?>
<c:userShapes xmlns:c="http://schemas.openxmlformats.org/drawingml/2006/chart">
  <cdr:relSizeAnchor xmlns:cdr="http://schemas.openxmlformats.org/drawingml/2006/chartDrawing">
    <cdr:from>
      <cdr:x>0.103</cdr:x>
      <cdr:y>0.3845</cdr:y>
    </cdr:from>
    <cdr:to>
      <cdr:x>0.15153</cdr:x>
      <cdr:y>0.41493</cdr:y>
    </cdr:to>
    <cdr:sp macro="" textlink="">
      <cdr:nvSpPr>
        <cdr:cNvPr id="1025" name="Text Box 1"/>
        <cdr:cNvSpPr txBox="1">
          <a:spLocks xmlns:a="http://schemas.openxmlformats.org/drawingml/2006/main" noChangeArrowheads="1"/>
        </cdr:cNvSpPr>
      </cdr:nvSpPr>
      <cdr:spPr bwMode="auto">
        <a:xfrm xmlns:a="http://schemas.openxmlformats.org/drawingml/2006/main">
          <a:off x="882968" y="2236483"/>
          <a:ext cx="416024" cy="176972"/>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ext uri="{91240B29-F687-4f45-9708-019B960494DF}"/>
        </a:extLst>
      </cdr:spPr>
      <cdr:txBody>
        <a:bodyPr xmlns:a="http://schemas.openxmlformats.org/drawingml/2006/main" wrap="none" lIns="18288" tIns="22860" rIns="0" bIns="0" anchor="t" upright="1">
          <a:spAutoFit/>
        </a:bodyPr>
        <a:lstStyle xmlns:a="http://schemas.openxmlformats.org/drawingml/2006/main"/>
        <a:p xmlns:a="http://schemas.openxmlformats.org/drawingml/2006/main">
          <a:pPr algn="l" rtl="0">
            <a:defRPr sz="1000"/>
          </a:pPr>
          <a:r>
            <a:rPr lang="pt-BR" sz="1000" b="0" i="0" u="none" strike="noStrike" baseline="0">
              <a:solidFill>
                <a:schemeClr val="tx1"/>
              </a:solidFill>
              <a:latin typeface="Palatino Linotype"/>
              <a:ea typeface="Arial"/>
              <a:cs typeface="Palatino Linotype"/>
            </a:rPr>
            <a:t>Foidite</a:t>
          </a:r>
        </a:p>
      </cdr:txBody>
    </cdr:sp>
  </cdr:relSizeAnchor>
  <cdr:relSizeAnchor xmlns:cdr="http://schemas.openxmlformats.org/drawingml/2006/chartDrawing">
    <cdr:from>
      <cdr:x>0.30748</cdr:x>
      <cdr:y>0.34975</cdr:y>
    </cdr:from>
    <cdr:to>
      <cdr:x>0.40635</cdr:x>
      <cdr:y>0.42388</cdr:y>
    </cdr:to>
    <cdr:sp macro="" textlink="">
      <cdr:nvSpPr>
        <cdr:cNvPr id="1027" name="Text Box 3"/>
        <cdr:cNvSpPr txBox="1">
          <a:spLocks xmlns:a="http://schemas.openxmlformats.org/drawingml/2006/main" noChangeArrowheads="1"/>
        </cdr:cNvSpPr>
      </cdr:nvSpPr>
      <cdr:spPr bwMode="auto">
        <a:xfrm xmlns:a="http://schemas.openxmlformats.org/drawingml/2006/main">
          <a:off x="1881605" y="1561097"/>
          <a:ext cx="605038" cy="330860"/>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ext uri="{91240B29-F687-4f45-9708-019B960494DF}"/>
        </a:extLst>
      </cdr:spPr>
      <cdr:txBody>
        <a:bodyPr xmlns:a="http://schemas.openxmlformats.org/drawingml/2006/main" wrap="square" lIns="18288" tIns="22860" rIns="0" bIns="0" anchor="t" upright="1">
          <a:spAutoFit/>
        </a:bodyPr>
        <a:lstStyle xmlns:a="http://schemas.openxmlformats.org/drawingml/2006/main"/>
        <a:p xmlns:a="http://schemas.openxmlformats.org/drawingml/2006/main">
          <a:pPr algn="l" rtl="0">
            <a:defRPr sz="1000"/>
          </a:pPr>
          <a:r>
            <a:rPr lang="en-US" sz="1000" b="0" i="0" u="none" strike="noStrike" baseline="0" dirty="0" err="1">
              <a:solidFill>
                <a:srgbClr val="000000"/>
              </a:solidFill>
              <a:latin typeface="Palatino Linotype"/>
              <a:ea typeface="Palatino Linotype"/>
              <a:cs typeface="Palatino Linotype"/>
            </a:rPr>
            <a:t>Phono</a:t>
          </a:r>
          <a:r>
            <a:rPr lang="en-US" sz="1000" b="0" i="0" u="none" strike="noStrike" baseline="0" dirty="0">
              <a:solidFill>
                <a:srgbClr val="000000"/>
              </a:solidFill>
              <a:latin typeface="Palatino Linotype"/>
              <a:ea typeface="Palatino Linotype"/>
              <a:cs typeface="Palatino Linotype"/>
            </a:rPr>
            <a:t>-</a:t>
          </a:r>
        </a:p>
        <a:p xmlns:a="http://schemas.openxmlformats.org/drawingml/2006/main">
          <a:pPr algn="l" rtl="0">
            <a:defRPr sz="1000"/>
          </a:pPr>
          <a:r>
            <a:rPr lang="en-US" sz="1000" b="0" i="0" u="none" strike="noStrike" baseline="0" dirty="0" err="1">
              <a:solidFill>
                <a:srgbClr val="000000"/>
              </a:solidFill>
              <a:latin typeface="Palatino Linotype"/>
              <a:ea typeface="Palatino Linotype"/>
              <a:cs typeface="Palatino Linotype"/>
            </a:rPr>
            <a:t>tephrite</a:t>
          </a:r>
          <a:endParaRPr lang="en-US" sz="1000" b="0" i="0" u="none" strike="noStrike" baseline="0" dirty="0">
            <a:solidFill>
              <a:srgbClr val="000000"/>
            </a:solidFill>
            <a:latin typeface="Palatino Linotype"/>
            <a:ea typeface="Palatino Linotype"/>
            <a:cs typeface="Palatino Linotype"/>
          </a:endParaRPr>
        </a:p>
      </cdr:txBody>
    </cdr:sp>
  </cdr:relSizeAnchor>
  <cdr:relSizeAnchor xmlns:cdr="http://schemas.openxmlformats.org/drawingml/2006/chartDrawing">
    <cdr:from>
      <cdr:x>0.23899</cdr:x>
      <cdr:y>0.45219</cdr:y>
    </cdr:from>
    <cdr:to>
      <cdr:x>0.34115</cdr:x>
      <cdr:y>0.55355</cdr:y>
    </cdr:to>
    <cdr:sp macro="" textlink="">
      <cdr:nvSpPr>
        <cdr:cNvPr id="1028" name="Text Box 4"/>
        <cdr:cNvSpPr txBox="1">
          <a:spLocks xmlns:a="http://schemas.openxmlformats.org/drawingml/2006/main" noChangeArrowheads="1"/>
        </cdr:cNvSpPr>
      </cdr:nvSpPr>
      <cdr:spPr bwMode="auto">
        <a:xfrm xmlns:a="http://schemas.openxmlformats.org/drawingml/2006/main">
          <a:off x="1462505" y="2018297"/>
          <a:ext cx="625169" cy="452438"/>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ext uri="{91240B29-F687-4f45-9708-019B960494DF}"/>
        </a:extLst>
      </cdr:spPr>
      <cdr:txBody>
        <a:bodyPr xmlns:a="http://schemas.openxmlformats.org/drawingml/2006/main" wrap="square" lIns="18288" tIns="22860" rIns="0" bIns="0" anchor="t" upright="1">
          <a:noAutofit/>
        </a:bodyPr>
        <a:lstStyle xmlns:a="http://schemas.openxmlformats.org/drawingml/2006/main"/>
        <a:p xmlns:a="http://schemas.openxmlformats.org/drawingml/2006/main">
          <a:pPr algn="l" rtl="0">
            <a:defRPr sz="1000"/>
          </a:pPr>
          <a:r>
            <a:rPr lang="en-US" sz="1000" b="0" i="0" u="none" strike="noStrike" baseline="0">
              <a:solidFill>
                <a:srgbClr val="000000"/>
              </a:solidFill>
              <a:latin typeface="Palatino Linotype"/>
              <a:ea typeface="Palatino Linotype"/>
              <a:cs typeface="Palatino Linotype"/>
            </a:rPr>
            <a:t>Tephrite</a:t>
          </a:r>
        </a:p>
        <a:p xmlns:a="http://schemas.openxmlformats.org/drawingml/2006/main">
          <a:pPr algn="l" rtl="0">
            <a:defRPr sz="1000"/>
          </a:pPr>
          <a:r>
            <a:rPr lang="en-US" sz="1000" b="0" i="0" u="none" strike="noStrike" baseline="0">
              <a:solidFill>
                <a:srgbClr val="000000"/>
              </a:solidFill>
              <a:latin typeface="Palatino Linotype"/>
              <a:ea typeface="Palatino Linotype"/>
              <a:cs typeface="Palatino Linotype"/>
            </a:rPr>
            <a:t>basanite</a:t>
          </a:r>
        </a:p>
      </cdr:txBody>
    </cdr:sp>
  </cdr:relSizeAnchor>
  <cdr:relSizeAnchor xmlns:cdr="http://schemas.openxmlformats.org/drawingml/2006/chartDrawing">
    <cdr:from>
      <cdr:x>0.37596</cdr:x>
      <cdr:y>0.24732</cdr:y>
    </cdr:from>
    <cdr:to>
      <cdr:x>0.4944</cdr:x>
      <cdr:y>0.32145</cdr:y>
    </cdr:to>
    <cdr:sp macro="" textlink="">
      <cdr:nvSpPr>
        <cdr:cNvPr id="1029" name="Text Box 5"/>
        <cdr:cNvSpPr txBox="1">
          <a:spLocks xmlns:a="http://schemas.openxmlformats.org/drawingml/2006/main" noChangeArrowheads="1"/>
        </cdr:cNvSpPr>
      </cdr:nvSpPr>
      <cdr:spPr bwMode="auto">
        <a:xfrm xmlns:a="http://schemas.openxmlformats.org/drawingml/2006/main">
          <a:off x="2300705" y="1103897"/>
          <a:ext cx="724764" cy="330860"/>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ext uri="{91240B29-F687-4f45-9708-019B960494DF}"/>
        </a:extLst>
      </cdr:spPr>
      <cdr:txBody>
        <a:bodyPr xmlns:a="http://schemas.openxmlformats.org/drawingml/2006/main" wrap="square" lIns="18288" tIns="22860" rIns="0" bIns="0" anchor="t" upright="1">
          <a:spAutoFit/>
        </a:bodyPr>
        <a:lstStyle xmlns:a="http://schemas.openxmlformats.org/drawingml/2006/main"/>
        <a:p xmlns:a="http://schemas.openxmlformats.org/drawingml/2006/main">
          <a:pPr algn="l" rtl="0">
            <a:defRPr sz="1000"/>
          </a:pPr>
          <a:r>
            <a:rPr lang="en-US" sz="1000" b="0" i="0" u="none" strike="noStrike" baseline="0">
              <a:solidFill>
                <a:srgbClr val="000000"/>
              </a:solidFill>
              <a:latin typeface="Palatino Linotype"/>
              <a:ea typeface="Palatino Linotype"/>
              <a:cs typeface="Palatino Linotype"/>
            </a:rPr>
            <a:t>Tephri-</a:t>
          </a:r>
        </a:p>
        <a:p xmlns:a="http://schemas.openxmlformats.org/drawingml/2006/main">
          <a:pPr algn="l" rtl="0">
            <a:defRPr sz="1000"/>
          </a:pPr>
          <a:r>
            <a:rPr lang="en-US" sz="1000" b="0" i="0" u="none" strike="noStrike" baseline="0">
              <a:solidFill>
                <a:srgbClr val="000000"/>
              </a:solidFill>
              <a:latin typeface="Palatino Linotype"/>
              <a:ea typeface="Palatino Linotype"/>
              <a:cs typeface="Palatino Linotype"/>
            </a:rPr>
            <a:t>phonolite</a:t>
          </a:r>
        </a:p>
      </cdr:txBody>
    </cdr:sp>
  </cdr:relSizeAnchor>
  <cdr:relSizeAnchor xmlns:cdr="http://schemas.openxmlformats.org/drawingml/2006/chartDrawing">
    <cdr:from>
      <cdr:x>0.45586</cdr:x>
      <cdr:y>0.11928</cdr:y>
    </cdr:from>
    <cdr:to>
      <cdr:x>0.5842</cdr:x>
      <cdr:y>0.17349</cdr:y>
    </cdr:to>
    <cdr:sp macro="" textlink="">
      <cdr:nvSpPr>
        <cdr:cNvPr id="1030" name="Text Box 6"/>
        <cdr:cNvSpPr txBox="1">
          <a:spLocks xmlns:a="http://schemas.openxmlformats.org/drawingml/2006/main" noChangeArrowheads="1"/>
        </cdr:cNvSpPr>
      </cdr:nvSpPr>
      <cdr:spPr bwMode="auto">
        <a:xfrm xmlns:a="http://schemas.openxmlformats.org/drawingml/2006/main">
          <a:off x="2789655" y="532397"/>
          <a:ext cx="785350" cy="241975"/>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ext uri="{91240B29-F687-4f45-9708-019B960494DF}"/>
        </a:extLst>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en-US" sz="1000" b="0" i="0" u="none" strike="noStrike" baseline="0">
              <a:solidFill>
                <a:srgbClr val="000000"/>
              </a:solidFill>
              <a:latin typeface="Palatino Linotype"/>
              <a:ea typeface="Palatino Linotype"/>
              <a:cs typeface="Palatino Linotype"/>
            </a:rPr>
            <a:t>Phonolite</a:t>
          </a:r>
        </a:p>
        <a:p xmlns:a="http://schemas.openxmlformats.org/drawingml/2006/main">
          <a:pPr algn="l" rtl="0">
            <a:defRPr sz="1000"/>
          </a:pPr>
          <a:endParaRPr lang="en-US" sz="1000" b="0" i="0" u="none" strike="noStrike" baseline="0">
            <a:solidFill>
              <a:srgbClr val="000000"/>
            </a:solidFill>
            <a:latin typeface="Palatino Linotype"/>
            <a:ea typeface="Palatino Linotype"/>
            <a:cs typeface="Palatino Linotype"/>
          </a:endParaRPr>
        </a:p>
      </cdr:txBody>
    </cdr:sp>
  </cdr:relSizeAnchor>
  <cdr:relSizeAnchor xmlns:cdr="http://schemas.openxmlformats.org/drawingml/2006/chartDrawing">
    <cdr:from>
      <cdr:x>0.46728</cdr:x>
      <cdr:y>0.37536</cdr:y>
    </cdr:from>
    <cdr:to>
      <cdr:x>0.56336</cdr:x>
      <cdr:y>0.44949</cdr:y>
    </cdr:to>
    <cdr:sp macro="" textlink="">
      <cdr:nvSpPr>
        <cdr:cNvPr id="1031" name="Text Box 7"/>
        <cdr:cNvSpPr txBox="1">
          <a:spLocks xmlns:a="http://schemas.openxmlformats.org/drawingml/2006/main" noChangeArrowheads="1"/>
        </cdr:cNvSpPr>
      </cdr:nvSpPr>
      <cdr:spPr bwMode="auto">
        <a:xfrm xmlns:a="http://schemas.openxmlformats.org/drawingml/2006/main">
          <a:off x="2859505" y="1675397"/>
          <a:ext cx="587996" cy="330860"/>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ext uri="{91240B29-F687-4f45-9708-019B960494DF}"/>
        </a:extLst>
      </cdr:spPr>
      <cdr:txBody>
        <a:bodyPr xmlns:a="http://schemas.openxmlformats.org/drawingml/2006/main" wrap="square" lIns="18288" tIns="22860" rIns="0" bIns="0" anchor="t" upright="1">
          <a:spAutoFit/>
        </a:bodyPr>
        <a:lstStyle xmlns:a="http://schemas.openxmlformats.org/drawingml/2006/main"/>
        <a:p xmlns:a="http://schemas.openxmlformats.org/drawingml/2006/main">
          <a:pPr algn="l" rtl="0">
            <a:defRPr sz="1000"/>
          </a:pPr>
          <a:r>
            <a:rPr lang="de-DE" sz="1000" b="0" i="0" u="none" strike="noStrike" baseline="0">
              <a:solidFill>
                <a:srgbClr val="000000"/>
              </a:solidFill>
              <a:latin typeface="Palatino Linotype"/>
              <a:ea typeface="Palatino Linotype"/>
              <a:cs typeface="Palatino Linotype"/>
            </a:rPr>
            <a:t>Trachy</a:t>
          </a:r>
          <a:r>
            <a:rPr lang="de-DE" sz="1000" b="0" i="0" u="none" strike="noStrike" baseline="0">
              <a:solidFill>
                <a:srgbClr val="0000D4"/>
              </a:solidFill>
              <a:latin typeface="Palatino Linotype"/>
              <a:ea typeface="Palatino Linotype"/>
              <a:cs typeface="Palatino Linotype"/>
            </a:rPr>
            <a:t>-</a:t>
          </a:r>
        </a:p>
        <a:p xmlns:a="http://schemas.openxmlformats.org/drawingml/2006/main">
          <a:pPr algn="l" rtl="0">
            <a:defRPr sz="1000"/>
          </a:pPr>
          <a:r>
            <a:rPr lang="de-DE" sz="1000" b="0" i="0" u="none" strike="noStrike" baseline="0">
              <a:solidFill>
                <a:srgbClr val="000000"/>
              </a:solidFill>
              <a:latin typeface="Palatino Linotype"/>
              <a:ea typeface="Palatino Linotype"/>
              <a:cs typeface="Palatino Linotype"/>
            </a:rPr>
            <a:t>andesite</a:t>
          </a:r>
        </a:p>
      </cdr:txBody>
    </cdr:sp>
  </cdr:relSizeAnchor>
  <cdr:relSizeAnchor xmlns:cdr="http://schemas.openxmlformats.org/drawingml/2006/chartDrawing">
    <cdr:from>
      <cdr:x>0.39879</cdr:x>
      <cdr:y>0.47779</cdr:y>
    </cdr:from>
    <cdr:to>
      <cdr:x>0.48815</cdr:x>
      <cdr:y>0.5864</cdr:y>
    </cdr:to>
    <cdr:sp macro="" textlink="">
      <cdr:nvSpPr>
        <cdr:cNvPr id="1032" name="Text Box 8"/>
        <cdr:cNvSpPr txBox="1">
          <a:spLocks xmlns:a="http://schemas.openxmlformats.org/drawingml/2006/main" noChangeArrowheads="1"/>
        </cdr:cNvSpPr>
      </cdr:nvSpPr>
      <cdr:spPr bwMode="auto">
        <a:xfrm xmlns:a="http://schemas.openxmlformats.org/drawingml/2006/main">
          <a:off x="2440405" y="2132597"/>
          <a:ext cx="546817" cy="484748"/>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ext uri="{91240B29-F687-4f45-9708-019B960494DF}"/>
        </a:extLst>
      </cdr:spPr>
      <cdr:txBody>
        <a:bodyPr xmlns:a="http://schemas.openxmlformats.org/drawingml/2006/main" wrap="square" lIns="18288" tIns="22860" rIns="0" bIns="0" anchor="t" upright="1">
          <a:noAutofit/>
        </a:bodyPr>
        <a:lstStyle xmlns:a="http://schemas.openxmlformats.org/drawingml/2006/main"/>
        <a:p xmlns:a="http://schemas.openxmlformats.org/drawingml/2006/main">
          <a:pPr algn="l" rtl="0">
            <a:defRPr sz="1000"/>
          </a:pPr>
          <a:r>
            <a:rPr lang="de-DE" sz="1000" b="0" i="0" u="none" strike="noStrike" baseline="0">
              <a:solidFill>
                <a:srgbClr val="000000"/>
              </a:solidFill>
              <a:latin typeface="Palatino Linotype"/>
              <a:ea typeface="Palatino Linotype"/>
              <a:cs typeface="Palatino Linotype"/>
            </a:rPr>
            <a:t>Basaltic</a:t>
          </a:r>
        </a:p>
        <a:p xmlns:a="http://schemas.openxmlformats.org/drawingml/2006/main">
          <a:pPr algn="l" rtl="0">
            <a:defRPr sz="1000"/>
          </a:pPr>
          <a:r>
            <a:rPr lang="de-DE" sz="1000" b="0" i="0" u="none" strike="noStrike" baseline="0">
              <a:solidFill>
                <a:srgbClr val="000000"/>
              </a:solidFill>
              <a:latin typeface="Palatino Linotype"/>
              <a:ea typeface="Palatino Linotype"/>
              <a:cs typeface="Palatino Linotype"/>
            </a:rPr>
            <a:t>Trachy-</a:t>
          </a:r>
        </a:p>
        <a:p xmlns:a="http://schemas.openxmlformats.org/drawingml/2006/main">
          <a:pPr algn="l" rtl="0">
            <a:defRPr sz="1000"/>
          </a:pPr>
          <a:r>
            <a:rPr lang="de-DE" sz="1000" b="0" i="0" u="none" strike="noStrike" baseline="0">
              <a:solidFill>
                <a:srgbClr val="000000"/>
              </a:solidFill>
              <a:latin typeface="Palatino Linotype"/>
              <a:ea typeface="Palatino Linotype"/>
              <a:cs typeface="Palatino Linotype"/>
            </a:rPr>
            <a:t>andesite</a:t>
          </a:r>
        </a:p>
      </cdr:txBody>
    </cdr:sp>
  </cdr:relSizeAnchor>
  <cdr:relSizeAnchor xmlns:cdr="http://schemas.openxmlformats.org/drawingml/2006/chartDrawing">
    <cdr:from>
      <cdr:x>0.31889</cdr:x>
      <cdr:y>0.55462</cdr:y>
    </cdr:from>
    <cdr:to>
      <cdr:x>0.39493</cdr:x>
      <cdr:y>0.62875</cdr:y>
    </cdr:to>
    <cdr:sp macro="" textlink="">
      <cdr:nvSpPr>
        <cdr:cNvPr id="1033" name="Text Box 9"/>
        <cdr:cNvSpPr txBox="1">
          <a:spLocks xmlns:a="http://schemas.openxmlformats.org/drawingml/2006/main" noChangeArrowheads="1"/>
        </cdr:cNvSpPr>
      </cdr:nvSpPr>
      <cdr:spPr bwMode="auto">
        <a:xfrm xmlns:a="http://schemas.openxmlformats.org/drawingml/2006/main">
          <a:off x="1951455" y="2475497"/>
          <a:ext cx="465338" cy="330860"/>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ext uri="{91240B29-F687-4f45-9708-019B960494DF}"/>
        </a:extLst>
      </cdr:spPr>
      <cdr:txBody>
        <a:bodyPr xmlns:a="http://schemas.openxmlformats.org/drawingml/2006/main" wrap="square" lIns="18288" tIns="22860" rIns="0" bIns="0" anchor="t" upright="1">
          <a:spAutoFit/>
        </a:bodyPr>
        <a:lstStyle xmlns:a="http://schemas.openxmlformats.org/drawingml/2006/main"/>
        <a:p xmlns:a="http://schemas.openxmlformats.org/drawingml/2006/main">
          <a:pPr algn="l" rtl="0">
            <a:defRPr sz="1000"/>
          </a:pPr>
          <a:r>
            <a:rPr lang="cs-CZ" sz="1000" b="0" i="0" u="none" strike="noStrike" baseline="0">
              <a:solidFill>
                <a:srgbClr val="000000"/>
              </a:solidFill>
              <a:latin typeface="Palatino Linotype"/>
              <a:ea typeface="Palatino Linotype"/>
              <a:cs typeface="Palatino Linotype"/>
            </a:rPr>
            <a:t>Trachy-</a:t>
          </a:r>
        </a:p>
        <a:p xmlns:a="http://schemas.openxmlformats.org/drawingml/2006/main">
          <a:pPr algn="l" rtl="0">
            <a:defRPr sz="1000"/>
          </a:pPr>
          <a:r>
            <a:rPr lang="cs-CZ" sz="1000" b="0" i="0" u="none" strike="noStrike" baseline="0">
              <a:solidFill>
                <a:srgbClr val="000000"/>
              </a:solidFill>
              <a:latin typeface="Palatino Linotype"/>
              <a:ea typeface="Palatino Linotype"/>
              <a:cs typeface="Palatino Linotype"/>
            </a:rPr>
            <a:t>basalt</a:t>
          </a:r>
        </a:p>
      </cdr:txBody>
    </cdr:sp>
  </cdr:relSizeAnchor>
  <cdr:relSizeAnchor xmlns:cdr="http://schemas.openxmlformats.org/drawingml/2006/chartDrawing">
    <cdr:from>
      <cdr:x>0.21616</cdr:x>
      <cdr:y>0.8107</cdr:y>
    </cdr:from>
    <cdr:to>
      <cdr:x>0.28981</cdr:x>
      <cdr:y>0.88483</cdr:y>
    </cdr:to>
    <cdr:sp macro="" textlink="">
      <cdr:nvSpPr>
        <cdr:cNvPr id="1034" name="Text Box 10"/>
        <cdr:cNvSpPr txBox="1">
          <a:spLocks xmlns:a="http://schemas.openxmlformats.org/drawingml/2006/main" noChangeArrowheads="1"/>
        </cdr:cNvSpPr>
      </cdr:nvSpPr>
      <cdr:spPr bwMode="auto">
        <a:xfrm xmlns:a="http://schemas.openxmlformats.org/drawingml/2006/main">
          <a:off x="1322805" y="3618497"/>
          <a:ext cx="450657" cy="330860"/>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ext uri="{91240B29-F687-4f45-9708-019B960494DF}"/>
        </a:extLst>
      </cdr:spPr>
      <cdr:txBody>
        <a:bodyPr xmlns:a="http://schemas.openxmlformats.org/drawingml/2006/main" wrap="square" lIns="18288" tIns="22860" rIns="0" bIns="0" anchor="t" upright="1">
          <a:spAutoFit/>
        </a:bodyPr>
        <a:lstStyle xmlns:a="http://schemas.openxmlformats.org/drawingml/2006/main"/>
        <a:p xmlns:a="http://schemas.openxmlformats.org/drawingml/2006/main">
          <a:pPr algn="l" rtl="0">
            <a:defRPr sz="1000"/>
          </a:pPr>
          <a:r>
            <a:rPr lang="en-US" sz="1000" b="0" i="0" u="none" strike="noStrike" baseline="0">
              <a:solidFill>
                <a:srgbClr val="000000"/>
              </a:solidFill>
              <a:latin typeface="Palatino Linotype"/>
              <a:ea typeface="Palatino Linotype"/>
              <a:cs typeface="Palatino Linotype"/>
            </a:rPr>
            <a:t>Picro-</a:t>
          </a:r>
        </a:p>
        <a:p xmlns:a="http://schemas.openxmlformats.org/drawingml/2006/main">
          <a:pPr algn="l" rtl="0">
            <a:defRPr sz="1000"/>
          </a:pPr>
          <a:r>
            <a:rPr lang="en-US" sz="1000" b="0" i="0" u="none" strike="noStrike" baseline="0">
              <a:solidFill>
                <a:srgbClr val="000000"/>
              </a:solidFill>
              <a:latin typeface="Palatino Linotype"/>
              <a:ea typeface="Palatino Linotype"/>
              <a:cs typeface="Palatino Linotype"/>
            </a:rPr>
            <a:t>basalt</a:t>
          </a:r>
        </a:p>
      </cdr:txBody>
    </cdr:sp>
  </cdr:relSizeAnchor>
  <cdr:relSizeAnchor xmlns:cdr="http://schemas.openxmlformats.org/drawingml/2006/chartDrawing">
    <cdr:from>
      <cdr:x>0.3115</cdr:x>
      <cdr:y>0.8275</cdr:y>
    </cdr:from>
    <cdr:to>
      <cdr:x>0.38738</cdr:x>
      <cdr:y>0.86715</cdr:y>
    </cdr:to>
    <cdr:sp macro="" textlink="">
      <cdr:nvSpPr>
        <cdr:cNvPr id="1035" name="Text Box 11"/>
        <cdr:cNvSpPr txBox="1">
          <a:spLocks xmlns:a="http://schemas.openxmlformats.org/drawingml/2006/main" noChangeArrowheads="1"/>
        </cdr:cNvSpPr>
      </cdr:nvSpPr>
      <cdr:spPr bwMode="auto">
        <a:xfrm xmlns:a="http://schemas.openxmlformats.org/drawingml/2006/main">
          <a:off x="1906223" y="3693475"/>
          <a:ext cx="464332" cy="176972"/>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ext uri="{91240B29-F687-4f45-9708-019B960494DF}"/>
        </a:extLst>
      </cdr:spPr>
      <cdr:txBody>
        <a:bodyPr xmlns:a="http://schemas.openxmlformats.org/drawingml/2006/main" wrap="square" lIns="18288" tIns="22860" rIns="0" bIns="0" anchor="t" upright="1">
          <a:spAutoFit/>
        </a:bodyPr>
        <a:lstStyle xmlns:a="http://schemas.openxmlformats.org/drawingml/2006/main"/>
        <a:p xmlns:a="http://schemas.openxmlformats.org/drawingml/2006/main">
          <a:pPr algn="l" rtl="0">
            <a:defRPr sz="1000"/>
          </a:pPr>
          <a:r>
            <a:rPr lang="en-US" sz="1000" b="0" i="0" u="none" strike="noStrike" baseline="0">
              <a:solidFill>
                <a:srgbClr val="000000"/>
              </a:solidFill>
              <a:latin typeface="Palatino Linotype"/>
              <a:ea typeface="Arial"/>
              <a:cs typeface="Palatino Linotype"/>
            </a:rPr>
            <a:t>Basalt</a:t>
          </a:r>
        </a:p>
      </cdr:txBody>
    </cdr:sp>
  </cdr:relSizeAnchor>
  <cdr:relSizeAnchor xmlns:cdr="http://schemas.openxmlformats.org/drawingml/2006/chartDrawing">
    <cdr:from>
      <cdr:x>0.42162</cdr:x>
      <cdr:y>0.68266</cdr:y>
    </cdr:from>
    <cdr:to>
      <cdr:x>0.51738</cdr:x>
      <cdr:y>0.75679</cdr:y>
    </cdr:to>
    <cdr:sp macro="" textlink="">
      <cdr:nvSpPr>
        <cdr:cNvPr id="1036" name="Text Box 12"/>
        <cdr:cNvSpPr txBox="1">
          <a:spLocks xmlns:a="http://schemas.openxmlformats.org/drawingml/2006/main" noChangeArrowheads="1"/>
        </cdr:cNvSpPr>
      </cdr:nvSpPr>
      <cdr:spPr bwMode="auto">
        <a:xfrm xmlns:a="http://schemas.openxmlformats.org/drawingml/2006/main">
          <a:off x="2580105" y="3046997"/>
          <a:ext cx="586027" cy="330860"/>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ext uri="{91240B29-F687-4f45-9708-019B960494DF}"/>
        </a:extLst>
      </cdr:spPr>
      <cdr:txBody>
        <a:bodyPr xmlns:a="http://schemas.openxmlformats.org/drawingml/2006/main" wrap="square" lIns="18288" tIns="22860" rIns="0" bIns="0" anchor="t" upright="1">
          <a:spAutoFit/>
        </a:bodyPr>
        <a:lstStyle xmlns:a="http://schemas.openxmlformats.org/drawingml/2006/main"/>
        <a:p xmlns:a="http://schemas.openxmlformats.org/drawingml/2006/main">
          <a:pPr algn="l" rtl="0">
            <a:defRPr sz="1000"/>
          </a:pPr>
          <a:r>
            <a:rPr lang="de-DE" sz="1000" b="0" i="0" u="none" strike="noStrike" baseline="0">
              <a:solidFill>
                <a:srgbClr val="000000"/>
              </a:solidFill>
              <a:latin typeface="Palatino Linotype"/>
              <a:ea typeface="Palatino Linotype"/>
              <a:cs typeface="Palatino Linotype"/>
            </a:rPr>
            <a:t>Basaltic</a:t>
          </a:r>
        </a:p>
        <a:p xmlns:a="http://schemas.openxmlformats.org/drawingml/2006/main">
          <a:pPr algn="l" rtl="0">
            <a:defRPr sz="1000"/>
          </a:pPr>
          <a:r>
            <a:rPr lang="de-DE" sz="1000" b="0" i="0" u="none" strike="noStrike" baseline="0">
              <a:solidFill>
                <a:srgbClr val="000000"/>
              </a:solidFill>
              <a:latin typeface="Palatino Linotype"/>
              <a:ea typeface="Palatino Linotype"/>
              <a:cs typeface="Palatino Linotype"/>
            </a:rPr>
            <a:t>andesite</a:t>
          </a:r>
        </a:p>
      </cdr:txBody>
    </cdr:sp>
  </cdr:relSizeAnchor>
  <cdr:relSizeAnchor xmlns:cdr="http://schemas.openxmlformats.org/drawingml/2006/chartDrawing">
    <cdr:from>
      <cdr:x>0.52435</cdr:x>
      <cdr:y>0.68266</cdr:y>
    </cdr:from>
    <cdr:to>
      <cdr:x>0.62289</cdr:x>
      <cdr:y>0.71913</cdr:y>
    </cdr:to>
    <cdr:sp macro="" textlink="">
      <cdr:nvSpPr>
        <cdr:cNvPr id="1037" name="Text Box 13"/>
        <cdr:cNvSpPr txBox="1">
          <a:spLocks xmlns:a="http://schemas.openxmlformats.org/drawingml/2006/main" noChangeArrowheads="1"/>
        </cdr:cNvSpPr>
      </cdr:nvSpPr>
      <cdr:spPr bwMode="auto">
        <a:xfrm xmlns:a="http://schemas.openxmlformats.org/drawingml/2006/main">
          <a:off x="3208755" y="3046997"/>
          <a:ext cx="602999" cy="162800"/>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ext uri="{91240B29-F687-4f45-9708-019B960494DF}"/>
        </a:extLst>
      </cdr:spPr>
      <cdr:txBody>
        <a:bodyPr xmlns:a="http://schemas.openxmlformats.org/drawingml/2006/main" wrap="square" lIns="18288" tIns="22860" rIns="0" bIns="0" anchor="t" upright="1">
          <a:noAutofit/>
        </a:bodyPr>
        <a:lstStyle xmlns:a="http://schemas.openxmlformats.org/drawingml/2006/main"/>
        <a:p xmlns:a="http://schemas.openxmlformats.org/drawingml/2006/main">
          <a:pPr algn="l" rtl="0">
            <a:defRPr sz="1000"/>
          </a:pPr>
          <a:r>
            <a:rPr lang="de-DE" sz="1000" b="0" i="0" u="none" strike="noStrike" baseline="0">
              <a:solidFill>
                <a:srgbClr val="000000"/>
              </a:solidFill>
              <a:latin typeface="Palatino Linotype"/>
              <a:ea typeface="Arial"/>
              <a:cs typeface="Palatino Linotype"/>
            </a:rPr>
            <a:t>Andesite</a:t>
          </a:r>
        </a:p>
      </cdr:txBody>
    </cdr:sp>
  </cdr:relSizeAnchor>
  <cdr:relSizeAnchor xmlns:cdr="http://schemas.openxmlformats.org/drawingml/2006/chartDrawing">
    <cdr:from>
      <cdr:x>0.60425</cdr:x>
      <cdr:y>0.24732</cdr:y>
    </cdr:from>
    <cdr:to>
      <cdr:x>0.70464</cdr:x>
      <cdr:y>0.28697</cdr:y>
    </cdr:to>
    <cdr:sp macro="" textlink="">
      <cdr:nvSpPr>
        <cdr:cNvPr id="1038" name="Text Box 14"/>
        <cdr:cNvSpPr txBox="1">
          <a:spLocks xmlns:a="http://schemas.openxmlformats.org/drawingml/2006/main" noChangeArrowheads="1"/>
        </cdr:cNvSpPr>
      </cdr:nvSpPr>
      <cdr:spPr bwMode="auto">
        <a:xfrm xmlns:a="http://schemas.openxmlformats.org/drawingml/2006/main">
          <a:off x="3697705" y="1103897"/>
          <a:ext cx="614314" cy="176972"/>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ext uri="{91240B29-F687-4f45-9708-019B960494DF}"/>
        </a:extLst>
      </cdr:spPr>
      <cdr:txBody>
        <a:bodyPr xmlns:a="http://schemas.openxmlformats.org/drawingml/2006/main" wrap="square" lIns="18288" tIns="22860" rIns="0" bIns="0" anchor="t" upright="1">
          <a:spAutoFit/>
        </a:bodyPr>
        <a:lstStyle xmlns:a="http://schemas.openxmlformats.org/drawingml/2006/main"/>
        <a:p xmlns:a="http://schemas.openxmlformats.org/drawingml/2006/main">
          <a:pPr algn="l" rtl="0">
            <a:defRPr sz="1000"/>
          </a:pPr>
          <a:r>
            <a:rPr lang="cs-CZ" sz="1000" b="0" i="0" u="none" strike="noStrike" baseline="0">
              <a:solidFill>
                <a:srgbClr val="000000"/>
              </a:solidFill>
              <a:latin typeface="Palatino Linotype"/>
              <a:ea typeface="Arial"/>
              <a:cs typeface="Palatino Linotype"/>
            </a:rPr>
            <a:t>Trachyte</a:t>
          </a:r>
        </a:p>
      </cdr:txBody>
    </cdr:sp>
  </cdr:relSizeAnchor>
  <cdr:relSizeAnchor xmlns:cdr="http://schemas.openxmlformats.org/drawingml/2006/chartDrawing">
    <cdr:from>
      <cdr:x>0.71839</cdr:x>
      <cdr:y>0.68266</cdr:y>
    </cdr:from>
    <cdr:to>
      <cdr:x>0.79969</cdr:x>
      <cdr:y>0.72231</cdr:y>
    </cdr:to>
    <cdr:sp macro="" textlink="">
      <cdr:nvSpPr>
        <cdr:cNvPr id="1039" name="Text Box 15"/>
        <cdr:cNvSpPr txBox="1">
          <a:spLocks xmlns:a="http://schemas.openxmlformats.org/drawingml/2006/main" noChangeArrowheads="1"/>
        </cdr:cNvSpPr>
      </cdr:nvSpPr>
      <cdr:spPr bwMode="auto">
        <a:xfrm xmlns:a="http://schemas.openxmlformats.org/drawingml/2006/main">
          <a:off x="4396205" y="3046997"/>
          <a:ext cx="497477" cy="176972"/>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ext uri="{91240B29-F687-4f45-9708-019B960494DF}"/>
        </a:extLst>
      </cdr:spPr>
      <cdr:txBody>
        <a:bodyPr xmlns:a="http://schemas.openxmlformats.org/drawingml/2006/main" wrap="square" lIns="18288" tIns="22860" rIns="0" bIns="0" anchor="t" upright="1">
          <a:spAutoFit/>
        </a:bodyPr>
        <a:lstStyle xmlns:a="http://schemas.openxmlformats.org/drawingml/2006/main"/>
        <a:p xmlns:a="http://schemas.openxmlformats.org/drawingml/2006/main">
          <a:pPr algn="l" rtl="0">
            <a:defRPr sz="1000"/>
          </a:pPr>
          <a:r>
            <a:rPr lang="cs-CZ" sz="1000" b="0" i="0" u="none" strike="noStrike" baseline="0">
              <a:solidFill>
                <a:srgbClr val="000000"/>
              </a:solidFill>
              <a:latin typeface="Palatino Linotype"/>
              <a:ea typeface="Arial"/>
              <a:cs typeface="Palatino Linotype"/>
            </a:rPr>
            <a:t>Dacite</a:t>
          </a:r>
        </a:p>
      </cdr:txBody>
    </cdr:sp>
  </cdr:relSizeAnchor>
  <cdr:relSizeAnchor xmlns:cdr="http://schemas.openxmlformats.org/drawingml/2006/chartDrawing">
    <cdr:from>
      <cdr:x>0.7965</cdr:x>
      <cdr:y>0.4685</cdr:y>
    </cdr:from>
    <cdr:to>
      <cdr:x>0.88961</cdr:x>
      <cdr:y>0.52901</cdr:y>
    </cdr:to>
    <cdr:sp macro="" textlink="">
      <cdr:nvSpPr>
        <cdr:cNvPr id="1040" name="Text Box 16"/>
        <cdr:cNvSpPr txBox="1">
          <a:spLocks xmlns:a="http://schemas.openxmlformats.org/drawingml/2006/main" noChangeArrowheads="1"/>
        </cdr:cNvSpPr>
      </cdr:nvSpPr>
      <cdr:spPr bwMode="auto">
        <a:xfrm xmlns:a="http://schemas.openxmlformats.org/drawingml/2006/main">
          <a:off x="4874177" y="2091110"/>
          <a:ext cx="569777" cy="270087"/>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ext uri="{91240B29-F687-4f45-9708-019B960494DF}"/>
        </a:extLst>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tr-TR" sz="1000" b="0" i="0" u="none" strike="noStrike" baseline="0">
              <a:solidFill>
                <a:srgbClr val="000000"/>
              </a:solidFill>
              <a:latin typeface="Palatino Linotype"/>
              <a:ea typeface="Arial"/>
              <a:cs typeface="Palatino Linotype"/>
            </a:rPr>
            <a:t>Rhyollite</a:t>
          </a:r>
        </a:p>
      </cdr:txBody>
    </cdr:sp>
  </cdr:relSizeAnchor>
  <cdr:relSizeAnchor xmlns:cdr="http://schemas.openxmlformats.org/drawingml/2006/chartDrawing">
    <cdr:from>
      <cdr:x>0.62708</cdr:x>
      <cdr:y>0.42658</cdr:y>
    </cdr:from>
    <cdr:to>
      <cdr:x>0.7562</cdr:x>
      <cdr:y>0.46623</cdr:y>
    </cdr:to>
    <cdr:sp macro="" textlink="">
      <cdr:nvSpPr>
        <cdr:cNvPr id="1041" name="Text Box 17"/>
        <cdr:cNvSpPr txBox="1">
          <a:spLocks xmlns:a="http://schemas.openxmlformats.org/drawingml/2006/main" noChangeArrowheads="1"/>
        </cdr:cNvSpPr>
      </cdr:nvSpPr>
      <cdr:spPr bwMode="auto">
        <a:xfrm xmlns:a="http://schemas.openxmlformats.org/drawingml/2006/main">
          <a:off x="3837405" y="1903997"/>
          <a:ext cx="790154" cy="176972"/>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ext uri="{91240B29-F687-4f45-9708-019B960494DF}"/>
        </a:extLst>
      </cdr:spPr>
      <cdr:txBody>
        <a:bodyPr xmlns:a="http://schemas.openxmlformats.org/drawingml/2006/main" wrap="square" lIns="18288" tIns="22860" rIns="0" bIns="0" anchor="t" upright="1">
          <a:spAutoFit/>
        </a:bodyPr>
        <a:lstStyle xmlns:a="http://schemas.openxmlformats.org/drawingml/2006/main"/>
        <a:p xmlns:a="http://schemas.openxmlformats.org/drawingml/2006/main">
          <a:pPr algn="l" rtl="0">
            <a:defRPr sz="1000"/>
          </a:pPr>
          <a:r>
            <a:rPr lang="cs-CZ" sz="1000" b="0" i="0" u="none" strike="noStrike" baseline="0">
              <a:solidFill>
                <a:srgbClr val="000000"/>
              </a:solidFill>
              <a:latin typeface="Palatino Linotype"/>
              <a:ea typeface="Arial"/>
              <a:cs typeface="Palatino Linotype"/>
            </a:rPr>
            <a:t>Trachydacite</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5180013" y="0"/>
            <a:ext cx="3962400" cy="3429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72B46D46-7FF4-416D-A06A-01F52ED3AC94}" type="datetimeFigureOut">
              <a:rPr lang="en-US"/>
              <a:pPr>
                <a:defRPr/>
              </a:pPr>
              <a:t>10/23/2012</a:t>
            </a:fld>
            <a:endParaRPr lang="en-US"/>
          </a:p>
        </p:txBody>
      </p:sp>
      <p:sp>
        <p:nvSpPr>
          <p:cNvPr id="4" name="Footer Placeholder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B177DF51-DE97-45A4-AD84-E235C81F1051}"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DD7653C2-1E35-445D-9D51-F0FEA7E898A4}" type="datetimeFigureOut">
              <a:rPr lang="en-US"/>
              <a:pPr>
                <a:defRPr/>
              </a:pPr>
              <a:t>10/23/2012</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a:p>
            <a:pPr lvl="4"/>
            <a:r>
              <a:rPr lang="en-AU" noProof="0" smtClean="0"/>
              <a:t>Fifth level</a:t>
            </a:r>
            <a:endParaRPr lang="en-US" noProof="0"/>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E8DD37D7-69C8-402D-8B46-4B118636A79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2400" smtClean="0"/>
              <a:t>My talk is about dating seawater alteration in the Shatsky Rise basalts.</a:t>
            </a:r>
          </a:p>
        </p:txBody>
      </p:sp>
      <p:sp>
        <p:nvSpPr>
          <p:cNvPr id="256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3B6ED9C-7156-4A7A-A9CE-2A96D19107BD}" type="slidenum">
              <a:rPr lang="en-US">
                <a:cs typeface="Arial" charset="0"/>
              </a:rPr>
              <a:pPr fontAlgn="base">
                <a:spcBef>
                  <a:spcPct val="0"/>
                </a:spcBef>
                <a:spcAft>
                  <a:spcPct val="0"/>
                </a:spcAft>
              </a:pPr>
              <a:t>1</a:t>
            </a:fld>
            <a:endParaRPr lang="en-US">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p:spPr>
      </p:sp>
      <p:sp>
        <p:nvSpPr>
          <p:cNvPr id="440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smtClean="0"/>
              <a:t>На данном слайде показаны разрезы 5 скв, пробуренных в 2009 г. Из них 4 скв вскрыли базальты. В разрезах этих скв. подушечные лавы и дайковые комплексы переслаиваются с вулканокластическими прослоями. Базальты из двух скв. не несут значительных изменений, тогда как базальты из других двух скв. в некоторых случаях изменены полностью. Тем не менее, в одной из этих скважин были обнаружены 2 секции с неизмененным оливином. Скв., которая не вскрыла базальты, содержит, как правило, сильно измененный вулканокластический материал, однако, в одной секции этот материал представлен свежим стеклом.</a:t>
            </a:r>
          </a:p>
          <a:p>
            <a:pPr>
              <a:spcBef>
                <a:spcPct val="0"/>
              </a:spcBef>
            </a:pPr>
            <a:endParaRPr lang="ru-RU" smtClean="0"/>
          </a:p>
          <a:p>
            <a:pPr>
              <a:spcBef>
                <a:spcPct val="0"/>
              </a:spcBef>
            </a:pPr>
            <a:r>
              <a:rPr lang="en-US" smtClean="0"/>
              <a:t>Four of the sites (46,47, 49,50) intersected basaltic basement and recovered pillow lavas and sheet flows interbedded with volcaniclastic sediment. Samples from U1347 and U1350 sites are low to moderately altered, whereas the U1346 and U1349 basalts underwent significant to complete alteration in some cases. Nevertheless 2 sections within U1349 with fresh olivine were found. A section of samples from the site U1348 contains fresh glass, and the rest is highly altered volcaniclastic rock material.</a:t>
            </a:r>
            <a:endParaRPr lang="en-AU" smtClean="0"/>
          </a:p>
          <a:p>
            <a:pPr>
              <a:spcBef>
                <a:spcPct val="0"/>
              </a:spcBef>
            </a:pPr>
            <a:endParaRPr lang="en-US" smtClean="0"/>
          </a:p>
          <a:p>
            <a:pPr>
              <a:spcBef>
                <a:spcPct val="0"/>
              </a:spcBef>
            </a:pPr>
            <a:r>
              <a:rPr lang="en-US" smtClean="0"/>
              <a:t>Pillow basalts form in seawater</a:t>
            </a:r>
          </a:p>
          <a:p>
            <a:pPr>
              <a:spcBef>
                <a:spcPct val="0"/>
              </a:spcBef>
            </a:pPr>
            <a:r>
              <a:rPr lang="en-US" smtClean="0"/>
              <a:t>Altered basalts</a:t>
            </a:r>
          </a:p>
          <a:p>
            <a:pPr>
              <a:spcBef>
                <a:spcPct val="0"/>
              </a:spcBef>
            </a:pPr>
            <a:endParaRPr lang="en-US" smtClean="0"/>
          </a:p>
        </p:txBody>
      </p:sp>
      <p:sp>
        <p:nvSpPr>
          <p:cNvPr id="440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B015784-27D3-4CA3-94DF-62BE4BEE3909}" type="slidenum">
              <a:rPr lang="en-US">
                <a:cs typeface="Arial" charset="0"/>
              </a:rPr>
              <a:pPr fontAlgn="base">
                <a:spcBef>
                  <a:spcPct val="0"/>
                </a:spcBef>
                <a:spcAft>
                  <a:spcPct val="0"/>
                </a:spcAft>
              </a:pPr>
              <a:t>10</a:t>
            </a:fld>
            <a:endParaRPr lang="en-US">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p:spPr>
      </p:sp>
      <p:sp>
        <p:nvSpPr>
          <p:cNvPr id="460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sz="2400" smtClean="0"/>
              <a:t>На диаграмме </a:t>
            </a:r>
            <a:r>
              <a:rPr lang="en-AU" sz="2400" smtClean="0"/>
              <a:t>TAS </a:t>
            </a:r>
            <a:r>
              <a:rPr lang="ru-RU" sz="2400" smtClean="0"/>
              <a:t>образцы со всех скважин поднятия Шатского, а также из скважины прилегающего океанского дна, располагаются в поле базальта. Исключение составляют два сильно измененных образца, в которых потеря при прокаливании составляет </a:t>
            </a:r>
            <a:r>
              <a:rPr lang="en-AU" sz="2400" smtClean="0"/>
              <a:t>&gt;</a:t>
            </a:r>
            <a:r>
              <a:rPr lang="ru-RU" sz="2400" smtClean="0"/>
              <a:t>10%.</a:t>
            </a:r>
            <a:endParaRPr lang="en-US" sz="2400" smtClean="0"/>
          </a:p>
        </p:txBody>
      </p:sp>
      <p:sp>
        <p:nvSpPr>
          <p:cNvPr id="460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9DAB846-B556-42DD-988B-2416581ADB7F}" type="slidenum">
              <a:rPr lang="en-US">
                <a:cs typeface="Arial" charset="0"/>
              </a:rPr>
              <a:pPr fontAlgn="base">
                <a:spcBef>
                  <a:spcPct val="0"/>
                </a:spcBef>
                <a:spcAft>
                  <a:spcPct val="0"/>
                </a:spcAft>
              </a:pPr>
              <a:t>11</a:t>
            </a:fld>
            <a:endParaRPr lang="en-US">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p:spPr>
      </p:sp>
      <p:sp>
        <p:nvSpPr>
          <p:cNvPr id="481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smtClean="0"/>
              <a:t>Гидротермальные изменения имеют место на поздних стадиях магматизма или сразу после магматического события. После этого, никаких гидротермальных изменений происходить не может, если нет никакой другой термальной активности.</a:t>
            </a:r>
          </a:p>
          <a:p>
            <a:pPr>
              <a:spcBef>
                <a:spcPct val="0"/>
              </a:spcBef>
            </a:pPr>
            <a:r>
              <a:rPr lang="ru-RU" smtClean="0"/>
              <a:t>Изучение гидротермальных изменений плато-базальтов важно для проведения правильной интерпретации изотопно-геохимических данных. Вторичная минерализация изменяет отношения в парах изотопов </a:t>
            </a:r>
            <a:r>
              <a:rPr lang="en-AU" smtClean="0"/>
              <a:t>(Sm/Nd, Rb/Sr, U/Pb, Th/Pb, Lu/Hf),</a:t>
            </a:r>
            <a:r>
              <a:rPr lang="ru-RU" smtClean="0"/>
              <a:t> что меняет первично-магматические изотопные характеристики.</a:t>
            </a:r>
          </a:p>
          <a:p>
            <a:pPr>
              <a:spcBef>
                <a:spcPct val="0"/>
              </a:spcBef>
            </a:pPr>
            <a:endParaRPr lang="ru-RU" smtClean="0"/>
          </a:p>
          <a:p>
            <a:pPr>
              <a:spcBef>
                <a:spcPct val="0"/>
              </a:spcBef>
            </a:pPr>
            <a:endParaRPr lang="ru-RU" smtClean="0"/>
          </a:p>
          <a:p>
            <a:pPr>
              <a:spcBef>
                <a:spcPct val="0"/>
              </a:spcBef>
            </a:pPr>
            <a:r>
              <a:rPr lang="en-AU" smtClean="0"/>
              <a:t>Oceanic Plateaux are the largest examples of Large Igneous Provinces (LIPs), they are rapidly emplaced voluminous magmatic events on the oceanic crust.</a:t>
            </a:r>
          </a:p>
          <a:p>
            <a:pPr>
              <a:spcBef>
                <a:spcPct val="0"/>
              </a:spcBef>
            </a:pPr>
            <a:r>
              <a:rPr lang="en-AU" smtClean="0"/>
              <a:t>After their emplacement, they thermally subside and rest on the oceanic floor.</a:t>
            </a:r>
          </a:p>
          <a:p>
            <a:pPr>
              <a:spcBef>
                <a:spcPct val="0"/>
              </a:spcBef>
            </a:pPr>
            <a:r>
              <a:rPr lang="en-AU" smtClean="0"/>
              <a:t>The hydrothermal processes take place at the latest stages or shortly after the magmatic event.</a:t>
            </a:r>
          </a:p>
          <a:p>
            <a:pPr>
              <a:spcBef>
                <a:spcPct val="0"/>
              </a:spcBef>
            </a:pPr>
            <a:r>
              <a:rPr lang="en-AU" b="1" smtClean="0"/>
              <a:t>If there is no other thermal activity, no hydrothermal fluid should occur.</a:t>
            </a:r>
            <a:endParaRPr lang="en-AU" smtClean="0"/>
          </a:p>
          <a:p>
            <a:pPr>
              <a:spcBef>
                <a:spcPct val="0"/>
              </a:spcBef>
            </a:pPr>
            <a:r>
              <a:rPr lang="en-AU" smtClean="0"/>
              <a:t>Studies of seawater alteration of magmatic rocks within oceanic plateau are important because:</a:t>
            </a:r>
          </a:p>
          <a:p>
            <a:pPr>
              <a:spcBef>
                <a:spcPct val="0"/>
              </a:spcBef>
            </a:pPr>
            <a:r>
              <a:rPr lang="en-AU" smtClean="0"/>
              <a:t>	Seawater alteration results in element migration and redistribution within oceanic rocks.</a:t>
            </a:r>
          </a:p>
          <a:p>
            <a:pPr>
              <a:spcBef>
                <a:spcPct val="0"/>
              </a:spcBef>
            </a:pPr>
            <a:r>
              <a:rPr lang="en-AU" smtClean="0"/>
              <a:t>	Secondary mineralisation changes parent-daughter ratios (Sm/Nd, Rb/Sr, U/Pb, Th/Pb, Lu/Hf), which alter the primary magmatic isotope signatures.</a:t>
            </a:r>
          </a:p>
          <a:p>
            <a:pPr>
              <a:spcBef>
                <a:spcPct val="0"/>
              </a:spcBef>
            </a:pPr>
            <a:r>
              <a:rPr lang="en-AU" smtClean="0"/>
              <a:t>	Leaching techniques have been developed to derive the primary magmatic isotope signature.</a:t>
            </a:r>
          </a:p>
          <a:p>
            <a:pPr>
              <a:spcBef>
                <a:spcPct val="0"/>
              </a:spcBef>
            </a:pPr>
            <a:r>
              <a:rPr lang="en-AU" smtClean="0"/>
              <a:t>	However these techniques assume minimal addition/removal of parent and daughter elements and that alteration occurred very soon after eruption.</a:t>
            </a:r>
          </a:p>
          <a:p>
            <a:pPr>
              <a:spcBef>
                <a:spcPct val="0"/>
              </a:spcBef>
            </a:pPr>
            <a:endParaRPr lang="en-AU" smtClean="0"/>
          </a:p>
          <a:p>
            <a:pPr>
              <a:spcBef>
                <a:spcPct val="0"/>
              </a:spcBef>
            </a:pPr>
            <a:endParaRPr lang="en-AU" smtClean="0"/>
          </a:p>
          <a:p>
            <a:pPr>
              <a:spcBef>
                <a:spcPct val="0"/>
              </a:spcBef>
            </a:pPr>
            <a:r>
              <a:rPr lang="en-AU" smtClean="0"/>
              <a:t>These studies have implications for seawater percolation through oceanic plateaux significantly after cessation of volcanism.</a:t>
            </a:r>
          </a:p>
          <a:p>
            <a:pPr>
              <a:spcBef>
                <a:spcPct val="0"/>
              </a:spcBef>
            </a:pPr>
            <a:r>
              <a:rPr lang="en-AU" smtClean="0"/>
              <a:t>These studies may provide important information on U and Pb element migration in oceanic rocks, and thus, supplement to studies of oceanic crust Pb isotope composition variations in general.</a:t>
            </a:r>
          </a:p>
          <a:p>
            <a:pPr>
              <a:spcBef>
                <a:spcPct val="0"/>
              </a:spcBef>
            </a:pPr>
            <a:r>
              <a:rPr lang="en-AU" smtClean="0"/>
              <a:t>Development of anomalous isotopic compositions in oceanic crust.</a:t>
            </a:r>
          </a:p>
          <a:p>
            <a:pPr>
              <a:spcBef>
                <a:spcPct val="0"/>
              </a:spcBef>
            </a:pPr>
            <a:r>
              <a:rPr lang="en-AU" smtClean="0"/>
              <a:t>each representing extensive areas (&gt;0.1 Mkm</a:t>
            </a:r>
            <a:r>
              <a:rPr lang="en-AU" baseline="30000" smtClean="0"/>
              <a:t>2</a:t>
            </a:r>
            <a:r>
              <a:rPr lang="en-AU" smtClean="0"/>
              <a:t>) of over-thickened oceanic crust, and believed to have formed in relatively short periods of time (~3 Myr) (</a:t>
            </a:r>
            <a:r>
              <a:rPr lang="en-AU" smtClean="0">
                <a:hlinkClick r:id="" action="ppaction://hlinkfile" tooltip="Kerr, 2005 #1270"/>
              </a:rPr>
              <a:t>Kerr, 2005</a:t>
            </a:r>
            <a:r>
              <a:rPr lang="en-AU" smtClean="0"/>
              <a:t>).</a:t>
            </a:r>
          </a:p>
        </p:txBody>
      </p:sp>
      <p:sp>
        <p:nvSpPr>
          <p:cNvPr id="481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6201D7F-9F8C-4215-81AA-EC0F4D897532}" type="slidenum">
              <a:rPr lang="en-US">
                <a:cs typeface="Arial" charset="0"/>
              </a:rPr>
              <a:pPr fontAlgn="base">
                <a:spcBef>
                  <a:spcPct val="0"/>
                </a:spcBef>
                <a:spcAft>
                  <a:spcPct val="0"/>
                </a:spcAft>
              </a:pPr>
              <a:t>12</a:t>
            </a:fld>
            <a:endParaRPr lang="en-US">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p:spPr>
      </p:sp>
      <p:sp>
        <p:nvSpPr>
          <p:cNvPr id="501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smtClean="0"/>
              <a:t>Чтобы определить первично-магматические характеристики пород многие лаборатории мира используют обработку пород </a:t>
            </a:r>
            <a:r>
              <a:rPr lang="en-AU" smtClean="0"/>
              <a:t>HCl</a:t>
            </a:r>
            <a:r>
              <a:rPr lang="ru-RU" smtClean="0"/>
              <a:t>, чтобы убрать карбонатные и глинистые минералы, которые являются главными вторичными минералами, замещающими первичные и стекло в океанских базальтах. После того, как измененная матрица удалена, остаток </a:t>
            </a:r>
            <a:r>
              <a:rPr lang="en-AU" smtClean="0"/>
              <a:t>(residue) </a:t>
            </a:r>
            <a:r>
              <a:rPr lang="ru-RU" smtClean="0"/>
              <a:t>считается представительным для изотопного анализа.</a:t>
            </a:r>
          </a:p>
          <a:p>
            <a:pPr>
              <a:spcBef>
                <a:spcPct val="0"/>
              </a:spcBef>
            </a:pPr>
            <a:endParaRPr lang="ru-RU" smtClean="0"/>
          </a:p>
          <a:p>
            <a:pPr>
              <a:spcBef>
                <a:spcPct val="0"/>
              </a:spcBef>
            </a:pPr>
            <a:r>
              <a:rPr lang="en-US" smtClean="0"/>
              <a:t>In order to determine which of the magmatic sources were involved in the formation of basaltic samples, we need to measure the initial isotopic composition of these rocks. Primary minerals and </a:t>
            </a:r>
            <a:r>
              <a:rPr lang="en-US" b="1" smtClean="0"/>
              <a:t>glass</a:t>
            </a:r>
            <a:r>
              <a:rPr lang="en-US" smtClean="0"/>
              <a:t> in oceanic basalts are commonly replaced with carbonates and clays, which may disturb the isotopic signatures. Therefore techniques of leaching in HCl have been widely used to dissolve the altered matrix. After the leaching the rest of the rock material (or residue) is treated as representative of the initial isotope composition.</a:t>
            </a:r>
            <a:endParaRPr lang="en-AU" smtClean="0"/>
          </a:p>
        </p:txBody>
      </p:sp>
      <p:sp>
        <p:nvSpPr>
          <p:cNvPr id="501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42BB24B-7D49-4779-91F8-A53D7FD8599B}" type="slidenum">
              <a:rPr lang="en-US">
                <a:cs typeface="Arial" charset="0"/>
              </a:rPr>
              <a:pPr fontAlgn="base">
                <a:spcBef>
                  <a:spcPct val="0"/>
                </a:spcBef>
                <a:spcAft>
                  <a:spcPct val="0"/>
                </a:spcAft>
              </a:pPr>
              <a:t>13</a:t>
            </a:fld>
            <a:endParaRPr lang="en-US">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ru-RU" dirty="0" smtClean="0"/>
              <a:t>На данном слайде представлены результаты совместных </a:t>
            </a:r>
            <a:r>
              <a:rPr lang="en-US" dirty="0" err="1" smtClean="0"/>
              <a:t>Pb</a:t>
            </a:r>
            <a:r>
              <a:rPr lang="en-US" dirty="0" smtClean="0"/>
              <a:t>, </a:t>
            </a:r>
            <a:r>
              <a:rPr lang="en-US" dirty="0" err="1" smtClean="0"/>
              <a:t>Sr</a:t>
            </a:r>
            <a:r>
              <a:rPr lang="en-US" dirty="0" smtClean="0"/>
              <a:t>, </a:t>
            </a:r>
            <a:r>
              <a:rPr lang="en-US" dirty="0" err="1" smtClean="0"/>
              <a:t>Nd</a:t>
            </a:r>
            <a:r>
              <a:rPr lang="en-US" dirty="0" smtClean="0"/>
              <a:t> &amp; </a:t>
            </a:r>
            <a:r>
              <a:rPr lang="en-US" dirty="0" err="1" smtClean="0"/>
              <a:t>Hf</a:t>
            </a:r>
            <a:r>
              <a:rPr lang="en-US" dirty="0" smtClean="0"/>
              <a:t> </a:t>
            </a:r>
            <a:r>
              <a:rPr lang="ru-RU" dirty="0" smtClean="0"/>
              <a:t>исследований по базальтам поднятия </a:t>
            </a:r>
            <a:r>
              <a:rPr lang="ru-RU" dirty="0" err="1" smtClean="0"/>
              <a:t>Шатского</a:t>
            </a:r>
            <a:r>
              <a:rPr lang="ru-RU" dirty="0" smtClean="0"/>
              <a:t>, обработанным по методике, о которой я только что говорила.</a:t>
            </a:r>
          </a:p>
          <a:p>
            <a:pPr fontAlgn="auto">
              <a:spcBef>
                <a:spcPts val="0"/>
              </a:spcBef>
              <a:spcAft>
                <a:spcPts val="0"/>
              </a:spcAft>
              <a:defRPr/>
            </a:pPr>
            <a:r>
              <a:rPr lang="ru-RU" dirty="0" smtClean="0"/>
              <a:t>Все данные располагаются вблизи или попадают в поле Восточно-тихоокеанского поднятия, скорректированного на возраст 144 млн. лет. Данные</a:t>
            </a:r>
            <a:r>
              <a:rPr lang="en-US" baseline="30000" dirty="0" smtClean="0"/>
              <a:t> 208</a:t>
            </a:r>
            <a:r>
              <a:rPr lang="en-US" dirty="0" smtClean="0"/>
              <a:t>Pb/</a:t>
            </a:r>
            <a:r>
              <a:rPr lang="en-US" baseline="30000" dirty="0" smtClean="0"/>
              <a:t>204</a:t>
            </a:r>
            <a:r>
              <a:rPr lang="en-US" dirty="0" smtClean="0"/>
              <a:t>Pb, </a:t>
            </a:r>
            <a:r>
              <a:rPr lang="en-US" dirty="0" err="1" smtClean="0"/>
              <a:t>εNd</a:t>
            </a:r>
            <a:r>
              <a:rPr lang="en-US" dirty="0" smtClean="0"/>
              <a:t> </a:t>
            </a:r>
            <a:r>
              <a:rPr lang="ru-RU" dirty="0" smtClean="0"/>
              <a:t>и</a:t>
            </a:r>
            <a:r>
              <a:rPr lang="en-US" dirty="0" smtClean="0"/>
              <a:t> </a:t>
            </a:r>
            <a:r>
              <a:rPr lang="en-US" dirty="0" err="1" smtClean="0"/>
              <a:t>εHf</a:t>
            </a:r>
            <a:r>
              <a:rPr lang="en-US" dirty="0" smtClean="0"/>
              <a:t> </a:t>
            </a:r>
            <a:r>
              <a:rPr lang="ru-RU" dirty="0" smtClean="0"/>
              <a:t>по массивам </a:t>
            </a:r>
            <a:r>
              <a:rPr lang="ru-RU" dirty="0" err="1" smtClean="0"/>
              <a:t>Тамю</a:t>
            </a:r>
            <a:r>
              <a:rPr lang="ru-RU" dirty="0" smtClean="0"/>
              <a:t>, Ори и </a:t>
            </a:r>
            <a:r>
              <a:rPr lang="ru-RU" dirty="0" err="1" smtClean="0"/>
              <a:t>Ширшову</a:t>
            </a:r>
            <a:r>
              <a:rPr lang="ru-RU" dirty="0" smtClean="0"/>
              <a:t> почти не показывают разброса. Здесь представлено 7 анализов по м. </a:t>
            </a:r>
            <a:r>
              <a:rPr lang="ru-RU" dirty="0" err="1" smtClean="0"/>
              <a:t>Ширшов</a:t>
            </a:r>
            <a:r>
              <a:rPr lang="ru-RU" dirty="0" smtClean="0"/>
              <a:t> и 20 по </a:t>
            </a:r>
            <a:r>
              <a:rPr lang="ru-RU" dirty="0" err="1" smtClean="0"/>
              <a:t>Тамю</a:t>
            </a:r>
            <a:r>
              <a:rPr lang="ru-RU" dirty="0" smtClean="0"/>
              <a:t>. Таким образом, мы не видим нарушений в отношениях изотопных пар …</a:t>
            </a:r>
          </a:p>
          <a:p>
            <a:pPr fontAlgn="auto">
              <a:spcBef>
                <a:spcPts val="0"/>
              </a:spcBef>
              <a:spcAft>
                <a:spcPts val="0"/>
              </a:spcAft>
              <a:defRPr/>
            </a:pPr>
            <a:endParaRPr lang="ru-RU" dirty="0" smtClean="0"/>
          </a:p>
          <a:p>
            <a:pPr fontAlgn="auto">
              <a:spcBef>
                <a:spcPts val="0"/>
              </a:spcBef>
              <a:spcAft>
                <a:spcPts val="0"/>
              </a:spcAft>
              <a:defRPr/>
            </a:pPr>
            <a:r>
              <a:rPr lang="en-US" dirty="0" smtClean="0"/>
              <a:t>This is an overview of our collaboration results of </a:t>
            </a:r>
            <a:r>
              <a:rPr lang="en-US" dirty="0" err="1" smtClean="0"/>
              <a:t>Pb</a:t>
            </a:r>
            <a:r>
              <a:rPr lang="en-US" dirty="0" smtClean="0"/>
              <a:t>, </a:t>
            </a:r>
            <a:r>
              <a:rPr lang="en-US" dirty="0" err="1" smtClean="0"/>
              <a:t>Sr</a:t>
            </a:r>
            <a:r>
              <a:rPr lang="en-US" dirty="0" smtClean="0"/>
              <a:t>, </a:t>
            </a:r>
            <a:r>
              <a:rPr lang="en-US" dirty="0" err="1" smtClean="0"/>
              <a:t>Nd</a:t>
            </a:r>
            <a:r>
              <a:rPr lang="en-US" dirty="0" smtClean="0"/>
              <a:t> &amp; </a:t>
            </a:r>
            <a:r>
              <a:rPr lang="en-US" dirty="0" err="1" smtClean="0"/>
              <a:t>Hf</a:t>
            </a:r>
            <a:r>
              <a:rPr lang="en-US" dirty="0" smtClean="0"/>
              <a:t> studies on leached basalts from Shatsky Rise.</a:t>
            </a:r>
            <a:endParaRPr lang="en-AU" dirty="0" smtClean="0"/>
          </a:p>
          <a:p>
            <a:pPr fontAlgn="auto">
              <a:spcBef>
                <a:spcPts val="0"/>
              </a:spcBef>
              <a:spcAft>
                <a:spcPts val="0"/>
              </a:spcAft>
              <a:defRPr/>
            </a:pPr>
            <a:r>
              <a:rPr lang="en-US" dirty="0" smtClean="0"/>
              <a:t>Generally, all of the data plot in (or close to) the Field of 144 Ma East Pacific Rise (EPR).</a:t>
            </a:r>
            <a:endParaRPr lang="en-AU" dirty="0" smtClean="0"/>
          </a:p>
          <a:p>
            <a:pPr fontAlgn="auto">
              <a:spcBef>
                <a:spcPts val="0"/>
              </a:spcBef>
              <a:spcAft>
                <a:spcPts val="0"/>
              </a:spcAft>
              <a:defRPr/>
            </a:pPr>
            <a:r>
              <a:rPr lang="en-US" dirty="0" smtClean="0"/>
              <a:t>The </a:t>
            </a:r>
            <a:r>
              <a:rPr lang="en-US" baseline="30000" dirty="0" smtClean="0"/>
              <a:t>208</a:t>
            </a:r>
            <a:r>
              <a:rPr lang="en-US" dirty="0" smtClean="0"/>
              <a:t>Pb/</a:t>
            </a:r>
            <a:r>
              <a:rPr lang="en-US" baseline="30000" dirty="0" smtClean="0"/>
              <a:t>204</a:t>
            </a:r>
            <a:r>
              <a:rPr lang="en-US" dirty="0" smtClean="0"/>
              <a:t>Pb, </a:t>
            </a:r>
            <a:r>
              <a:rPr lang="en-US" dirty="0" err="1" smtClean="0"/>
              <a:t>εNd</a:t>
            </a:r>
            <a:r>
              <a:rPr lang="en-US" dirty="0" smtClean="0"/>
              <a:t> and </a:t>
            </a:r>
            <a:r>
              <a:rPr lang="en-US" dirty="0" err="1" smtClean="0"/>
              <a:t>εHf</a:t>
            </a:r>
            <a:r>
              <a:rPr lang="en-US" dirty="0" smtClean="0"/>
              <a:t> values for the </a:t>
            </a:r>
            <a:r>
              <a:rPr lang="en-US" dirty="0" err="1" smtClean="0"/>
              <a:t>Tamu</a:t>
            </a:r>
            <a:r>
              <a:rPr lang="en-US" dirty="0" smtClean="0"/>
              <a:t>, </a:t>
            </a:r>
            <a:r>
              <a:rPr lang="en-US" dirty="0" err="1" smtClean="0"/>
              <a:t>Ori</a:t>
            </a:r>
            <a:r>
              <a:rPr lang="en-US" dirty="0" smtClean="0"/>
              <a:t> and </a:t>
            </a:r>
            <a:r>
              <a:rPr lang="en-US" dirty="0" err="1" smtClean="0"/>
              <a:t>Shirshov</a:t>
            </a:r>
            <a:r>
              <a:rPr lang="en-US" dirty="0" smtClean="0"/>
              <a:t> massifs show very little scatter, for example, there are 7 samples here for </a:t>
            </a:r>
            <a:r>
              <a:rPr lang="en-US" dirty="0" err="1" smtClean="0"/>
              <a:t>Shirshov</a:t>
            </a:r>
            <a:r>
              <a:rPr lang="en-US" dirty="0" smtClean="0"/>
              <a:t> massif and 20 for </a:t>
            </a:r>
            <a:r>
              <a:rPr lang="en-US" dirty="0" err="1" smtClean="0"/>
              <a:t>Tamu</a:t>
            </a:r>
            <a:r>
              <a:rPr lang="en-US" dirty="0" smtClean="0"/>
              <a:t>. This reflects little or no disturbance of the </a:t>
            </a:r>
            <a:r>
              <a:rPr lang="en-US" dirty="0" err="1" smtClean="0"/>
              <a:t>Th</a:t>
            </a:r>
            <a:r>
              <a:rPr lang="en-US" dirty="0" smtClean="0"/>
              <a:t>/</a:t>
            </a:r>
            <a:r>
              <a:rPr lang="en-US" dirty="0" err="1" smtClean="0"/>
              <a:t>Pb</a:t>
            </a:r>
            <a:r>
              <a:rPr lang="en-US" dirty="0" smtClean="0"/>
              <a:t>, </a:t>
            </a:r>
            <a:r>
              <a:rPr lang="en-US" dirty="0" err="1" smtClean="0"/>
              <a:t>Sm</a:t>
            </a:r>
            <a:r>
              <a:rPr lang="en-US" dirty="0" smtClean="0"/>
              <a:t>/</a:t>
            </a:r>
            <a:r>
              <a:rPr lang="en-US" dirty="0" err="1" smtClean="0"/>
              <a:t>Nd</a:t>
            </a:r>
            <a:r>
              <a:rPr lang="en-US" dirty="0" smtClean="0"/>
              <a:t> and Lu/</a:t>
            </a:r>
            <a:r>
              <a:rPr lang="en-US" dirty="0" err="1" smtClean="0"/>
              <a:t>Hf</a:t>
            </a:r>
            <a:r>
              <a:rPr lang="en-US" dirty="0" smtClean="0"/>
              <a:t> ratios during alteration.</a:t>
            </a:r>
            <a:endParaRPr lang="en-AU" dirty="0" smtClean="0"/>
          </a:p>
          <a:p>
            <a:pPr fontAlgn="auto">
              <a:spcBef>
                <a:spcPts val="0"/>
              </a:spcBef>
              <a:spcAft>
                <a:spcPts val="0"/>
              </a:spcAft>
              <a:defRPr/>
            </a:pPr>
            <a:endParaRPr lang="en-US" dirty="0" smtClean="0">
              <a:solidFill>
                <a:srgbClr val="008000"/>
              </a:solidFill>
            </a:endParaRPr>
          </a:p>
          <a:p>
            <a:pPr fontAlgn="auto">
              <a:spcBef>
                <a:spcPts val="0"/>
              </a:spcBef>
              <a:spcAft>
                <a:spcPts val="0"/>
              </a:spcAft>
              <a:defRPr/>
            </a:pPr>
            <a:r>
              <a:rPr lang="en-US" dirty="0" smtClean="0">
                <a:solidFill>
                  <a:srgbClr val="008000"/>
                </a:solidFill>
              </a:rPr>
              <a:t>Samples fro</a:t>
            </a:r>
            <a:r>
              <a:rPr lang="en-US" dirty="0" smtClean="0"/>
              <a:t>m the </a:t>
            </a:r>
            <a:r>
              <a:rPr lang="en-US" dirty="0" err="1" smtClean="0"/>
              <a:t>Tamu</a:t>
            </a:r>
            <a:r>
              <a:rPr lang="en-US" dirty="0" smtClean="0"/>
              <a:t> massif (U1347A and 1213B) cluster in plots of initial </a:t>
            </a:r>
            <a:r>
              <a:rPr lang="en-US" dirty="0" err="1" smtClean="0"/>
              <a:t>Pb</a:t>
            </a:r>
            <a:r>
              <a:rPr lang="en-US" dirty="0" smtClean="0"/>
              <a:t>, </a:t>
            </a:r>
            <a:r>
              <a:rPr lang="en-US" dirty="0" err="1" smtClean="0"/>
              <a:t>Sr</a:t>
            </a:r>
            <a:r>
              <a:rPr lang="en-US" dirty="0" smtClean="0"/>
              <a:t>, </a:t>
            </a:r>
            <a:r>
              <a:rPr lang="en-US" dirty="0" err="1" smtClean="0"/>
              <a:t>εNd</a:t>
            </a:r>
            <a:r>
              <a:rPr lang="en-US" dirty="0" smtClean="0"/>
              <a:t> data</a:t>
            </a:r>
            <a:r>
              <a:rPr lang="en-AU" dirty="0" smtClean="0"/>
              <a:t>. </a:t>
            </a:r>
            <a:r>
              <a:rPr lang="en-US" dirty="0" err="1" smtClean="0"/>
              <a:t>Ori</a:t>
            </a:r>
            <a:r>
              <a:rPr lang="en-US" dirty="0" smtClean="0"/>
              <a:t> massif (U1350A) data plot in a group but not as tight as the </a:t>
            </a:r>
            <a:r>
              <a:rPr lang="en-US" dirty="0" err="1" smtClean="0"/>
              <a:t>Tamu</a:t>
            </a:r>
            <a:r>
              <a:rPr lang="en-US" dirty="0" smtClean="0"/>
              <a:t> massif rocks. The significant scatter in </a:t>
            </a:r>
            <a:r>
              <a:rPr lang="en-US" baseline="30000" dirty="0" smtClean="0"/>
              <a:t>206</a:t>
            </a:r>
            <a:r>
              <a:rPr lang="en-US" dirty="0" smtClean="0"/>
              <a:t>Pb/</a:t>
            </a:r>
            <a:r>
              <a:rPr lang="en-US" baseline="30000" dirty="0" smtClean="0"/>
              <a:t>204</a:t>
            </a:r>
            <a:r>
              <a:rPr lang="en-US" dirty="0" smtClean="0"/>
              <a:t>Pb, </a:t>
            </a:r>
            <a:r>
              <a:rPr lang="en-US" baseline="30000" dirty="0" smtClean="0"/>
              <a:t>207</a:t>
            </a:r>
            <a:r>
              <a:rPr lang="en-US" dirty="0" smtClean="0"/>
              <a:t>Pb/</a:t>
            </a:r>
            <a:r>
              <a:rPr lang="en-US" baseline="30000" dirty="0" smtClean="0"/>
              <a:t>204</a:t>
            </a:r>
            <a:r>
              <a:rPr lang="en-US" dirty="0" smtClean="0"/>
              <a:t>Pb and </a:t>
            </a:r>
            <a:r>
              <a:rPr lang="en-US" baseline="30000" dirty="0" smtClean="0"/>
              <a:t>87</a:t>
            </a:r>
            <a:r>
              <a:rPr lang="en-US" dirty="0" smtClean="0"/>
              <a:t>Sr/</a:t>
            </a:r>
            <a:r>
              <a:rPr lang="en-US" baseline="30000" dirty="0" smtClean="0"/>
              <a:t>86</a:t>
            </a:r>
            <a:r>
              <a:rPr lang="en-US" dirty="0" smtClean="0"/>
              <a:t>Sr isotope ratios in U1346A and U1349A samples reflects alteration processes that disturb the U/Pb and </a:t>
            </a:r>
            <a:r>
              <a:rPr lang="en-US" dirty="0" err="1" smtClean="0"/>
              <a:t>Rb</a:t>
            </a:r>
            <a:r>
              <a:rPr lang="en-US" dirty="0" smtClean="0"/>
              <a:t>/Sr ratios.</a:t>
            </a:r>
          </a:p>
          <a:p>
            <a:pPr fontAlgn="auto">
              <a:spcBef>
                <a:spcPts val="0"/>
              </a:spcBef>
              <a:spcAft>
                <a:spcPts val="0"/>
              </a:spcAft>
              <a:defRPr/>
            </a:pPr>
            <a:r>
              <a:rPr lang="en-US" dirty="0" smtClean="0">
                <a:solidFill>
                  <a:srgbClr val="FF0000"/>
                </a:solidFill>
              </a:rPr>
              <a:t>Click </a:t>
            </a:r>
            <a:r>
              <a:rPr lang="en-US" dirty="0" smtClean="0"/>
              <a:t>Despite the alteration processes, the </a:t>
            </a:r>
            <a:r>
              <a:rPr lang="en-US" baseline="30000" dirty="0" smtClean="0"/>
              <a:t>208</a:t>
            </a:r>
            <a:r>
              <a:rPr lang="en-US" dirty="0" smtClean="0"/>
              <a:t>Pb/</a:t>
            </a:r>
            <a:r>
              <a:rPr lang="en-US" baseline="30000" dirty="0" smtClean="0"/>
              <a:t>204</a:t>
            </a:r>
            <a:r>
              <a:rPr lang="en-US" dirty="0" smtClean="0"/>
              <a:t>Pb and </a:t>
            </a:r>
            <a:r>
              <a:rPr lang="en-US" dirty="0" err="1" smtClean="0"/>
              <a:t>εNd</a:t>
            </a:r>
            <a:r>
              <a:rPr lang="en-US" dirty="0" smtClean="0"/>
              <a:t> values for the U1349A &amp; U1346A drill holes data </a:t>
            </a:r>
            <a:r>
              <a:rPr lang="en-US" dirty="0" smtClean="0">
                <a:solidFill>
                  <a:schemeClr val="bg1">
                    <a:lumMod val="65000"/>
                  </a:schemeClr>
                </a:solidFill>
              </a:rPr>
              <a:t>and </a:t>
            </a:r>
            <a:r>
              <a:rPr lang="en-US" dirty="0" err="1" smtClean="0">
                <a:solidFill>
                  <a:schemeClr val="bg1">
                    <a:lumMod val="65000"/>
                  </a:schemeClr>
                </a:solidFill>
              </a:rPr>
              <a:t>εHf</a:t>
            </a:r>
            <a:r>
              <a:rPr lang="en-US" dirty="0" smtClean="0">
                <a:solidFill>
                  <a:schemeClr val="bg1">
                    <a:lumMod val="65000"/>
                  </a:schemeClr>
                </a:solidFill>
              </a:rPr>
              <a:t> for U1346A samples </a:t>
            </a:r>
            <a:r>
              <a:rPr lang="en-US" dirty="0" smtClean="0"/>
              <a:t>show very little scatter, reflecting little or no disturbance of the </a:t>
            </a:r>
            <a:r>
              <a:rPr lang="en-US" dirty="0" err="1" smtClean="0"/>
              <a:t>Th</a:t>
            </a:r>
            <a:r>
              <a:rPr lang="en-US" dirty="0" smtClean="0"/>
              <a:t>/Pb, </a:t>
            </a:r>
            <a:r>
              <a:rPr lang="en-US" dirty="0" err="1" smtClean="0"/>
              <a:t>Sm</a:t>
            </a:r>
            <a:r>
              <a:rPr lang="en-US" dirty="0" smtClean="0"/>
              <a:t>/Nd </a:t>
            </a:r>
            <a:r>
              <a:rPr lang="en-US" dirty="0" smtClean="0">
                <a:solidFill>
                  <a:srgbClr val="A6A6A6"/>
                </a:solidFill>
              </a:rPr>
              <a:t>and Lu/Hf </a:t>
            </a:r>
            <a:r>
              <a:rPr lang="en-US" dirty="0" smtClean="0"/>
              <a:t>ratios during alteration.</a:t>
            </a:r>
          </a:p>
          <a:p>
            <a:pPr fontAlgn="auto">
              <a:spcBef>
                <a:spcPts val="0"/>
              </a:spcBef>
              <a:spcAft>
                <a:spcPts val="0"/>
              </a:spcAft>
              <a:defRPr/>
            </a:pPr>
            <a:r>
              <a:rPr lang="en-US" dirty="0" smtClean="0"/>
              <a:t>The U1346A samples from each stratigraphic Unit (II and V) plot differently on the </a:t>
            </a:r>
            <a:r>
              <a:rPr lang="en-US" baseline="30000" dirty="0" smtClean="0"/>
              <a:t>208</a:t>
            </a:r>
            <a:r>
              <a:rPr lang="en-US" dirty="0" smtClean="0"/>
              <a:t>Pb/</a:t>
            </a:r>
            <a:r>
              <a:rPr lang="en-US" baseline="30000" dirty="0" smtClean="0"/>
              <a:t>204</a:t>
            </a:r>
            <a:r>
              <a:rPr lang="en-US" dirty="0" smtClean="0"/>
              <a:t>Pb vs. </a:t>
            </a:r>
            <a:r>
              <a:rPr lang="en-US" dirty="0" err="1" smtClean="0"/>
              <a:t>εNd</a:t>
            </a:r>
            <a:r>
              <a:rPr lang="en-US" dirty="0" smtClean="0"/>
              <a:t> </a:t>
            </a:r>
            <a:r>
              <a:rPr lang="en-US" dirty="0" smtClean="0">
                <a:solidFill>
                  <a:srgbClr val="A6A6A6"/>
                </a:solidFill>
              </a:rPr>
              <a:t>and </a:t>
            </a:r>
            <a:r>
              <a:rPr lang="en-US" dirty="0" err="1" smtClean="0">
                <a:solidFill>
                  <a:srgbClr val="A6A6A6"/>
                </a:solidFill>
              </a:rPr>
              <a:t>εHf</a:t>
            </a:r>
            <a:r>
              <a:rPr lang="en-US" dirty="0" smtClean="0">
                <a:solidFill>
                  <a:srgbClr val="A6A6A6"/>
                </a:solidFill>
              </a:rPr>
              <a:t> vs. </a:t>
            </a:r>
            <a:r>
              <a:rPr lang="en-US" dirty="0" err="1" smtClean="0">
                <a:solidFill>
                  <a:srgbClr val="A6A6A6"/>
                </a:solidFill>
              </a:rPr>
              <a:t>εNd</a:t>
            </a:r>
            <a:r>
              <a:rPr lang="en-US" dirty="0" smtClean="0">
                <a:solidFill>
                  <a:srgbClr val="A6A6A6"/>
                </a:solidFill>
              </a:rPr>
              <a:t> </a:t>
            </a:r>
            <a:r>
              <a:rPr lang="en-US" dirty="0" smtClean="0"/>
              <a:t>diagrams, with more altered Unit II samples falling closer to the DMM field. </a:t>
            </a:r>
            <a:endParaRPr lang="en-AU" dirty="0" smtClean="0"/>
          </a:p>
          <a:p>
            <a:pPr fontAlgn="auto">
              <a:spcBef>
                <a:spcPts val="0"/>
              </a:spcBef>
              <a:spcAft>
                <a:spcPts val="0"/>
              </a:spcAft>
              <a:defRPr/>
            </a:pPr>
            <a:r>
              <a:rPr lang="en-US" sz="2400" dirty="0" smtClean="0"/>
              <a:t>and also nearby to the </a:t>
            </a:r>
            <a:r>
              <a:rPr lang="en-US" sz="2400" dirty="0" err="1" smtClean="0"/>
              <a:t>Tamu</a:t>
            </a:r>
            <a:r>
              <a:rPr lang="en-US" sz="2400" dirty="0" smtClean="0"/>
              <a:t> massif (U1347A and 1213B) and </a:t>
            </a:r>
            <a:r>
              <a:rPr lang="en-US" sz="2400" dirty="0" err="1" smtClean="0"/>
              <a:t>Ori</a:t>
            </a:r>
            <a:r>
              <a:rPr lang="en-US" sz="2400" dirty="0" smtClean="0"/>
              <a:t> massif (U1350A) data.</a:t>
            </a:r>
            <a:endParaRPr lang="en-US" sz="2400" dirty="0" smtClean="0">
              <a:solidFill>
                <a:srgbClr val="008000"/>
              </a:solidFill>
            </a:endParaRPr>
          </a:p>
          <a:p>
            <a:pPr fontAlgn="auto">
              <a:spcBef>
                <a:spcPts val="0"/>
              </a:spcBef>
              <a:spcAft>
                <a:spcPts val="0"/>
              </a:spcAft>
              <a:defRPr/>
            </a:pPr>
            <a:endParaRPr lang="en-US" sz="2400" dirty="0" smtClean="0"/>
          </a:p>
        </p:txBody>
      </p:sp>
      <p:sp>
        <p:nvSpPr>
          <p:cNvPr id="522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6534521-A5F5-417A-B054-C8A2C9E0CD2C}" type="slidenum">
              <a:rPr lang="en-US">
                <a:cs typeface="Arial" charset="0"/>
              </a:rPr>
              <a:pPr fontAlgn="base">
                <a:spcBef>
                  <a:spcPct val="0"/>
                </a:spcBef>
                <a:spcAft>
                  <a:spcPct val="0"/>
                </a:spcAft>
              </a:pPr>
              <a:t>14</a:t>
            </a:fld>
            <a:endParaRPr lang="en-US">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p:spPr>
      </p:sp>
      <p:sp>
        <p:nvSpPr>
          <p:cNvPr id="542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smtClean="0"/>
              <a:t>Наименее измененные образцы со скв. Тамю </a:t>
            </a:r>
            <a:r>
              <a:rPr lang="en-US" smtClean="0"/>
              <a:t>(U1347A and 1213B)</a:t>
            </a:r>
            <a:r>
              <a:rPr lang="ru-RU" smtClean="0"/>
              <a:t>, показанные зеленым цветом, и из массива Ори, показанные рыжим цветом, образуют кластер на графиках изотопных данных </a:t>
            </a:r>
            <a:r>
              <a:rPr lang="en-US" smtClean="0"/>
              <a:t>Pb, Sr, εNd</a:t>
            </a:r>
            <a:r>
              <a:rPr lang="ru-RU" smtClean="0"/>
              <a:t>. Т.е. методика обработки образцов </a:t>
            </a:r>
            <a:r>
              <a:rPr lang="en-AU" smtClean="0"/>
              <a:t>HCl</a:t>
            </a:r>
            <a:r>
              <a:rPr lang="ru-RU" smtClean="0"/>
              <a:t> успешно сработала для наименее измененных образцов.</a:t>
            </a:r>
          </a:p>
          <a:p>
            <a:pPr>
              <a:spcBef>
                <a:spcPct val="0"/>
              </a:spcBef>
            </a:pPr>
            <a:r>
              <a:rPr lang="ru-RU" smtClean="0"/>
              <a:t>Образцы массивов Ори (голубым) и Ширшов (красным) показывают значительный разброс для стронция и свинца 207 и 206 (образованного от урана). Это говорит о том, что первоначальные </a:t>
            </a:r>
            <a:r>
              <a:rPr lang="en-US" smtClean="0"/>
              <a:t>U/Pb </a:t>
            </a:r>
            <a:r>
              <a:rPr lang="ru-RU" smtClean="0"/>
              <a:t>и</a:t>
            </a:r>
            <a:r>
              <a:rPr lang="en-US" smtClean="0"/>
              <a:t> Rb/Sr </a:t>
            </a:r>
            <a:r>
              <a:rPr lang="ru-RU" smtClean="0"/>
              <a:t>отношения были изменены.</a:t>
            </a:r>
          </a:p>
          <a:p>
            <a:pPr>
              <a:spcBef>
                <a:spcPct val="0"/>
              </a:spcBef>
            </a:pPr>
            <a:endParaRPr lang="ru-RU" smtClean="0"/>
          </a:p>
          <a:p>
            <a:pPr>
              <a:spcBef>
                <a:spcPct val="0"/>
              </a:spcBef>
            </a:pPr>
            <a:r>
              <a:rPr lang="en-US" smtClean="0"/>
              <a:t>Samples from the Tamu massif (U1347A and 1213B) shown in green </a:t>
            </a:r>
            <a:r>
              <a:rPr lang="en-AU" smtClean="0"/>
              <a:t>and from one of the two drill holes from the Ori massif (in orange)</a:t>
            </a:r>
            <a:r>
              <a:rPr lang="en-US" smtClean="0"/>
              <a:t> cluster in plots of initial Pb, Sr, εNd data</a:t>
            </a:r>
            <a:r>
              <a:rPr lang="en-AU" smtClean="0"/>
              <a:t>. This implies that leaching experiments were successful for the least altered samples.</a:t>
            </a:r>
          </a:p>
          <a:p>
            <a:pPr>
              <a:spcBef>
                <a:spcPct val="0"/>
              </a:spcBef>
            </a:pPr>
            <a:r>
              <a:rPr lang="en-US" smtClean="0"/>
              <a:t>The </a:t>
            </a:r>
            <a:r>
              <a:rPr lang="en-US" b="1" smtClean="0"/>
              <a:t>least</a:t>
            </a:r>
            <a:r>
              <a:rPr lang="en-US" smtClean="0"/>
              <a:t> altered samples from Shirshov massif (shown in red) and Ori massif (shown in blue) show significant scatter in Uranogenic lead and Sr isotope ratios, which reflects alteration processes that disturb the U/Pb and Rb/Sr ratios.</a:t>
            </a:r>
            <a:endParaRPr lang="en-AU" smtClean="0"/>
          </a:p>
          <a:p>
            <a:pPr>
              <a:spcBef>
                <a:spcPct val="0"/>
              </a:spcBef>
            </a:pPr>
            <a:endParaRPr lang="en-US" smtClean="0"/>
          </a:p>
          <a:p>
            <a:pPr>
              <a:spcBef>
                <a:spcPct val="0"/>
              </a:spcBef>
            </a:pPr>
            <a:r>
              <a:rPr lang="en-US" smtClean="0"/>
              <a:t>The U1346A samples from each stratigraphic Unit (II and V) plot differently on the </a:t>
            </a:r>
            <a:r>
              <a:rPr lang="en-US" baseline="30000" smtClean="0"/>
              <a:t>208</a:t>
            </a:r>
            <a:r>
              <a:rPr lang="en-US" smtClean="0"/>
              <a:t>Pb/</a:t>
            </a:r>
            <a:r>
              <a:rPr lang="en-US" baseline="30000" smtClean="0"/>
              <a:t>204</a:t>
            </a:r>
            <a:r>
              <a:rPr lang="en-US" smtClean="0"/>
              <a:t>Pb vs. εNd </a:t>
            </a:r>
            <a:r>
              <a:rPr lang="en-US" smtClean="0">
                <a:solidFill>
                  <a:srgbClr val="A6A6A6"/>
                </a:solidFill>
              </a:rPr>
              <a:t>and εHf vs. εNd </a:t>
            </a:r>
            <a:r>
              <a:rPr lang="en-US" smtClean="0"/>
              <a:t>diagrams, with more altered Unit II samples falling closer to the DMM field. </a:t>
            </a:r>
            <a:endParaRPr lang="en-AU" smtClean="0"/>
          </a:p>
        </p:txBody>
      </p:sp>
      <p:sp>
        <p:nvSpPr>
          <p:cNvPr id="542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3A0D24F-4A27-4E6E-B35E-A34A07ED519F}" type="slidenum">
              <a:rPr lang="en-US">
                <a:cs typeface="Arial" charset="0"/>
              </a:rPr>
              <a:pPr fontAlgn="base">
                <a:spcBef>
                  <a:spcPct val="0"/>
                </a:spcBef>
                <a:spcAft>
                  <a:spcPct val="0"/>
                </a:spcAft>
              </a:pPr>
              <a:t>15</a:t>
            </a:fld>
            <a:endParaRPr lang="en-US">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p:spPr>
      </p:sp>
      <p:sp>
        <p:nvSpPr>
          <p:cNvPr id="563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b="1" smtClean="0"/>
              <a:t>Распределения средних </a:t>
            </a:r>
            <a:r>
              <a:rPr lang="ru-RU" smtClean="0"/>
              <a:t>содержаний рассеянных элементов по породам из двух скв. массива Тамю и одной скв. массива Ори подобны распределениям для пород из скв. близлежащей океанской коры, а также базальтам СОХ.</a:t>
            </a:r>
            <a:endParaRPr lang="ru-RU" b="1" smtClean="0"/>
          </a:p>
          <a:p>
            <a:pPr>
              <a:spcBef>
                <a:spcPct val="0"/>
              </a:spcBef>
            </a:pPr>
            <a:endParaRPr lang="ru-RU" b="1" smtClean="0"/>
          </a:p>
          <a:p>
            <a:pPr>
              <a:spcBef>
                <a:spcPct val="0"/>
              </a:spcBef>
            </a:pPr>
            <a:r>
              <a:rPr lang="en-AU" b="1" smtClean="0"/>
              <a:t>Average</a:t>
            </a:r>
            <a:r>
              <a:rPr lang="en-AU" smtClean="0"/>
              <a:t> compositions of the rocks from U1347A &amp; 1213B sites (Tamu massif) and U1350A site (Ori massif) show similar Rare Earth Element (REE) and multi-element </a:t>
            </a:r>
            <a:r>
              <a:rPr lang="en-US" smtClean="0"/>
              <a:t>patterns </a:t>
            </a:r>
            <a:r>
              <a:rPr lang="en-AU" smtClean="0"/>
              <a:t>to </a:t>
            </a:r>
            <a:r>
              <a:rPr lang="en-US" smtClean="0"/>
              <a:t>the adjacent seafloor composition (1179D) shown in violet </a:t>
            </a:r>
            <a:r>
              <a:rPr lang="en-AU" smtClean="0"/>
              <a:t>N-MORB, shown in black.</a:t>
            </a:r>
          </a:p>
          <a:p>
            <a:pPr>
              <a:spcBef>
                <a:spcPct val="0"/>
              </a:spcBef>
            </a:pPr>
            <a:r>
              <a:rPr lang="en-US" smtClean="0"/>
              <a:t>The highly-altered </a:t>
            </a:r>
            <a:r>
              <a:rPr lang="en-AU" smtClean="0"/>
              <a:t>Shirshov massif basalts are indistinguishable from U1347A, 1213B &amp; U1350A rocks in all but the fluid mobile elements (Cs, Rb, U).</a:t>
            </a:r>
          </a:p>
          <a:p>
            <a:pPr>
              <a:spcBef>
                <a:spcPct val="0"/>
              </a:spcBef>
            </a:pPr>
            <a:r>
              <a:rPr lang="en-AU" smtClean="0"/>
              <a:t>Rocks from the U1349A site (Ori massif) show much lower concentrations of almost all incompatible elements than those of N-MORB and the rocks from the other drill sites (including U1350A also from Ori massif).</a:t>
            </a:r>
          </a:p>
          <a:p>
            <a:pPr>
              <a:spcBef>
                <a:spcPct val="0"/>
              </a:spcBef>
            </a:pPr>
            <a:r>
              <a:rPr lang="en-AU" smtClean="0"/>
              <a:t>The LILE Cs, Rb, K and Sr from the U1346A &amp; U1349A rocks are very variable but generally have relatively high concentrations. Uranium content in almost all samples from the U1346A &amp; U1349A drill holes is usually characterised by a strong positive anomaly, which is most probably a result of strong interaction with the sea water. Draw lines to U, Pb</a:t>
            </a:r>
          </a:p>
          <a:p>
            <a:pPr>
              <a:spcBef>
                <a:spcPct val="0"/>
              </a:spcBef>
            </a:pPr>
            <a:endParaRPr lang="en-AU" smtClean="0"/>
          </a:p>
        </p:txBody>
      </p:sp>
      <p:sp>
        <p:nvSpPr>
          <p:cNvPr id="563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FAA37AE-972E-4E89-909C-F56310DD2CDD}" type="slidenum">
              <a:rPr lang="en-US">
                <a:cs typeface="Arial" charset="0"/>
              </a:rPr>
              <a:pPr fontAlgn="base">
                <a:spcBef>
                  <a:spcPct val="0"/>
                </a:spcBef>
                <a:spcAft>
                  <a:spcPct val="0"/>
                </a:spcAft>
              </a:pPr>
              <a:t>16</a:t>
            </a:fld>
            <a:endParaRPr lang="en-US">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p:spPr>
      </p:sp>
      <p:sp>
        <p:nvSpPr>
          <p:cNvPr id="583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583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C40BE7B-3438-4DA7-A2E1-1E82E4C108B6}" type="slidenum">
              <a:rPr lang="en-US">
                <a:cs typeface="Arial" charset="0"/>
              </a:rPr>
              <a:pPr fontAlgn="base">
                <a:spcBef>
                  <a:spcPct val="0"/>
                </a:spcBef>
                <a:spcAft>
                  <a:spcPct val="0"/>
                </a:spcAft>
              </a:pPr>
              <a:t>17</a:t>
            </a:fld>
            <a:endParaRPr lang="en-US">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p:spPr>
      </p:sp>
      <p:sp>
        <p:nvSpPr>
          <p:cNvPr id="604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smtClean="0"/>
              <a:t>Измененные базальты м. Ширшов показывают также близкие распределения по рассеянным элементам, кроме флюид-подвижных элементов</a:t>
            </a:r>
            <a:r>
              <a:rPr lang="en-AU" smtClean="0"/>
              <a:t> (Cs, Rb, U)</a:t>
            </a:r>
            <a:r>
              <a:rPr lang="ru-RU" smtClean="0"/>
              <a:t>.</a:t>
            </a:r>
          </a:p>
          <a:p>
            <a:pPr>
              <a:spcBef>
                <a:spcPct val="0"/>
              </a:spcBef>
            </a:pPr>
            <a:endParaRPr lang="ru-RU" b="1" smtClean="0"/>
          </a:p>
          <a:p>
            <a:pPr>
              <a:spcBef>
                <a:spcPct val="0"/>
              </a:spcBef>
            </a:pPr>
            <a:r>
              <a:rPr lang="en-US" smtClean="0"/>
              <a:t>The highly-altered </a:t>
            </a:r>
            <a:r>
              <a:rPr lang="en-AU" smtClean="0"/>
              <a:t>Shirshov massif basalts are indistinguishable from U1347A, 1213B &amp; U1350A rocks in all but the fluid mobile elements (Cs, Rb, U).</a:t>
            </a:r>
          </a:p>
          <a:p>
            <a:pPr>
              <a:spcBef>
                <a:spcPct val="0"/>
              </a:spcBef>
            </a:pPr>
            <a:r>
              <a:rPr lang="en-AU" smtClean="0"/>
              <a:t>Rocks from the U1349A site (Ori massif) show much lower concentrations of almost all incompatible elements than those of N-MORB and the rocks from the other drill sites (including U1350A also from Ori massif).</a:t>
            </a:r>
          </a:p>
          <a:p>
            <a:pPr>
              <a:spcBef>
                <a:spcPct val="0"/>
              </a:spcBef>
            </a:pPr>
            <a:r>
              <a:rPr lang="en-AU" smtClean="0"/>
              <a:t>The LILE Cs, Rb, K and Sr from the U1346A &amp; U1349A rocks are very variable but generally have relatively high concentrations. Uranium content in almost all samples from the U1346A &amp; U1349A drill holes is usually characterised by a strong positive anomaly, which is most probably a result of strong interaction with the sea water. Draw lines to U, Pb</a:t>
            </a:r>
          </a:p>
          <a:p>
            <a:pPr>
              <a:spcBef>
                <a:spcPct val="0"/>
              </a:spcBef>
            </a:pPr>
            <a:endParaRPr lang="en-AU" smtClean="0"/>
          </a:p>
        </p:txBody>
      </p:sp>
      <p:sp>
        <p:nvSpPr>
          <p:cNvPr id="604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AD73E9A-D462-44B0-9F2B-DF335C9E0B82}" type="slidenum">
              <a:rPr lang="en-US">
                <a:cs typeface="Arial" charset="0"/>
              </a:rPr>
              <a:pPr fontAlgn="base">
                <a:spcBef>
                  <a:spcPct val="0"/>
                </a:spcBef>
                <a:spcAft>
                  <a:spcPct val="0"/>
                </a:spcAft>
              </a:pPr>
              <a:t>18</a:t>
            </a:fld>
            <a:endParaRPr lang="en-US">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smtClean="0"/>
              <a:t>Образцы из др. скв. м. Ори показывают гораздо меньшие концентрации почти всех несовместимых элементов, по сравнению с базальтами СОХ или образцами из других скважин (в том числе с того же массива).</a:t>
            </a:r>
          </a:p>
          <a:p>
            <a:pPr>
              <a:spcBef>
                <a:spcPct val="0"/>
              </a:spcBef>
            </a:pPr>
            <a:r>
              <a:rPr lang="ru-RU" smtClean="0"/>
              <a:t>Крупноионные литофильные элементы </a:t>
            </a:r>
            <a:r>
              <a:rPr lang="en-AU" smtClean="0"/>
              <a:t>Cs, Rb, K </a:t>
            </a:r>
            <a:r>
              <a:rPr lang="ru-RU" smtClean="0"/>
              <a:t>и</a:t>
            </a:r>
            <a:r>
              <a:rPr lang="en-AU" smtClean="0"/>
              <a:t> Sr </a:t>
            </a:r>
            <a:r>
              <a:rPr lang="ru-RU" smtClean="0"/>
              <a:t>из пород скважин </a:t>
            </a:r>
            <a:r>
              <a:rPr lang="en-AU" smtClean="0"/>
              <a:t>U1346A &amp; U1349A </a:t>
            </a:r>
            <a:r>
              <a:rPr lang="ru-RU" smtClean="0"/>
              <a:t>показывают большие вариации в концентрациях, оставаясь при этом высокими. Концентрации урана показывают большие положительные аномалии, что мы считаем результатом сильного взаимодействия с морской водой.</a:t>
            </a:r>
          </a:p>
          <a:p>
            <a:pPr>
              <a:spcBef>
                <a:spcPct val="0"/>
              </a:spcBef>
            </a:pPr>
            <a:endParaRPr lang="ru-RU" smtClean="0"/>
          </a:p>
          <a:p>
            <a:pPr>
              <a:spcBef>
                <a:spcPct val="0"/>
              </a:spcBef>
            </a:pPr>
            <a:r>
              <a:rPr lang="en-AU" smtClean="0"/>
              <a:t>Rocks from the U1349A site (Ori massif) show much lower concentrations of almost all incompatible elements than those of N-MORB and the rocks from the other drill sites (including U1350A also from Ori massif).</a:t>
            </a:r>
          </a:p>
          <a:p>
            <a:pPr>
              <a:spcBef>
                <a:spcPct val="0"/>
              </a:spcBef>
            </a:pPr>
            <a:r>
              <a:rPr lang="en-AU" smtClean="0"/>
              <a:t>The LILE Cs, Rb, K and Sr from the U1346A &amp; U1349A rocks are very variable but generally have relatively high concentrations. Uranium content in almost all samples from the U1346A &amp; U1349A drill holes is usually characterised by a strong positive anomaly, which is most probably a result of strong interaction with the sea water. Draw lines to U, Pb</a:t>
            </a:r>
          </a:p>
          <a:p>
            <a:pPr>
              <a:spcBef>
                <a:spcPct val="0"/>
              </a:spcBef>
            </a:pPr>
            <a:endParaRPr lang="en-AU" smtClean="0"/>
          </a:p>
        </p:txBody>
      </p:sp>
      <p:sp>
        <p:nvSpPr>
          <p:cNvPr id="624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497971F-9C76-4F82-B0D5-8357029AF97D}" type="slidenum">
              <a:rPr lang="en-US">
                <a:cs typeface="Arial" charset="0"/>
              </a:rPr>
              <a:pPr fontAlgn="base">
                <a:spcBef>
                  <a:spcPct val="0"/>
                </a:spcBef>
                <a:spcAft>
                  <a:spcPct val="0"/>
                </a:spcAft>
              </a:pPr>
              <a:t>19</a:t>
            </a:fld>
            <a:endParaRPr lang="en-US">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AU" smtClean="0"/>
              <a:t>Sr, Nd, Hf, Pb </a:t>
            </a:r>
            <a:r>
              <a:rPr lang="ru-RU" smtClean="0"/>
              <a:t>изотопная систематика образцов из Больших Магматических Провинций (БМП) может пролить свет на происхождение этих широкомасштабных и в тоже время краткосрочных магматических событий (обычно до 5 млн лет). Океанические плато представляют собой не только крупнейшие БМП, но также располагаются на океанской коре, которая отличается более простым составом и меньшим разбросом возрастов, в отличие от континентальной коры. Кроме того, океанская кора несет следы магнитных аномалий, и поэтому возможно определение местоположения активных рифтов на момент формирования плато, а также возможно датировать окружающую кору.</a:t>
            </a:r>
          </a:p>
          <a:p>
            <a:pPr>
              <a:spcBef>
                <a:spcPct val="0"/>
              </a:spcBef>
            </a:pPr>
            <a:endParaRPr lang="en-AU" smtClean="0"/>
          </a:p>
          <a:p>
            <a:pPr>
              <a:spcBef>
                <a:spcPct val="0"/>
              </a:spcBef>
            </a:pPr>
            <a:r>
              <a:rPr lang="en-AU" smtClean="0"/>
              <a:t>Oceanic Plateaux are the largest examples of Large Igneous Provinces (LIPs), they are rapidly emplaced voluminous magmatic events on the oceanic crust.</a:t>
            </a:r>
          </a:p>
          <a:p>
            <a:pPr>
              <a:spcBef>
                <a:spcPct val="0"/>
              </a:spcBef>
            </a:pPr>
            <a:r>
              <a:rPr lang="en-AU" smtClean="0"/>
              <a:t>After their emplacement, they thermally subside and rest on the oceanic floor.</a:t>
            </a:r>
          </a:p>
          <a:p>
            <a:pPr>
              <a:spcBef>
                <a:spcPct val="0"/>
              </a:spcBef>
            </a:pPr>
            <a:r>
              <a:rPr lang="en-AU" smtClean="0"/>
              <a:t>The hydrothermal processes take place at the latest stages or shortly after the magmatic event.</a:t>
            </a:r>
          </a:p>
          <a:p>
            <a:pPr>
              <a:spcBef>
                <a:spcPct val="0"/>
              </a:spcBef>
            </a:pPr>
            <a:r>
              <a:rPr lang="en-AU" b="1" smtClean="0"/>
              <a:t>If there is no other thermal activity, no hydrothermal fluid should occur.</a:t>
            </a:r>
            <a:endParaRPr lang="en-AU" smtClean="0"/>
          </a:p>
          <a:p>
            <a:pPr>
              <a:spcBef>
                <a:spcPct val="0"/>
              </a:spcBef>
            </a:pPr>
            <a:r>
              <a:rPr lang="en-AU" smtClean="0"/>
              <a:t>Studies of seawater alteration of magmatic rocks within oceanic plateau are important because:</a:t>
            </a:r>
          </a:p>
          <a:p>
            <a:pPr>
              <a:spcBef>
                <a:spcPct val="0"/>
              </a:spcBef>
            </a:pPr>
            <a:r>
              <a:rPr lang="en-AU" smtClean="0"/>
              <a:t>	Seawater alteration results in element migration and redistribution within oceanic rocks.</a:t>
            </a:r>
          </a:p>
          <a:p>
            <a:pPr>
              <a:spcBef>
                <a:spcPct val="0"/>
              </a:spcBef>
            </a:pPr>
            <a:r>
              <a:rPr lang="en-AU" smtClean="0"/>
              <a:t>	Secondary mineralisation changes parent-daughter ratios (Sm/Nd, Rb/Sr, U/Pb, Th/Pb, Lu/Hf), which alter the primary magmatic isotope signatures.</a:t>
            </a:r>
          </a:p>
          <a:p>
            <a:pPr>
              <a:spcBef>
                <a:spcPct val="0"/>
              </a:spcBef>
            </a:pPr>
            <a:r>
              <a:rPr lang="en-AU" smtClean="0"/>
              <a:t>	Leaching techniques have been developed to derive the primary magmatic isotope signature.</a:t>
            </a:r>
          </a:p>
          <a:p>
            <a:pPr>
              <a:spcBef>
                <a:spcPct val="0"/>
              </a:spcBef>
            </a:pPr>
            <a:r>
              <a:rPr lang="en-AU" smtClean="0"/>
              <a:t>	However these techniques assume minimal addition/removal of parent and daughter elements and that alteration occurred very soon after eruption.</a:t>
            </a:r>
          </a:p>
          <a:p>
            <a:pPr>
              <a:spcBef>
                <a:spcPct val="0"/>
              </a:spcBef>
            </a:pPr>
            <a:endParaRPr lang="en-AU" smtClean="0"/>
          </a:p>
          <a:p>
            <a:pPr>
              <a:spcBef>
                <a:spcPct val="0"/>
              </a:spcBef>
            </a:pPr>
            <a:endParaRPr lang="en-AU" smtClean="0"/>
          </a:p>
          <a:p>
            <a:pPr>
              <a:spcBef>
                <a:spcPct val="0"/>
              </a:spcBef>
            </a:pPr>
            <a:r>
              <a:rPr lang="en-AU" smtClean="0"/>
              <a:t>These studies have implications for seawater percolation through oceanic plateaux significantly after cessation of volcanism.</a:t>
            </a:r>
          </a:p>
          <a:p>
            <a:pPr>
              <a:spcBef>
                <a:spcPct val="0"/>
              </a:spcBef>
            </a:pPr>
            <a:r>
              <a:rPr lang="en-AU" smtClean="0"/>
              <a:t>These studies may provide important information on U and Pb element migration in oceanic rocks, and thus, supplement to studies of oceanic crust Pb isotope composition variations in general.</a:t>
            </a:r>
          </a:p>
          <a:p>
            <a:pPr>
              <a:spcBef>
                <a:spcPct val="0"/>
              </a:spcBef>
            </a:pPr>
            <a:r>
              <a:rPr lang="en-AU" smtClean="0"/>
              <a:t>Development of anomalous isotopic compositions in oceanic crust.</a:t>
            </a:r>
          </a:p>
          <a:p>
            <a:pPr>
              <a:spcBef>
                <a:spcPct val="0"/>
              </a:spcBef>
            </a:pPr>
            <a:r>
              <a:rPr lang="en-AU" smtClean="0"/>
              <a:t>each representing extensive areas (&gt;0.1 Mkm</a:t>
            </a:r>
            <a:r>
              <a:rPr lang="en-AU" baseline="30000" smtClean="0"/>
              <a:t>2</a:t>
            </a:r>
            <a:r>
              <a:rPr lang="en-AU" smtClean="0"/>
              <a:t>) of over-thickened oceanic crust, and believed to have formed in relatively short periods of time (~3 Myr) (</a:t>
            </a:r>
            <a:r>
              <a:rPr lang="en-AU" smtClean="0">
                <a:hlinkClick r:id="" action="ppaction://hlinkfile" tooltip="Kerr, 2005 #1270"/>
              </a:rPr>
              <a:t>Kerr, 2005</a:t>
            </a:r>
            <a:r>
              <a:rPr lang="en-AU" smtClean="0"/>
              <a:t>).</a:t>
            </a:r>
          </a:p>
        </p:txBody>
      </p:sp>
      <p:sp>
        <p:nvSpPr>
          <p:cNvPr id="276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7249EC3-A065-49A4-97D8-8AD4A28DA5ED}" type="slidenum">
              <a:rPr lang="en-US">
                <a:cs typeface="Arial" charset="0"/>
              </a:rPr>
              <a:pPr fontAlgn="base">
                <a:spcBef>
                  <a:spcPct val="0"/>
                </a:spcBef>
                <a:spcAft>
                  <a:spcPct val="0"/>
                </a:spcAft>
              </a:pPr>
              <a:t>2</a:t>
            </a:fld>
            <a:endParaRPr lang="en-US">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p:spPr>
      </p:sp>
      <p:sp>
        <p:nvSpPr>
          <p:cNvPr id="645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smtClean="0"/>
              <a:t>Наши эксперименты выявили крайне радиогенный </a:t>
            </a:r>
            <a:r>
              <a:rPr lang="en-AU" smtClean="0"/>
              <a:t>Pb</a:t>
            </a:r>
            <a:r>
              <a:rPr lang="ru-RU" smtClean="0"/>
              <a:t> в измененных образцах из скважин </a:t>
            </a:r>
            <a:r>
              <a:rPr lang="en-US" smtClean="0"/>
              <a:t>U1346 </a:t>
            </a:r>
            <a:r>
              <a:rPr lang="ru-RU" smtClean="0"/>
              <a:t>и</a:t>
            </a:r>
            <a:r>
              <a:rPr lang="en-US" smtClean="0"/>
              <a:t> U1349</a:t>
            </a:r>
            <a:r>
              <a:rPr lang="ru-RU" smtClean="0"/>
              <a:t>. На графике </a:t>
            </a:r>
            <a:r>
              <a:rPr lang="en-US" baseline="30000" smtClean="0"/>
              <a:t>238</a:t>
            </a:r>
            <a:r>
              <a:rPr lang="en-US" smtClean="0"/>
              <a:t>U/</a:t>
            </a:r>
            <a:r>
              <a:rPr lang="en-US" baseline="30000" smtClean="0"/>
              <a:t>204</a:t>
            </a:r>
            <a:r>
              <a:rPr lang="en-US" smtClean="0"/>
              <a:t>Pb </a:t>
            </a:r>
            <a:r>
              <a:rPr lang="ru-RU" smtClean="0"/>
              <a:t>против</a:t>
            </a:r>
            <a:r>
              <a:rPr lang="en-US" smtClean="0"/>
              <a:t> </a:t>
            </a:r>
            <a:r>
              <a:rPr lang="en-US" baseline="30000" smtClean="0"/>
              <a:t>206</a:t>
            </a:r>
            <a:r>
              <a:rPr lang="en-US" smtClean="0"/>
              <a:t>Pb/</a:t>
            </a:r>
            <a:r>
              <a:rPr lang="en-US" baseline="30000" smtClean="0"/>
              <a:t>204</a:t>
            </a:r>
            <a:r>
              <a:rPr lang="en-US" smtClean="0"/>
              <a:t>Pb </a:t>
            </a:r>
            <a:r>
              <a:rPr lang="ru-RU" smtClean="0"/>
              <a:t>изохрона должна показывать возраст магматизма Шатского. Однако, образцы скв. </a:t>
            </a:r>
            <a:r>
              <a:rPr lang="en-US" smtClean="0"/>
              <a:t>U1349A</a:t>
            </a:r>
            <a:r>
              <a:rPr lang="ru-RU" smtClean="0"/>
              <a:t> попадают на эрохрону с возрастом 99 млн. лет. Если бы изменения </a:t>
            </a:r>
            <a:r>
              <a:rPr lang="en-US" smtClean="0"/>
              <a:t>U/Pb </a:t>
            </a:r>
            <a:r>
              <a:rPr lang="ru-RU" smtClean="0"/>
              <a:t>системы произошли сразу после магматизма, возраста были бы близки первично-магматическим. Таким образом, этот возраст отражает изменения пород, произошедшие млн лет спустя образования плато.</a:t>
            </a:r>
          </a:p>
          <a:p>
            <a:pPr>
              <a:spcBef>
                <a:spcPct val="0"/>
              </a:spcBef>
            </a:pPr>
            <a:r>
              <a:rPr lang="ru-RU" smtClean="0"/>
              <a:t>Этот же график для образцов скв. </a:t>
            </a:r>
            <a:r>
              <a:rPr lang="en-US" smtClean="0"/>
              <a:t>U1346A</a:t>
            </a:r>
            <a:r>
              <a:rPr lang="ru-RU" smtClean="0"/>
              <a:t> попадает на эрохрону 157 млн лет, что древнее самого плато.</a:t>
            </a:r>
          </a:p>
          <a:p>
            <a:pPr>
              <a:spcBef>
                <a:spcPct val="0"/>
              </a:spcBef>
            </a:pPr>
            <a:r>
              <a:rPr lang="ru-RU" smtClean="0"/>
              <a:t>Более молодой возраст обычно интерпретируется как добавление Урана в систему. Более древний возраст, вероятно, является следствием мобильности и урана и свинца, как мы предполагаем вследствие изменения морской водой.</a:t>
            </a:r>
          </a:p>
          <a:p>
            <a:pPr>
              <a:spcBef>
                <a:spcPct val="0"/>
              </a:spcBef>
            </a:pPr>
            <a:endParaRPr lang="ru-RU" smtClean="0"/>
          </a:p>
          <a:p>
            <a:pPr>
              <a:spcBef>
                <a:spcPct val="0"/>
              </a:spcBef>
            </a:pPr>
            <a:r>
              <a:rPr lang="en-US" smtClean="0"/>
              <a:t>the Pb isotope leaching experiments preformed during the analysis of U1346 and U1349 revealed the highly radiogenic Pb present in the altered U1346 and U1349 samples</a:t>
            </a:r>
            <a:endParaRPr lang="en-AU" smtClean="0"/>
          </a:p>
          <a:p>
            <a:pPr>
              <a:spcBef>
                <a:spcPct val="0"/>
              </a:spcBef>
            </a:pPr>
            <a:r>
              <a:rPr lang="en-US" smtClean="0"/>
              <a:t>In fact, in </a:t>
            </a:r>
            <a:r>
              <a:rPr lang="en-US" baseline="30000" smtClean="0"/>
              <a:t>238</a:t>
            </a:r>
            <a:r>
              <a:rPr lang="en-US" smtClean="0"/>
              <a:t>U/</a:t>
            </a:r>
            <a:r>
              <a:rPr lang="en-US" baseline="30000" smtClean="0"/>
              <a:t>204</a:t>
            </a:r>
            <a:r>
              <a:rPr lang="en-US" smtClean="0"/>
              <a:t>Pb vs. </a:t>
            </a:r>
            <a:r>
              <a:rPr lang="en-US" baseline="30000" smtClean="0"/>
              <a:t>206</a:t>
            </a:r>
            <a:r>
              <a:rPr lang="en-US" smtClean="0"/>
              <a:t>Pb/</a:t>
            </a:r>
            <a:r>
              <a:rPr lang="en-US" baseline="30000" smtClean="0"/>
              <a:t>204</a:t>
            </a:r>
            <a:r>
              <a:rPr lang="en-US" smtClean="0"/>
              <a:t>Pb isochron diagram</a:t>
            </a:r>
            <a:r>
              <a:rPr lang="en-AU" smtClean="0"/>
              <a:t>, which should reflect the age of Shatsky Rise magmatism, </a:t>
            </a:r>
            <a:r>
              <a:rPr lang="en-US" smtClean="0"/>
              <a:t>the data for U1349A drill hole plots as an errorchron with an age of 99 Ma. If alteration of U/Pb system occurred immediately after the eruption, we should be able to work out the primary magmatic ages.</a:t>
            </a:r>
            <a:endParaRPr lang="en-AU" smtClean="0"/>
          </a:p>
          <a:p>
            <a:pPr>
              <a:spcBef>
                <a:spcPct val="0"/>
              </a:spcBef>
            </a:pPr>
            <a:r>
              <a:rPr lang="en-US" smtClean="0"/>
              <a:t>Therefore, this age reflects alteration processes millions of years after the Shatsky Rise formation. Same graph for the U1346A shows an errorchron of 157 Ma age, much older than the Shatsky Rise itself. If the younger age is usually interpreted as Uranium addition to the system, the older age is a potential result of both Uranium and Lead mobility in the system, presumably due to seawater alteration of basaltic samples.</a:t>
            </a:r>
            <a:endParaRPr lang="en-AU" smtClean="0"/>
          </a:p>
        </p:txBody>
      </p:sp>
      <p:sp>
        <p:nvSpPr>
          <p:cNvPr id="645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E548E3C-D8A2-4F74-B447-575242029BCF}" type="slidenum">
              <a:rPr lang="en-US">
                <a:cs typeface="Arial" charset="0"/>
              </a:rPr>
              <a:pPr fontAlgn="base">
                <a:spcBef>
                  <a:spcPct val="0"/>
                </a:spcBef>
                <a:spcAft>
                  <a:spcPct val="0"/>
                </a:spcAft>
              </a:pPr>
              <a:t>20</a:t>
            </a:fld>
            <a:endParaRPr lang="en-US">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ru-RU" dirty="0" smtClean="0"/>
              <a:t>В подтверждение этому предположению мы наблюдаем корреляцию между физическими, химическими особенностями пород и степенью их изменения.</a:t>
            </a:r>
          </a:p>
          <a:p>
            <a:pPr fontAlgn="auto">
              <a:spcBef>
                <a:spcPts val="0"/>
              </a:spcBef>
              <a:spcAft>
                <a:spcPts val="0"/>
              </a:spcAft>
              <a:defRPr/>
            </a:pPr>
            <a:r>
              <a:rPr lang="ru-RU" dirty="0" smtClean="0"/>
              <a:t>Породы из </a:t>
            </a:r>
            <a:r>
              <a:rPr lang="ru-RU" dirty="0" err="1" smtClean="0"/>
              <a:t>скв</a:t>
            </a:r>
            <a:r>
              <a:rPr lang="ru-RU" dirty="0" smtClean="0"/>
              <a:t>. </a:t>
            </a:r>
            <a:r>
              <a:rPr lang="en-AU" dirty="0" smtClean="0"/>
              <a:t>U1346A </a:t>
            </a:r>
            <a:r>
              <a:rPr lang="ru-RU" dirty="0" smtClean="0"/>
              <a:t>и</a:t>
            </a:r>
            <a:r>
              <a:rPr lang="en-AU" dirty="0" smtClean="0"/>
              <a:t> U1349A</a:t>
            </a:r>
            <a:r>
              <a:rPr lang="ru-RU" dirty="0" smtClean="0"/>
              <a:t> показывают наиболее высокую степень изменения и наивысшие значения естественного гамма-излучения от распада </a:t>
            </a:r>
            <a:r>
              <a:rPr lang="en-AU" baseline="30000" dirty="0" smtClean="0"/>
              <a:t>238</a:t>
            </a:r>
            <a:r>
              <a:rPr lang="en-AU" dirty="0" smtClean="0"/>
              <a:t>U </a:t>
            </a:r>
            <a:r>
              <a:rPr lang="ru-RU" dirty="0" smtClean="0"/>
              <a:t>и</a:t>
            </a:r>
            <a:r>
              <a:rPr lang="en-AU" baseline="30000" dirty="0" smtClean="0"/>
              <a:t> 40</a:t>
            </a:r>
            <a:r>
              <a:rPr lang="en-AU" dirty="0" smtClean="0"/>
              <a:t>K.</a:t>
            </a:r>
            <a:r>
              <a:rPr lang="ru-RU" dirty="0" smtClean="0"/>
              <a:t> (а что если </a:t>
            </a:r>
            <a:r>
              <a:rPr lang="en-AU" dirty="0" err="1" smtClean="0"/>
              <a:t>Ar-Ar</a:t>
            </a:r>
            <a:r>
              <a:rPr lang="en-AU" dirty="0" smtClean="0"/>
              <a:t> </a:t>
            </a:r>
            <a:r>
              <a:rPr lang="ru-RU" dirty="0" smtClean="0"/>
              <a:t>тоже врет?)</a:t>
            </a:r>
          </a:p>
          <a:p>
            <a:pPr fontAlgn="auto">
              <a:spcBef>
                <a:spcPts val="0"/>
              </a:spcBef>
              <a:spcAft>
                <a:spcPts val="0"/>
              </a:spcAft>
              <a:defRPr/>
            </a:pPr>
            <a:r>
              <a:rPr lang="ru-RU" dirty="0" smtClean="0"/>
              <a:t>Более высокие значения естественного гамма-излучения наблюдаются на границах с осадочными прослоями, и также растут со степенью окисления пород.</a:t>
            </a:r>
          </a:p>
          <a:p>
            <a:pPr fontAlgn="auto">
              <a:spcBef>
                <a:spcPts val="0"/>
              </a:spcBef>
              <a:spcAft>
                <a:spcPts val="0"/>
              </a:spcAft>
              <a:defRPr/>
            </a:pPr>
            <a:endParaRPr lang="ru-RU" dirty="0" smtClean="0"/>
          </a:p>
          <a:p>
            <a:pPr fontAlgn="auto">
              <a:spcBef>
                <a:spcPts val="0"/>
              </a:spcBef>
              <a:spcAft>
                <a:spcPts val="0"/>
              </a:spcAft>
              <a:defRPr/>
            </a:pPr>
            <a:r>
              <a:rPr lang="en-US" dirty="0" smtClean="0"/>
              <a:t>In favor to this assumption there is a positive correlation between physical, chemical properties of the rocks with their degree of alteration.</a:t>
            </a:r>
            <a:endParaRPr lang="en-AU" dirty="0" smtClean="0"/>
          </a:p>
          <a:p>
            <a:pPr fontAlgn="auto">
              <a:spcBef>
                <a:spcPts val="0"/>
              </a:spcBef>
              <a:spcAft>
                <a:spcPts val="0"/>
              </a:spcAft>
              <a:defRPr/>
            </a:pPr>
            <a:r>
              <a:rPr lang="en-AU" dirty="0" smtClean="0"/>
              <a:t>As compared to other drill sites, the U1346A and U1349A drill sites show:</a:t>
            </a:r>
          </a:p>
          <a:p>
            <a:pPr fontAlgn="auto">
              <a:spcBef>
                <a:spcPts val="0"/>
              </a:spcBef>
              <a:spcAft>
                <a:spcPts val="0"/>
              </a:spcAft>
              <a:defRPr/>
            </a:pPr>
            <a:r>
              <a:rPr lang="en-AU" dirty="0" smtClean="0"/>
              <a:t>the highest level of alteration and the greatest natural gamma radiation (NGR) from decay of </a:t>
            </a:r>
            <a:r>
              <a:rPr lang="en-AU" baseline="30000" dirty="0" smtClean="0"/>
              <a:t>238</a:t>
            </a:r>
            <a:r>
              <a:rPr lang="en-AU" dirty="0" smtClean="0"/>
              <a:t>U and</a:t>
            </a:r>
            <a:r>
              <a:rPr lang="en-AU" baseline="30000" dirty="0" smtClean="0"/>
              <a:t> 40</a:t>
            </a:r>
            <a:r>
              <a:rPr lang="en-AU" dirty="0" smtClean="0"/>
              <a:t>K. </a:t>
            </a:r>
          </a:p>
          <a:p>
            <a:pPr fontAlgn="auto">
              <a:spcBef>
                <a:spcPts val="0"/>
              </a:spcBef>
              <a:spcAft>
                <a:spcPts val="0"/>
              </a:spcAft>
              <a:defRPr/>
            </a:pPr>
            <a:r>
              <a:rPr lang="en-AU" dirty="0" smtClean="0"/>
              <a:t>Higher NGR responses are indicative nearby sedimentary inter-beds and they raise significantly with the degree of oxidation.</a:t>
            </a:r>
          </a:p>
          <a:p>
            <a:pPr fontAlgn="auto">
              <a:spcBef>
                <a:spcPts val="0"/>
              </a:spcBef>
              <a:spcAft>
                <a:spcPts val="0"/>
              </a:spcAft>
              <a:defRPr/>
            </a:pPr>
            <a:r>
              <a:rPr lang="en-AU" dirty="0" smtClean="0"/>
              <a:t>Generally, the less altered igneous rocks are, the lower are their NGR counts.</a:t>
            </a:r>
          </a:p>
          <a:p>
            <a:pPr fontAlgn="auto">
              <a:spcBef>
                <a:spcPts val="0"/>
              </a:spcBef>
              <a:spcAft>
                <a:spcPts val="0"/>
              </a:spcAft>
              <a:defRPr/>
            </a:pPr>
            <a:endParaRPr lang="en-AU" strike="sngStrike" dirty="0" smtClean="0"/>
          </a:p>
          <a:p>
            <a:pPr fontAlgn="auto">
              <a:spcBef>
                <a:spcPts val="0"/>
              </a:spcBef>
              <a:spcAft>
                <a:spcPts val="0"/>
              </a:spcAft>
              <a:defRPr/>
            </a:pPr>
            <a:r>
              <a:rPr lang="en-AU" strike="sngStrike" dirty="0" smtClean="0"/>
              <a:t>(suggested by the presence of hematite)</a:t>
            </a:r>
            <a:r>
              <a:rPr lang="en-AU" dirty="0" smtClean="0"/>
              <a:t>. </a:t>
            </a:r>
            <a:r>
              <a:rPr lang="en-AU" strike="sngStrike" dirty="0" smtClean="0"/>
              <a:t>This can be explained this way: Seawater can transport both oxygen and uranium, the latter becomes mobile when oxidised to </a:t>
            </a:r>
            <a:r>
              <a:rPr lang="en-US" strike="sngStrike" dirty="0" smtClean="0"/>
              <a:t>chemical valence of 6.</a:t>
            </a:r>
            <a:endParaRPr lang="en-AU" dirty="0" smtClean="0"/>
          </a:p>
          <a:p>
            <a:pPr fontAlgn="auto">
              <a:spcBef>
                <a:spcPts val="0"/>
              </a:spcBef>
              <a:spcAft>
                <a:spcPts val="0"/>
              </a:spcAft>
              <a:defRPr/>
            </a:pPr>
            <a:r>
              <a:rPr lang="en-AU" dirty="0" smtClean="0"/>
              <a:t>It is suggested that the intensity of alteration </a:t>
            </a:r>
            <a:r>
              <a:rPr lang="en-US" dirty="0" smtClean="0"/>
              <a:t>depends on seawater penetration capacity into the igneous rocks</a:t>
            </a:r>
            <a:r>
              <a:rPr lang="en-AU" dirty="0" smtClean="0"/>
              <a:t>.</a:t>
            </a:r>
          </a:p>
          <a:p>
            <a:pPr fontAlgn="auto">
              <a:spcBef>
                <a:spcPts val="0"/>
              </a:spcBef>
              <a:spcAft>
                <a:spcPts val="0"/>
              </a:spcAft>
              <a:defRPr/>
            </a:pPr>
            <a:r>
              <a:rPr lang="en-AU" dirty="0" smtClean="0"/>
              <a:t>Both U1346A and U1349A sites are situated on the Shatsky summits (</a:t>
            </a:r>
            <a:r>
              <a:rPr lang="en-AU" dirty="0" err="1" smtClean="0"/>
              <a:t>Shirshov</a:t>
            </a:r>
            <a:r>
              <a:rPr lang="en-AU" dirty="0" smtClean="0"/>
              <a:t> and </a:t>
            </a:r>
            <a:r>
              <a:rPr lang="en-AU" dirty="0" err="1" smtClean="0"/>
              <a:t>Ori</a:t>
            </a:r>
            <a:r>
              <a:rPr lang="en-AU" dirty="0" smtClean="0"/>
              <a:t> Massifs), where the fluid-rock interaction was more intense.</a:t>
            </a:r>
            <a:endParaRPr lang="en-AU" dirty="0"/>
          </a:p>
        </p:txBody>
      </p:sp>
      <p:sp>
        <p:nvSpPr>
          <p:cNvPr id="665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3F62EF-ACE8-42EC-9CA7-083FD801F092}" type="slidenum">
              <a:rPr lang="en-US">
                <a:cs typeface="Arial" charset="0"/>
              </a:rPr>
              <a:pPr fontAlgn="base">
                <a:spcBef>
                  <a:spcPct val="0"/>
                </a:spcBef>
                <a:spcAft>
                  <a:spcPct val="0"/>
                </a:spcAft>
              </a:pPr>
              <a:t>21</a:t>
            </a:fld>
            <a:endParaRPr lang="en-US">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smtClean="0"/>
              <a:t>Чтобы построить </a:t>
            </a:r>
            <a:r>
              <a:rPr lang="en-AU" smtClean="0"/>
              <a:t>Pb-Pb </a:t>
            </a:r>
            <a:r>
              <a:rPr lang="ru-RU" smtClean="0"/>
              <a:t>изохрону для пород поднятия Шатского мы выполнили </a:t>
            </a:r>
            <a:r>
              <a:rPr lang="en-AU" smtClean="0"/>
              <a:t>0.5N HCl </a:t>
            </a:r>
            <a:r>
              <a:rPr lang="ru-RU" smtClean="0"/>
              <a:t>обработку</a:t>
            </a:r>
            <a:r>
              <a:rPr lang="en-AU" smtClean="0"/>
              <a:t> </a:t>
            </a:r>
            <a:r>
              <a:rPr lang="ru-RU" smtClean="0"/>
              <a:t>и затем</a:t>
            </a:r>
            <a:r>
              <a:rPr lang="en-AU" smtClean="0"/>
              <a:t> 6N HCl </a:t>
            </a:r>
            <a:r>
              <a:rPr lang="ru-RU" smtClean="0"/>
              <a:t>обработку образцов, а затем проанализировали </a:t>
            </a:r>
            <a:r>
              <a:rPr lang="en-AU" smtClean="0"/>
              <a:t>Pb</a:t>
            </a:r>
            <a:r>
              <a:rPr lang="ru-RU" smtClean="0"/>
              <a:t> изотопные данные по необработанной и обработанным породам, а также растворенному материалу. Таким образом, 5 изотопных составов должны лечь на </a:t>
            </a:r>
            <a:r>
              <a:rPr lang="en-AU" smtClean="0"/>
              <a:t>Pb-Pb </a:t>
            </a:r>
            <a:r>
              <a:rPr lang="ru-RU" smtClean="0"/>
              <a:t>изохрону.</a:t>
            </a:r>
          </a:p>
          <a:p>
            <a:pPr>
              <a:spcBef>
                <a:spcPct val="0"/>
              </a:spcBef>
            </a:pPr>
            <a:endParaRPr lang="ru-RU" smtClean="0"/>
          </a:p>
          <a:p>
            <a:pPr>
              <a:spcBef>
                <a:spcPct val="0"/>
              </a:spcBef>
            </a:pPr>
            <a:r>
              <a:rPr lang="en-AU" smtClean="0"/>
              <a:t>In order to generate the Pb/Pb isochron age for the Shatsky Rise we performed 0.5N HCl leaching and then 6N HCl leaching, and will measure Pb isotopes for original rock, leachates and residues. Therefore we will obtain 5 Pb isotopic compositions for each sample, which we can plot on a Pb-Pb isochron diagrams.</a:t>
            </a:r>
          </a:p>
          <a:p>
            <a:pPr>
              <a:spcBef>
                <a:spcPct val="0"/>
              </a:spcBef>
            </a:pPr>
            <a:endParaRPr lang="en-AU" smtClean="0"/>
          </a:p>
          <a:p>
            <a:pPr>
              <a:spcBef>
                <a:spcPct val="0"/>
              </a:spcBef>
            </a:pPr>
            <a:r>
              <a:rPr lang="en-AU" smtClean="0"/>
              <a:t>For Pb isotopic measurements we performed leaching experiments on powder samples. We also did the same leaching on larger chips, photographs for one sample from Shirshov massif is shown here. These larger chips will be used for electron microprobe and the leftover from powders for XRD analyses to determine which minerals were dissolved and which ones were stable to the leaching procedures.</a:t>
            </a:r>
            <a:endParaRPr lang="en-US" smtClean="0"/>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9C7B2BB-28C6-43D9-B4DA-3E3EB06A1625}" type="slidenum">
              <a:rPr lang="en-US">
                <a:cs typeface="Arial" charset="0"/>
              </a:rPr>
              <a:pPr fontAlgn="base">
                <a:spcBef>
                  <a:spcPct val="0"/>
                </a:spcBef>
                <a:spcAft>
                  <a:spcPct val="0"/>
                </a:spcAft>
              </a:pPr>
              <a:t>22</a:t>
            </a:fld>
            <a:endParaRPr lang="en-US">
              <a:cs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ru-RU" dirty="0" smtClean="0"/>
              <a:t>Здесь показаны предварительные результаты по образцам, обработанным </a:t>
            </a:r>
            <a:r>
              <a:rPr lang="en-AU" dirty="0" smtClean="0"/>
              <a:t>6N </a:t>
            </a:r>
            <a:r>
              <a:rPr lang="en-AU" dirty="0" err="1" smtClean="0"/>
              <a:t>HCl</a:t>
            </a:r>
            <a:r>
              <a:rPr lang="en-AU" dirty="0" smtClean="0"/>
              <a:t>.</a:t>
            </a:r>
            <a:r>
              <a:rPr lang="ru-RU" dirty="0" smtClean="0"/>
              <a:t> Данные попадают на </a:t>
            </a:r>
            <a:r>
              <a:rPr lang="ru-RU" dirty="0" err="1" smtClean="0"/>
              <a:t>эрохроны</a:t>
            </a:r>
            <a:r>
              <a:rPr lang="ru-RU" dirty="0" smtClean="0"/>
              <a:t>. К сожалению, ошибка не позволяет дать точные возраста, но мы можем сказать, что породы подверглись гидротермальному изменению значительно позднее окончания </a:t>
            </a:r>
            <a:r>
              <a:rPr lang="ru-RU" dirty="0" err="1" smtClean="0"/>
              <a:t>магматизма</a:t>
            </a:r>
            <a:r>
              <a:rPr lang="ru-RU" dirty="0" smtClean="0"/>
              <a:t>.</a:t>
            </a:r>
          </a:p>
          <a:p>
            <a:pPr fontAlgn="auto">
              <a:spcBef>
                <a:spcPts val="0"/>
              </a:spcBef>
              <a:spcAft>
                <a:spcPts val="0"/>
              </a:spcAft>
              <a:defRPr/>
            </a:pPr>
            <a:endParaRPr lang="ru-RU" dirty="0" smtClean="0"/>
          </a:p>
          <a:p>
            <a:pPr fontAlgn="auto">
              <a:spcBef>
                <a:spcPts val="0"/>
              </a:spcBef>
              <a:spcAft>
                <a:spcPts val="0"/>
              </a:spcAft>
              <a:defRPr/>
            </a:pPr>
            <a:r>
              <a:rPr lang="en-AU" dirty="0" smtClean="0"/>
              <a:t>Here we present some preliminary data from our previous analyses where we performed just 6N </a:t>
            </a:r>
            <a:r>
              <a:rPr lang="en-AU" dirty="0" err="1" smtClean="0"/>
              <a:t>HCl</a:t>
            </a:r>
            <a:r>
              <a:rPr lang="en-AU" dirty="0" smtClean="0"/>
              <a:t> leaching. This is to show how we are going to use our approach.</a:t>
            </a:r>
          </a:p>
          <a:p>
            <a:pPr fontAlgn="auto">
              <a:spcBef>
                <a:spcPts val="0"/>
              </a:spcBef>
              <a:spcAft>
                <a:spcPts val="0"/>
              </a:spcAft>
              <a:defRPr/>
            </a:pPr>
            <a:r>
              <a:rPr lang="en-AU" dirty="0" smtClean="0"/>
              <a:t>The data from two samples from </a:t>
            </a:r>
            <a:r>
              <a:rPr lang="en-AU" dirty="0" err="1" smtClean="0"/>
              <a:t>Ori</a:t>
            </a:r>
            <a:r>
              <a:rPr lang="en-AU" dirty="0" smtClean="0"/>
              <a:t> and </a:t>
            </a:r>
            <a:r>
              <a:rPr lang="en-AU" dirty="0" err="1" smtClean="0"/>
              <a:t>Shirshov</a:t>
            </a:r>
            <a:r>
              <a:rPr lang="en-AU" dirty="0" smtClean="0"/>
              <a:t> massifs plot as </a:t>
            </a:r>
            <a:r>
              <a:rPr lang="en-AU" dirty="0" err="1" smtClean="0"/>
              <a:t>errorchrons</a:t>
            </a:r>
            <a:r>
              <a:rPr lang="en-AU" dirty="0" smtClean="0"/>
              <a:t>. Although we cannot be precise with the ages, we can conclude that </a:t>
            </a:r>
            <a:r>
              <a:rPr lang="en-US" dirty="0" smtClean="0"/>
              <a:t>the rocks were subjected to hydrothermal activity significantly after the cessation of volcanism. </a:t>
            </a:r>
            <a:r>
              <a:rPr lang="en-AU" strike="sngStrike" dirty="0" smtClean="0"/>
              <a:t>show</a:t>
            </a:r>
            <a:r>
              <a:rPr lang="en-US" strike="sngStrike" dirty="0" smtClean="0"/>
              <a:t> complex processes of element migration</a:t>
            </a:r>
            <a:endParaRPr lang="en-AU" dirty="0" smtClean="0"/>
          </a:p>
          <a:p>
            <a:pPr fontAlgn="auto">
              <a:spcBef>
                <a:spcPts val="0"/>
              </a:spcBef>
              <a:spcAft>
                <a:spcPts val="0"/>
              </a:spcAft>
              <a:defRPr/>
            </a:pPr>
            <a:endParaRPr lang="en-AU" sz="2400" dirty="0" smtClean="0"/>
          </a:p>
          <a:p>
            <a:pPr fontAlgn="auto">
              <a:spcBef>
                <a:spcPts val="0"/>
              </a:spcBef>
              <a:spcAft>
                <a:spcPts val="0"/>
              </a:spcAft>
              <a:defRPr/>
            </a:pPr>
            <a:r>
              <a:rPr lang="en-AU" sz="2400" dirty="0" smtClean="0"/>
              <a:t>The </a:t>
            </a:r>
            <a:r>
              <a:rPr lang="en-AU" sz="2400" dirty="0" err="1" smtClean="0"/>
              <a:t>isochrons</a:t>
            </a:r>
            <a:r>
              <a:rPr lang="en-AU" sz="2400" dirty="0" smtClean="0"/>
              <a:t> should reflect the age of Shatsky Rise magmatism, however they show</a:t>
            </a:r>
            <a:r>
              <a:rPr lang="en-US" sz="2400" dirty="0" smtClean="0"/>
              <a:t> complex processes of element migration.</a:t>
            </a:r>
            <a:endParaRPr lang="en-AU" sz="2400" dirty="0" smtClean="0"/>
          </a:p>
        </p:txBody>
      </p:sp>
      <p:sp>
        <p:nvSpPr>
          <p:cNvPr id="706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969F6E2-950E-42CB-843F-ACFD56CE55D4}" type="slidenum">
              <a:rPr lang="en-US">
                <a:cs typeface="Arial" charset="0"/>
              </a:rPr>
              <a:pPr fontAlgn="base">
                <a:spcBef>
                  <a:spcPct val="0"/>
                </a:spcBef>
                <a:spcAft>
                  <a:spcPct val="0"/>
                </a:spcAft>
              </a:pPr>
              <a:t>23</a:t>
            </a:fld>
            <a:endParaRPr lang="en-US">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p:spPr>
      </p:sp>
      <p:sp>
        <p:nvSpPr>
          <p:cNvPr id="727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Sr, Nd, Pb </a:t>
            </a:r>
            <a:r>
              <a:rPr lang="ru-RU" smtClean="0"/>
              <a:t>и</a:t>
            </a:r>
            <a:r>
              <a:rPr lang="en-US" smtClean="0"/>
              <a:t> Hf </a:t>
            </a:r>
            <a:r>
              <a:rPr lang="ru-RU" smtClean="0"/>
              <a:t>изотопные исследования по базальтам поднятия Шатского показывают изотопные составы близкие к Деплетированному</a:t>
            </a:r>
            <a:r>
              <a:rPr lang="en-US" smtClean="0"/>
              <a:t> MORB </a:t>
            </a:r>
            <a:r>
              <a:rPr lang="ru-RU" smtClean="0"/>
              <a:t>Мантийному</a:t>
            </a:r>
            <a:r>
              <a:rPr lang="en-US" smtClean="0"/>
              <a:t> (DMM)</a:t>
            </a:r>
            <a:r>
              <a:rPr lang="ru-RU" smtClean="0"/>
              <a:t> – источнику.</a:t>
            </a:r>
          </a:p>
          <a:p>
            <a:pPr>
              <a:spcBef>
                <a:spcPct val="0"/>
              </a:spcBef>
            </a:pPr>
            <a:r>
              <a:rPr lang="ru-RU" smtClean="0"/>
              <a:t>Взаимодействие морской воды с породами, особенно в образцах </a:t>
            </a:r>
            <a:r>
              <a:rPr lang="en-US" smtClean="0"/>
              <a:t>U1346 </a:t>
            </a:r>
            <a:r>
              <a:rPr lang="ru-RU" smtClean="0"/>
              <a:t>и</a:t>
            </a:r>
            <a:r>
              <a:rPr lang="en-US" smtClean="0"/>
              <a:t> U1349 </a:t>
            </a:r>
            <a:r>
              <a:rPr lang="ru-RU" smtClean="0"/>
              <a:t>отражается в следующих процессах</a:t>
            </a:r>
            <a:r>
              <a:rPr lang="en-US" smtClean="0"/>
              <a:t>:</a:t>
            </a:r>
          </a:p>
          <a:p>
            <a:pPr lvl="1">
              <a:spcBef>
                <a:spcPct val="0"/>
              </a:spcBef>
            </a:pPr>
            <a:r>
              <a:rPr lang="ru-RU" smtClean="0"/>
              <a:t>Развитии вторичной минерализации (кальцит, глинистые минералы, серпентин и др.)</a:t>
            </a:r>
          </a:p>
          <a:p>
            <a:pPr lvl="1">
              <a:spcBef>
                <a:spcPct val="0"/>
              </a:spcBef>
            </a:pPr>
            <a:r>
              <a:rPr lang="ru-RU" smtClean="0"/>
              <a:t>Сильном обогащении флюид-мобильными элементами – </a:t>
            </a:r>
            <a:r>
              <a:rPr lang="en-US" smtClean="0"/>
              <a:t>U, Cs, Rb.</a:t>
            </a:r>
          </a:p>
          <a:p>
            <a:pPr lvl="1">
              <a:spcBef>
                <a:spcPct val="0"/>
              </a:spcBef>
            </a:pPr>
            <a:r>
              <a:rPr lang="ru-RU" smtClean="0"/>
              <a:t>Высокими значениями естественного гамма-излучения, особенно вблизи прослоев осадочных пород.</a:t>
            </a:r>
            <a:r>
              <a:rPr lang="en-AU" smtClean="0"/>
              <a:t>.</a:t>
            </a:r>
            <a:endParaRPr lang="en-US" smtClean="0"/>
          </a:p>
          <a:p>
            <a:pPr>
              <a:spcBef>
                <a:spcPct val="0"/>
              </a:spcBef>
            </a:pPr>
            <a:r>
              <a:rPr lang="en-AU" baseline="30000" smtClean="0"/>
              <a:t>238</a:t>
            </a:r>
            <a:r>
              <a:rPr lang="en-AU" smtClean="0"/>
              <a:t>U/</a:t>
            </a:r>
            <a:r>
              <a:rPr lang="en-AU" baseline="30000" smtClean="0"/>
              <a:t>204</a:t>
            </a:r>
            <a:r>
              <a:rPr lang="en-AU" smtClean="0"/>
              <a:t>Pb –</a:t>
            </a:r>
            <a:r>
              <a:rPr lang="ru-RU" smtClean="0"/>
              <a:t> </a:t>
            </a:r>
            <a:r>
              <a:rPr lang="en-AU" baseline="30000" smtClean="0"/>
              <a:t>206</a:t>
            </a:r>
            <a:r>
              <a:rPr lang="en-AU" smtClean="0"/>
              <a:t>Pb/</a:t>
            </a:r>
            <a:r>
              <a:rPr lang="en-AU" baseline="30000" smtClean="0"/>
              <a:t>204</a:t>
            </a:r>
            <a:r>
              <a:rPr lang="en-AU" smtClean="0"/>
              <a:t>Pb </a:t>
            </a:r>
            <a:r>
              <a:rPr lang="ru-RU" smtClean="0"/>
              <a:t>эрохроны показывают, что возраст последних изменений значительно моложе магматизма Шатского.</a:t>
            </a:r>
          </a:p>
          <a:p>
            <a:pPr>
              <a:spcBef>
                <a:spcPct val="0"/>
              </a:spcBef>
            </a:pPr>
            <a:r>
              <a:rPr lang="ru-RU" smtClean="0"/>
              <a:t>Интенсивность изменения пород зависит от степени проникновения морской воды в магматические породы. Обе скважины </a:t>
            </a:r>
            <a:r>
              <a:rPr lang="en-US" smtClean="0"/>
              <a:t>U1346 </a:t>
            </a:r>
            <a:r>
              <a:rPr lang="ru-RU" smtClean="0"/>
              <a:t>и</a:t>
            </a:r>
            <a:r>
              <a:rPr lang="en-US" smtClean="0"/>
              <a:t> U1349</a:t>
            </a:r>
            <a:r>
              <a:rPr lang="ru-RU" smtClean="0"/>
              <a:t> расположены на вершинах поднятия Шатского (массивах Ори и Ширшов), где взаимодействие флюид-порода было наиболее интенсивным.</a:t>
            </a:r>
          </a:p>
          <a:p>
            <a:pPr>
              <a:spcBef>
                <a:spcPct val="0"/>
              </a:spcBef>
            </a:pPr>
            <a:r>
              <a:rPr lang="ru-RU" smtClean="0"/>
              <a:t>Эти исследования важны для изучения </a:t>
            </a:r>
            <a:r>
              <a:rPr lang="en-AU" smtClean="0"/>
              <a:t>U </a:t>
            </a:r>
            <a:r>
              <a:rPr lang="ru-RU" smtClean="0"/>
              <a:t>и </a:t>
            </a:r>
            <a:r>
              <a:rPr lang="en-AU" smtClean="0"/>
              <a:t>Pb </a:t>
            </a:r>
            <a:r>
              <a:rPr lang="ru-RU" smtClean="0"/>
              <a:t>миграции в океанских породах, а также помочь в решении вопросов изотопного состава </a:t>
            </a:r>
            <a:r>
              <a:rPr lang="en-AU" smtClean="0"/>
              <a:t>Pb </a:t>
            </a:r>
            <a:r>
              <a:rPr lang="ru-RU" smtClean="0"/>
              <a:t>в океанской коре.</a:t>
            </a:r>
          </a:p>
          <a:p>
            <a:pPr>
              <a:spcBef>
                <a:spcPct val="0"/>
              </a:spcBef>
            </a:pPr>
            <a:endParaRPr lang="ru-RU" smtClean="0"/>
          </a:p>
          <a:p>
            <a:pPr>
              <a:spcBef>
                <a:spcPct val="0"/>
              </a:spcBef>
            </a:pPr>
            <a:r>
              <a:rPr lang="en-US" smtClean="0"/>
              <a:t>The significant seawater fluid – rock interaction, especially in U1346A and U1349A samples is reflected into alteration processes:</a:t>
            </a:r>
            <a:endParaRPr lang="en-AU" smtClean="0"/>
          </a:p>
          <a:p>
            <a:pPr lvl="1">
              <a:spcBef>
                <a:spcPct val="0"/>
              </a:spcBef>
            </a:pPr>
            <a:r>
              <a:rPr lang="en-US" smtClean="0"/>
              <a:t>Abundant secondary minerals (calcite, clays, serpentine etc.).</a:t>
            </a:r>
            <a:endParaRPr lang="en-AU" smtClean="0"/>
          </a:p>
          <a:p>
            <a:pPr lvl="1">
              <a:spcBef>
                <a:spcPct val="0"/>
              </a:spcBef>
            </a:pPr>
            <a:r>
              <a:rPr lang="en-US" smtClean="0"/>
              <a:t>Strong enrichment in fluid-mobile elements such as U, Cs, Rb.</a:t>
            </a:r>
            <a:endParaRPr lang="en-AU" smtClean="0"/>
          </a:p>
          <a:p>
            <a:pPr lvl="1">
              <a:spcBef>
                <a:spcPct val="0"/>
              </a:spcBef>
            </a:pPr>
            <a:r>
              <a:rPr lang="en-US" smtClean="0"/>
              <a:t>High NGR responses, especially </a:t>
            </a:r>
            <a:r>
              <a:rPr lang="en-AU" smtClean="0"/>
              <a:t>nearby sedimentary inter-beds.</a:t>
            </a:r>
          </a:p>
          <a:p>
            <a:pPr>
              <a:spcBef>
                <a:spcPct val="0"/>
              </a:spcBef>
            </a:pPr>
            <a:r>
              <a:rPr lang="en-AU" smtClean="0"/>
              <a:t>238U/204Pb vs. 206Pb/204Pb errorchrons show alteration processes younger than Shatsky Rise magmatism. This reflects hydrothermal activity significantly after cessation of volcanism.</a:t>
            </a:r>
          </a:p>
          <a:p>
            <a:pPr>
              <a:spcBef>
                <a:spcPct val="0"/>
              </a:spcBef>
            </a:pPr>
            <a:r>
              <a:rPr lang="en-AU" smtClean="0"/>
              <a:t>It is suggested that the intensity of alteration </a:t>
            </a:r>
            <a:r>
              <a:rPr lang="en-US" smtClean="0"/>
              <a:t>depends on seawater penetration capacity into the igneous rocks</a:t>
            </a:r>
            <a:r>
              <a:rPr lang="en-AU" smtClean="0"/>
              <a:t>. Both U1346A and U1349A sites are situated on the Shatsky summits (Shirshov and Ori Massifs), where the fluid-rock interaction was more intense.</a:t>
            </a:r>
          </a:p>
          <a:p>
            <a:pPr>
              <a:spcBef>
                <a:spcPct val="0"/>
              </a:spcBef>
            </a:pPr>
            <a:r>
              <a:rPr lang="en-AU" smtClean="0"/>
              <a:t>These studies may provide important information on U and Pb element migration in oceanic rocks, and thus, supplement to studies of oceanic crust Pb isotope composition variations in general.</a:t>
            </a:r>
          </a:p>
          <a:p>
            <a:pPr>
              <a:spcBef>
                <a:spcPct val="0"/>
              </a:spcBef>
            </a:pPr>
            <a:endParaRPr lang="en-US" sz="2400" smtClean="0"/>
          </a:p>
        </p:txBody>
      </p:sp>
      <p:sp>
        <p:nvSpPr>
          <p:cNvPr id="727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5EFAA3E-6ACE-4F29-8349-132A6EC619D2}" type="slidenum">
              <a:rPr lang="en-US">
                <a:cs typeface="Arial" charset="0"/>
              </a:rPr>
              <a:pPr fontAlgn="base">
                <a:spcBef>
                  <a:spcPct val="0"/>
                </a:spcBef>
                <a:spcAft>
                  <a:spcPct val="0"/>
                </a:spcAft>
              </a:pPr>
              <a:t>24</a:t>
            </a:fld>
            <a:endParaRPr lang="en-US">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bwMode="auto">
          <a:noFill/>
          <a:ln>
            <a:solidFill>
              <a:srgbClr val="000000"/>
            </a:solidFill>
            <a:miter lim="800000"/>
            <a:headEnd/>
            <a:tailEnd/>
          </a:ln>
        </p:spPr>
      </p:sp>
      <p:sp>
        <p:nvSpPr>
          <p:cNvPr id="747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AU" sz="2400" b="1" smtClean="0">
                <a:solidFill>
                  <a:srgbClr val="660066"/>
                </a:solidFill>
                <a:latin typeface="Herculanum"/>
                <a:ea typeface="Herculanum"/>
                <a:cs typeface="Herculanum"/>
              </a:rPr>
              <a:t>Thank you for your attention!</a:t>
            </a:r>
          </a:p>
          <a:p>
            <a:pPr>
              <a:spcBef>
                <a:spcPct val="0"/>
              </a:spcBef>
            </a:pPr>
            <a:endParaRPr lang="en-US" sz="2400" smtClean="0"/>
          </a:p>
        </p:txBody>
      </p:sp>
      <p:sp>
        <p:nvSpPr>
          <p:cNvPr id="747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751AC50-B711-4601-9B46-2D0F413EBD56}" type="slidenum">
              <a:rPr lang="en-US">
                <a:cs typeface="Arial" charset="0"/>
              </a:rPr>
              <a:pPr fontAlgn="base">
                <a:spcBef>
                  <a:spcPct val="0"/>
                </a:spcBef>
                <a:spcAft>
                  <a:spcPct val="0"/>
                </a:spcAft>
              </a:pPr>
              <a:t>25</a:t>
            </a:fld>
            <a:endParaRPr lang="en-US">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sz="2400" smtClean="0"/>
              <a:t>Поскольку крупнейшие океанские плато – Онтонг Ява и Кергуэлен – были сформированы во время, когда не было смены геомагнитной полярности, которые и создают магнитные аномалии, параллельные срединноокеанскому хребту (СОХ), их тектоническое положение относительно СОХ не известно.</a:t>
            </a:r>
          </a:p>
          <a:p>
            <a:pPr>
              <a:spcBef>
                <a:spcPct val="0"/>
              </a:spcBef>
            </a:pPr>
            <a:endParaRPr lang="ru-RU" sz="2400" smtClean="0">
              <a:solidFill>
                <a:srgbClr val="000000"/>
              </a:solidFill>
            </a:endParaRPr>
          </a:p>
          <a:p>
            <a:pPr>
              <a:spcBef>
                <a:spcPct val="0"/>
              </a:spcBef>
            </a:pPr>
            <a:endParaRPr lang="ru-RU" sz="2400" smtClean="0">
              <a:solidFill>
                <a:srgbClr val="000000"/>
              </a:solidFill>
            </a:endParaRPr>
          </a:p>
          <a:p>
            <a:pPr>
              <a:spcBef>
                <a:spcPct val="0"/>
              </a:spcBef>
            </a:pPr>
            <a:r>
              <a:rPr lang="en-US" sz="2400" smtClean="0">
                <a:solidFill>
                  <a:srgbClr val="000000"/>
                </a:solidFill>
              </a:rPr>
              <a:t>1. The tectonic setting (in relation to spreading centers) of the two largest oceanic plateau </a:t>
            </a:r>
            <a:r>
              <a:rPr lang="en-AU" sz="2400" smtClean="0">
                <a:solidFill>
                  <a:srgbClr val="000000"/>
                </a:solidFill>
              </a:rPr>
              <a:t>(Ontong Java and Kerguelen) as well as for many others is poorly recorded, because they were emplaced at a time of no geomagnetic polarity reversals that produce the ridge-parallel anomalies.</a:t>
            </a:r>
          </a:p>
          <a:p>
            <a:pPr>
              <a:spcBef>
                <a:spcPct val="0"/>
              </a:spcBef>
            </a:pPr>
            <a:endParaRPr lang="en-AU" sz="2400" smtClean="0">
              <a:solidFill>
                <a:srgbClr val="000000"/>
              </a:solidFill>
            </a:endParaRPr>
          </a:p>
        </p:txBody>
      </p:sp>
      <p:sp>
        <p:nvSpPr>
          <p:cNvPr id="296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9394F4A-0E17-4C06-8DD9-162DA355954D}" type="slidenum">
              <a:rPr lang="en-US">
                <a:cs typeface="Arial" charset="0"/>
              </a:rPr>
              <a:pPr fontAlgn="base">
                <a:spcBef>
                  <a:spcPct val="0"/>
                </a:spcBef>
                <a:spcAft>
                  <a:spcPct val="0"/>
                </a:spcAft>
              </a:pPr>
              <a:t>3</a:t>
            </a:fld>
            <a:endParaRPr lang="en-US">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sz="2400" smtClean="0"/>
              <a:t>Плато Шатского сформировалось на границе Юра-Мел </a:t>
            </a:r>
            <a:r>
              <a:rPr lang="en-AU" sz="2400" smtClean="0">
                <a:solidFill>
                  <a:srgbClr val="000000"/>
                </a:solidFill>
              </a:rPr>
              <a:t>(135-144 Ma)</a:t>
            </a:r>
            <a:r>
              <a:rPr lang="ru-RU" sz="2400" smtClean="0">
                <a:solidFill>
                  <a:srgbClr val="000000"/>
                </a:solidFill>
              </a:rPr>
              <a:t>, когда магнитные аномалии имели место.</a:t>
            </a:r>
            <a:endParaRPr lang="en-AU" sz="2400" smtClean="0"/>
          </a:p>
          <a:p>
            <a:pPr>
              <a:spcBef>
                <a:spcPct val="0"/>
              </a:spcBef>
            </a:pPr>
            <a:endParaRPr lang="ru-RU" sz="2400" smtClean="0">
              <a:solidFill>
                <a:srgbClr val="000000"/>
              </a:solidFill>
            </a:endParaRPr>
          </a:p>
          <a:p>
            <a:pPr>
              <a:spcBef>
                <a:spcPct val="0"/>
              </a:spcBef>
            </a:pPr>
            <a:r>
              <a:rPr lang="en-AU" sz="2400" smtClean="0">
                <a:solidFill>
                  <a:srgbClr val="000000"/>
                </a:solidFill>
              </a:rPr>
              <a:t>Shatsky Rise in Northwestern Pacific formed at the Jurassic-Cretaceous boundary (135-144 Ma), when magnetic reversals were occurring.</a:t>
            </a:r>
          </a:p>
          <a:p>
            <a:pPr>
              <a:spcBef>
                <a:spcPct val="0"/>
              </a:spcBef>
            </a:pPr>
            <a:endParaRPr lang="en-US" sz="2400" smtClean="0"/>
          </a:p>
        </p:txBody>
      </p:sp>
      <p:sp>
        <p:nvSpPr>
          <p:cNvPr id="317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968A521-E83C-42EB-9D26-0ADCC987C7B0}" type="slidenum">
              <a:rPr lang="en-US">
                <a:cs typeface="Arial" charset="0"/>
              </a:rPr>
              <a:pPr fontAlgn="base">
                <a:spcBef>
                  <a:spcPct val="0"/>
                </a:spcBef>
                <a:spcAft>
                  <a:spcPct val="0"/>
                </a:spcAft>
              </a:pPr>
              <a:t>4</a:t>
            </a:fld>
            <a:endParaRPr lang="en-US">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smtClean="0"/>
              <a:t>Плато Шатского расположено на Северо-Востоке Тихоокеанской плиты, восточнее Японских островов и западнее вулканических гор Гавайско-Императорской цепи. В его в вытянутой с юго-запада на северо-восток структуре за наиболее крупным и древним массивом Тамю следуют более молодые и меньшие по размерам массивы Ори, Ширшов, переходящие в горный хребет Папанина.</a:t>
            </a:r>
          </a:p>
          <a:p>
            <a:pPr>
              <a:spcBef>
                <a:spcPct val="0"/>
              </a:spcBef>
            </a:pPr>
            <a:endParaRPr lang="ru-RU" smtClean="0"/>
          </a:p>
          <a:p>
            <a:pPr>
              <a:spcBef>
                <a:spcPct val="0"/>
              </a:spcBef>
            </a:pPr>
            <a:r>
              <a:rPr lang="en-AU" smtClean="0"/>
              <a:t>Shatsky Rise, situated in the Pacific plate, to the east from Japan and to the west from Hawaii-Emperor </a:t>
            </a:r>
            <a:r>
              <a:rPr lang="en-AU" b="1" smtClean="0"/>
              <a:t>seamount</a:t>
            </a:r>
            <a:r>
              <a:rPr lang="en-AU" smtClean="0"/>
              <a:t> chain, represents a large early-Cretaceous oceanic plateau. As well as for many other Large Igneous Provinces, its formation remains highly debatable.</a:t>
            </a:r>
          </a:p>
          <a:p>
            <a:pPr>
              <a:spcBef>
                <a:spcPct val="0"/>
              </a:spcBef>
            </a:pPr>
            <a:r>
              <a:rPr lang="en-US" smtClean="0"/>
              <a:t>It has an elongated structure, and the largest Tamu massif is followed by younger massifs (Ori and Shirshov) and the much lower levels of magmatism represented by the younger Papanin Ridge. The shallow marine fossil remains provide evidence for an uplift or a significant volcanic edifice construction of Tamu Massif, which has subsequently sank to it’s present depth due to cooling.</a:t>
            </a:r>
            <a:endParaRPr lang="en-AU" smtClean="0"/>
          </a:p>
          <a:p>
            <a:pPr>
              <a:spcBef>
                <a:spcPct val="0"/>
              </a:spcBef>
            </a:pPr>
            <a:endParaRPr lang="en-US" sz="2400" smtClean="0"/>
          </a:p>
        </p:txBody>
      </p:sp>
      <p:sp>
        <p:nvSpPr>
          <p:cNvPr id="337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0769393-18A8-4696-9772-BB19A9137DC3}" type="slidenum">
              <a:rPr lang="en-US">
                <a:cs typeface="Arial" charset="0"/>
              </a:rPr>
              <a:pPr fontAlgn="base">
                <a:spcBef>
                  <a:spcPct val="0"/>
                </a:spcBef>
                <a:spcAft>
                  <a:spcPct val="0"/>
                </a:spcAft>
              </a:pPr>
              <a:t>5</a:t>
            </a:fld>
            <a:endParaRPr lang="en-US">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sz="2400" smtClean="0"/>
              <a:t>Исследования магнитных аномалий предполагает формирование плато в уже действующем </a:t>
            </a:r>
            <a:r>
              <a:rPr lang="ru-RU" smtClean="0"/>
              <a:t>быстроразвивающемся тройном сочленении плит</a:t>
            </a:r>
            <a:r>
              <a:rPr lang="ru-RU" sz="2400" smtClean="0"/>
              <a:t>. При внедрении плато тройное сочленение плит перескочило на 800 км на место магматизма Шатского.</a:t>
            </a:r>
          </a:p>
          <a:p>
            <a:pPr>
              <a:spcBef>
                <a:spcPct val="0"/>
              </a:spcBef>
            </a:pPr>
            <a:endParaRPr lang="ru-RU" sz="2400" smtClean="0"/>
          </a:p>
          <a:p>
            <a:pPr>
              <a:spcBef>
                <a:spcPct val="0"/>
              </a:spcBef>
            </a:pPr>
            <a:r>
              <a:rPr lang="en-US" sz="2400" smtClean="0"/>
              <a:t>The studies of magnetic lineations suggest, that the Shatsky Rise was emplaced at a Pacific-Farallon-Izanagi triple junction of oceanic spreading ridges.</a:t>
            </a:r>
          </a:p>
          <a:p>
            <a:pPr>
              <a:spcBef>
                <a:spcPct val="0"/>
              </a:spcBef>
            </a:pPr>
            <a:endParaRPr lang="en-US" sz="2400" smtClean="0"/>
          </a:p>
          <a:p>
            <a:pPr>
              <a:spcBef>
                <a:spcPct val="0"/>
              </a:spcBef>
            </a:pPr>
            <a:endParaRPr lang="en-US" sz="2400" smtClean="0"/>
          </a:p>
          <a:p>
            <a:pPr>
              <a:spcBef>
                <a:spcPct val="0"/>
              </a:spcBef>
            </a:pPr>
            <a:r>
              <a:rPr lang="en-US" sz="2400" smtClean="0"/>
              <a:t>?The Pacific-Farallon-Izanagi triple junction of oceanic spreading ridges may have jumped 800 km because of the plume head arrival, and then remained active during Shatsky Rise volcanism.</a:t>
            </a:r>
          </a:p>
        </p:txBody>
      </p:sp>
      <p:sp>
        <p:nvSpPr>
          <p:cNvPr id="358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76DAF83-88BB-480C-8C57-76F9DF98732D}" type="slidenum">
              <a:rPr lang="en-US">
                <a:cs typeface="Arial" charset="0"/>
              </a:rPr>
              <a:pPr fontAlgn="base">
                <a:spcBef>
                  <a:spcPct val="0"/>
                </a:spcBef>
                <a:spcAft>
                  <a:spcPct val="0"/>
                </a:spcAft>
              </a:pPr>
              <a:t>6</a:t>
            </a:fld>
            <a:endParaRPr lang="en-US">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ru-RU" dirty="0" smtClean="0"/>
              <a:t>При внедрении плато тройное сочленение плит перескочило на 800 км на место </a:t>
            </a:r>
            <a:r>
              <a:rPr lang="ru-RU" dirty="0" err="1" smtClean="0"/>
              <a:t>магматизма</a:t>
            </a:r>
            <a:r>
              <a:rPr lang="ru-RU" dirty="0" smtClean="0"/>
              <a:t> </a:t>
            </a:r>
            <a:r>
              <a:rPr lang="ru-RU" dirty="0" err="1" smtClean="0"/>
              <a:t>Шатского</a:t>
            </a:r>
            <a:r>
              <a:rPr lang="ru-RU" dirty="0" smtClean="0"/>
              <a:t>.</a:t>
            </a:r>
          </a:p>
          <a:p>
            <a:pPr fontAlgn="auto">
              <a:spcBef>
                <a:spcPts val="0"/>
              </a:spcBef>
              <a:spcAft>
                <a:spcPts val="0"/>
              </a:spcAft>
              <a:defRPr/>
            </a:pPr>
            <a:r>
              <a:rPr lang="ru-RU" dirty="0" smtClean="0"/>
              <a:t>На данный момент геохронологические данные получены только для </a:t>
            </a:r>
            <a:r>
              <a:rPr lang="ru-RU" dirty="0" err="1" smtClean="0"/>
              <a:t>Тамю</a:t>
            </a:r>
            <a:r>
              <a:rPr lang="ru-RU" dirty="0" smtClean="0"/>
              <a:t> массива по образцам из скважины, вскрывающей одну базальтовую последовательность. Полученный </a:t>
            </a:r>
            <a:r>
              <a:rPr lang="en-AU" dirty="0" err="1" smtClean="0"/>
              <a:t>Ar-Ar</a:t>
            </a:r>
            <a:r>
              <a:rPr lang="en-AU" dirty="0" smtClean="0"/>
              <a:t> </a:t>
            </a:r>
            <a:r>
              <a:rPr lang="ru-RU" dirty="0" smtClean="0"/>
              <a:t>возраст (144 млн. лет) близок к возрасту, полученному по магнитным аномалиям прилегающей океанской коры.</a:t>
            </a:r>
          </a:p>
          <a:p>
            <a:pPr fontAlgn="auto">
              <a:spcBef>
                <a:spcPts val="0"/>
              </a:spcBef>
              <a:spcAft>
                <a:spcPts val="0"/>
              </a:spcAft>
              <a:defRPr/>
            </a:pPr>
            <a:endParaRPr lang="ru-RU" dirty="0" smtClean="0"/>
          </a:p>
          <a:p>
            <a:pPr fontAlgn="auto">
              <a:spcBef>
                <a:spcPts val="0"/>
              </a:spcBef>
              <a:spcAft>
                <a:spcPts val="0"/>
              </a:spcAft>
              <a:defRPr/>
            </a:pPr>
            <a:r>
              <a:rPr lang="en-US" dirty="0" smtClean="0"/>
              <a:t>The studies of magnetic lineations have shown that </a:t>
            </a:r>
            <a:r>
              <a:rPr lang="en-AU" dirty="0" smtClean="0"/>
              <a:t>the </a:t>
            </a:r>
            <a:r>
              <a:rPr lang="en-US" dirty="0" smtClean="0"/>
              <a:t>Shatsky Rise was emplaced in an active triple junction of oceanic spreading ridges in a relatively short period of time between 144 and 135 m.y. ago. Prior to IODP Expedition 324 there was only one succession of basalts recovered from Shatsky Rise.</a:t>
            </a:r>
            <a:endParaRPr lang="en-AU" dirty="0" smtClean="0"/>
          </a:p>
          <a:p>
            <a:pPr fontAlgn="auto">
              <a:spcBef>
                <a:spcPts val="0"/>
              </a:spcBef>
              <a:spcAft>
                <a:spcPts val="0"/>
              </a:spcAft>
              <a:defRPr/>
            </a:pPr>
            <a:r>
              <a:rPr lang="en-US" dirty="0" smtClean="0"/>
              <a:t>The </a:t>
            </a:r>
            <a:r>
              <a:rPr lang="en-US" dirty="0" err="1" smtClean="0"/>
              <a:t>Ar-Ar</a:t>
            </a:r>
            <a:r>
              <a:rPr lang="en-US" dirty="0" smtClean="0"/>
              <a:t> data on a whole-rock sample yield 144 m. y., which is similar to magnetic lineation age for </a:t>
            </a:r>
            <a:r>
              <a:rPr lang="en-US" dirty="0" err="1" smtClean="0"/>
              <a:t>Tamu</a:t>
            </a:r>
            <a:r>
              <a:rPr lang="en-US" dirty="0" smtClean="0"/>
              <a:t> massif.</a:t>
            </a:r>
            <a:endParaRPr lang="en-AU" dirty="0" smtClean="0"/>
          </a:p>
          <a:p>
            <a:pPr fontAlgn="auto">
              <a:spcBef>
                <a:spcPts val="0"/>
              </a:spcBef>
              <a:spcAft>
                <a:spcPts val="0"/>
              </a:spcAft>
              <a:defRPr/>
            </a:pPr>
            <a:r>
              <a:rPr lang="en-US" dirty="0" smtClean="0"/>
              <a:t>During the Integrated Ocean Drilling Program Expedition 324 five cores were drilled on the three elevated massifs.</a:t>
            </a:r>
            <a:endParaRPr lang="en-AU" dirty="0" smtClean="0"/>
          </a:p>
          <a:p>
            <a:pPr fontAlgn="auto">
              <a:spcBef>
                <a:spcPts val="0"/>
              </a:spcBef>
              <a:spcAft>
                <a:spcPts val="0"/>
              </a:spcAft>
              <a:defRPr/>
            </a:pPr>
            <a:endParaRPr lang="en-US" sz="2400" dirty="0" smtClean="0"/>
          </a:p>
          <a:p>
            <a:pPr fontAlgn="auto">
              <a:spcBef>
                <a:spcPts val="0"/>
              </a:spcBef>
              <a:spcAft>
                <a:spcPts val="0"/>
              </a:spcAft>
              <a:defRPr/>
            </a:pPr>
            <a:endParaRPr lang="ru-RU" sz="2400" dirty="0" smtClean="0"/>
          </a:p>
          <a:p>
            <a:pPr fontAlgn="auto">
              <a:spcBef>
                <a:spcPts val="0"/>
              </a:spcBef>
              <a:spcAft>
                <a:spcPts val="0"/>
              </a:spcAft>
              <a:defRPr/>
            </a:pPr>
            <a:endParaRPr lang="ru-RU" sz="2400" dirty="0" smtClean="0"/>
          </a:p>
          <a:p>
            <a:pPr fontAlgn="auto">
              <a:spcBef>
                <a:spcPts val="0"/>
              </a:spcBef>
              <a:spcAft>
                <a:spcPts val="0"/>
              </a:spcAft>
              <a:defRPr/>
            </a:pPr>
            <a:r>
              <a:rPr lang="en-US" sz="2400" dirty="0" smtClean="0"/>
              <a:t>Furthermore, The studies of magnetic lineations suggest, that the Shatsky Rise was emplaced at a Pacific-</a:t>
            </a:r>
            <a:r>
              <a:rPr lang="en-US" sz="2400" dirty="0" err="1" smtClean="0"/>
              <a:t>Farallon</a:t>
            </a:r>
            <a:r>
              <a:rPr lang="en-US" sz="2400" dirty="0" smtClean="0"/>
              <a:t>-</a:t>
            </a:r>
            <a:r>
              <a:rPr lang="en-US" sz="2400" dirty="0" err="1" smtClean="0"/>
              <a:t>Izanagi</a:t>
            </a:r>
            <a:r>
              <a:rPr lang="en-US" sz="2400" dirty="0" smtClean="0"/>
              <a:t> triple junction of oceanic spreading ridges.</a:t>
            </a:r>
          </a:p>
          <a:p>
            <a:pPr fontAlgn="auto">
              <a:spcBef>
                <a:spcPts val="0"/>
              </a:spcBef>
              <a:spcAft>
                <a:spcPts val="0"/>
              </a:spcAft>
              <a:defRPr/>
            </a:pPr>
            <a:r>
              <a:rPr lang="en-US" sz="2400" dirty="0" smtClean="0"/>
              <a:t>The triple junction jumped 800 km with the beginning of SR </a:t>
            </a:r>
            <a:r>
              <a:rPr lang="en-US" sz="2400" dirty="0" err="1" smtClean="0"/>
              <a:t>magmatism</a:t>
            </a:r>
            <a:r>
              <a:rPr lang="en-US" sz="2400" dirty="0" smtClean="0"/>
              <a:t>, and remained active during the formation of the plateau.</a:t>
            </a:r>
          </a:p>
          <a:p>
            <a:pPr fontAlgn="auto">
              <a:spcBef>
                <a:spcPts val="0"/>
              </a:spcBef>
              <a:spcAft>
                <a:spcPts val="0"/>
              </a:spcAft>
              <a:defRPr/>
            </a:pPr>
            <a:r>
              <a:rPr lang="en-US" sz="2400" dirty="0" smtClean="0"/>
              <a:t>This “jump” may have been </a:t>
            </a:r>
            <a:r>
              <a:rPr lang="en-AU" sz="2400" dirty="0" smtClean="0"/>
              <a:t>triggered with the plume-head arrival.</a:t>
            </a:r>
          </a:p>
          <a:p>
            <a:pPr fontAlgn="auto">
              <a:spcBef>
                <a:spcPts val="0"/>
              </a:spcBef>
              <a:spcAft>
                <a:spcPts val="0"/>
              </a:spcAft>
              <a:defRPr/>
            </a:pPr>
            <a:r>
              <a:rPr lang="en-US" sz="2400" dirty="0" smtClean="0"/>
              <a:t>1. However, the formation at a triple junction fits better with the lithospheric theory. Not only Shatsky Rise but a number of other </a:t>
            </a:r>
            <a:r>
              <a:rPr lang="en-US" sz="2400" dirty="0" err="1" smtClean="0"/>
              <a:t>plateaux</a:t>
            </a:r>
            <a:r>
              <a:rPr lang="en-US" sz="2400" dirty="0" smtClean="0"/>
              <a:t> were formed at a triple junction.</a:t>
            </a:r>
          </a:p>
          <a:p>
            <a:pPr fontAlgn="auto">
              <a:spcBef>
                <a:spcPts val="0"/>
              </a:spcBef>
              <a:spcAft>
                <a:spcPts val="0"/>
              </a:spcAft>
              <a:defRPr/>
            </a:pPr>
            <a:r>
              <a:rPr lang="en-US" sz="2400" dirty="0" smtClean="0"/>
              <a:t>The coincidence of plume activity near a ridge-ridge-ridge system is a low-probability event </a:t>
            </a:r>
            <a:r>
              <a:rPr lang="en-US" sz="2400" dirty="0" smtClean="0">
                <a:solidFill>
                  <a:schemeClr val="bg1">
                    <a:lumMod val="50000"/>
                  </a:schemeClr>
                </a:solidFill>
              </a:rPr>
              <a:t>(~0.4%)</a:t>
            </a:r>
            <a:r>
              <a:rPr lang="en-US" sz="2400" dirty="0" smtClean="0"/>
              <a:t>, unless these events are related to each other.</a:t>
            </a:r>
          </a:p>
          <a:p>
            <a:pPr fontAlgn="auto">
              <a:spcBef>
                <a:spcPts val="0"/>
              </a:spcBef>
              <a:spcAft>
                <a:spcPts val="0"/>
              </a:spcAft>
              <a:defRPr/>
            </a:pPr>
            <a:r>
              <a:rPr lang="en-US" sz="2400" dirty="0" smtClean="0"/>
              <a:t> 2. Moreover, like many other </a:t>
            </a:r>
            <a:r>
              <a:rPr lang="en-US" sz="2400" dirty="0" err="1" smtClean="0"/>
              <a:t>plateaux</a:t>
            </a:r>
            <a:r>
              <a:rPr lang="en-US" sz="2400" dirty="0" smtClean="0"/>
              <a:t>, the </a:t>
            </a:r>
            <a:r>
              <a:rPr lang="en-US" sz="2400" dirty="0" err="1" smtClean="0"/>
              <a:t>Shatsky</a:t>
            </a:r>
            <a:r>
              <a:rPr lang="en-US" sz="2400" dirty="0" smtClean="0"/>
              <a:t> Rise displays geochemical evidence that is similar to Mid-Oceanic Ridge Basalts.</a:t>
            </a:r>
          </a:p>
          <a:p>
            <a:pPr fontAlgn="auto">
              <a:spcBef>
                <a:spcPts val="0"/>
              </a:spcBef>
              <a:spcAft>
                <a:spcPts val="0"/>
              </a:spcAft>
              <a:defRPr/>
            </a:pPr>
            <a:r>
              <a:rPr lang="en-US" sz="2400" dirty="0" smtClean="0"/>
              <a:t>This geochemical data were obtained for basaltic rocks from a unique drill hole at that moment (2001 year), together with the </a:t>
            </a:r>
            <a:r>
              <a:rPr lang="en-US" sz="2400" dirty="0" err="1" smtClean="0"/>
              <a:t>Ar-Ar</a:t>
            </a:r>
            <a:r>
              <a:rPr lang="en-US" sz="2400" dirty="0" smtClean="0"/>
              <a:t> data on a whole-rock sample from the largest </a:t>
            </a:r>
            <a:r>
              <a:rPr lang="en-US" sz="2400" dirty="0" err="1" smtClean="0"/>
              <a:t>Tamu</a:t>
            </a:r>
            <a:r>
              <a:rPr lang="en-US" sz="2400" dirty="0" smtClean="0"/>
              <a:t> massif.</a:t>
            </a:r>
          </a:p>
          <a:p>
            <a:pPr fontAlgn="auto">
              <a:spcBef>
                <a:spcPts val="0"/>
              </a:spcBef>
              <a:spcAft>
                <a:spcPts val="0"/>
              </a:spcAft>
              <a:defRPr/>
            </a:pPr>
            <a:r>
              <a:rPr lang="en-US" sz="2400" dirty="0" smtClean="0"/>
              <a:t>The other ages shown on these images were estimated using magnetic lineations.</a:t>
            </a:r>
          </a:p>
          <a:p>
            <a:pPr fontAlgn="auto">
              <a:spcBef>
                <a:spcPts val="0"/>
              </a:spcBef>
              <a:spcAft>
                <a:spcPts val="0"/>
              </a:spcAft>
              <a:defRPr/>
            </a:pPr>
            <a:r>
              <a:rPr lang="en-US" sz="2400" dirty="0" smtClean="0"/>
              <a:t>	To test the deep plume versus shallow lithospheric origin of the </a:t>
            </a:r>
            <a:r>
              <a:rPr lang="en-US" sz="2400" dirty="0" err="1" smtClean="0"/>
              <a:t>Shatsky</a:t>
            </a:r>
            <a:r>
              <a:rPr lang="en-US" sz="2400" dirty="0" smtClean="0"/>
              <a:t> Rise the Integrated Ocean Drilling Program was organized, during which five cores were drilled on the three elevated massifs.</a:t>
            </a:r>
          </a:p>
          <a:p>
            <a:pPr fontAlgn="auto">
              <a:spcBef>
                <a:spcPts val="0"/>
              </a:spcBef>
              <a:spcAft>
                <a:spcPts val="0"/>
              </a:spcAft>
              <a:defRPr/>
            </a:pPr>
            <a:endParaRPr lang="en-US" sz="2400" dirty="0" smtClean="0"/>
          </a:p>
          <a:p>
            <a:pPr fontAlgn="auto">
              <a:spcBef>
                <a:spcPts val="0"/>
              </a:spcBef>
              <a:spcAft>
                <a:spcPts val="0"/>
              </a:spcAft>
              <a:defRPr/>
            </a:pPr>
            <a:r>
              <a:rPr lang="en-US" sz="2400" dirty="0" smtClean="0"/>
              <a:t>The </a:t>
            </a:r>
            <a:r>
              <a:rPr lang="en-US" sz="2400" dirty="0" err="1" smtClean="0"/>
              <a:t>Ar-Ar</a:t>
            </a:r>
            <a:r>
              <a:rPr lang="en-US" sz="2400" dirty="0" smtClean="0"/>
              <a:t> data on a whole-rock sample from the largest </a:t>
            </a:r>
            <a:r>
              <a:rPr lang="en-US" sz="2400" dirty="0" err="1" smtClean="0"/>
              <a:t>Tamu</a:t>
            </a:r>
            <a:r>
              <a:rPr lang="en-US" sz="2400" dirty="0" smtClean="0"/>
              <a:t> massif yield an age of 144 Ma and represents a unique isotope dating analysis for the </a:t>
            </a:r>
            <a:r>
              <a:rPr lang="en-US" sz="2400" dirty="0" err="1" smtClean="0"/>
              <a:t>Shatsky</a:t>
            </a:r>
            <a:r>
              <a:rPr lang="en-US" sz="2400" dirty="0" smtClean="0"/>
              <a:t> Rise basalts at the moment.</a:t>
            </a:r>
          </a:p>
          <a:p>
            <a:pPr fontAlgn="auto">
              <a:spcBef>
                <a:spcPts val="0"/>
              </a:spcBef>
              <a:spcAft>
                <a:spcPts val="0"/>
              </a:spcAft>
              <a:defRPr/>
            </a:pPr>
            <a:endParaRPr lang="en-US" sz="2400" dirty="0" smtClean="0"/>
          </a:p>
          <a:p>
            <a:pPr fontAlgn="auto">
              <a:spcBef>
                <a:spcPts val="0"/>
              </a:spcBef>
              <a:spcAft>
                <a:spcPts val="0"/>
              </a:spcAft>
              <a:defRPr/>
            </a:pPr>
            <a:r>
              <a:rPr lang="en-AU" sz="2400" dirty="0" smtClean="0"/>
              <a:t>T</a:t>
            </a:r>
            <a:r>
              <a:rPr lang="en-US" sz="2400" dirty="0" smtClean="0"/>
              <a:t>he triple junction may have jumped 800 km because of the plume-head arrival.</a:t>
            </a:r>
          </a:p>
          <a:p>
            <a:pPr fontAlgn="auto">
              <a:spcBef>
                <a:spcPts val="0"/>
              </a:spcBef>
              <a:spcAft>
                <a:spcPts val="0"/>
              </a:spcAft>
              <a:defRPr/>
            </a:pPr>
            <a:r>
              <a:rPr lang="en-US" sz="2400" dirty="0" smtClean="0"/>
              <a:t>The triple junction jumped 800 km with the beginning of SR </a:t>
            </a:r>
            <a:r>
              <a:rPr lang="en-US" sz="2400" dirty="0" err="1" smtClean="0"/>
              <a:t>magmatism</a:t>
            </a:r>
            <a:r>
              <a:rPr lang="en-US" sz="2400" dirty="0" smtClean="0"/>
              <a:t>, and remained active during the formation of the plateau.</a:t>
            </a:r>
          </a:p>
          <a:p>
            <a:pPr fontAlgn="auto">
              <a:spcBef>
                <a:spcPts val="0"/>
              </a:spcBef>
              <a:spcAft>
                <a:spcPts val="0"/>
              </a:spcAft>
              <a:defRPr/>
            </a:pPr>
            <a:r>
              <a:rPr lang="en-US" sz="2400" dirty="0" smtClean="0"/>
              <a:t>The tectonic history of </a:t>
            </a:r>
            <a:r>
              <a:rPr lang="en-US" sz="2400" dirty="0" err="1" smtClean="0"/>
              <a:t>Shatsky</a:t>
            </a:r>
            <a:r>
              <a:rPr lang="en-US" sz="2400" dirty="0" smtClean="0"/>
              <a:t> Rise illustrates the migration of ridges and triple junctions during formation of the rise.</a:t>
            </a:r>
          </a:p>
          <a:p>
            <a:pPr fontAlgn="auto">
              <a:spcBef>
                <a:spcPts val="0"/>
              </a:spcBef>
              <a:spcAft>
                <a:spcPts val="0"/>
              </a:spcAft>
              <a:defRPr/>
            </a:pPr>
            <a:r>
              <a:rPr lang="en-US" sz="2400" dirty="0" smtClean="0"/>
              <a:t>144Ma – J/C boundary</a:t>
            </a:r>
          </a:p>
          <a:p>
            <a:pPr fontAlgn="auto">
              <a:spcBef>
                <a:spcPts val="0"/>
              </a:spcBef>
              <a:spcAft>
                <a:spcPts val="0"/>
              </a:spcAft>
              <a:defRPr/>
            </a:pPr>
            <a:r>
              <a:rPr lang="en-US" sz="2400" dirty="0" smtClean="0"/>
              <a:t>?The Pacific-Farallon-Izanagi triple junction of oceanic spreading ridges may have jumped 800 km because of the plume head arrival, and then remained active during Shatsky Rise volcanism.</a:t>
            </a:r>
          </a:p>
          <a:p>
            <a:pPr fontAlgn="auto">
              <a:spcBef>
                <a:spcPts val="0"/>
              </a:spcBef>
              <a:spcAft>
                <a:spcPts val="0"/>
              </a:spcAft>
              <a:defRPr/>
            </a:pPr>
            <a:endParaRPr lang="en-US" sz="2400" dirty="0"/>
          </a:p>
        </p:txBody>
      </p:sp>
      <p:sp>
        <p:nvSpPr>
          <p:cNvPr id="378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7E632AD-B21B-45D2-BB4D-38546640147B}" type="slidenum">
              <a:rPr lang="en-US">
                <a:cs typeface="Arial" charset="0"/>
              </a:rPr>
              <a:pPr fontAlgn="base">
                <a:spcBef>
                  <a:spcPct val="0"/>
                </a:spcBef>
                <a:spcAft>
                  <a:spcPct val="0"/>
                </a:spcAft>
              </a:pPr>
              <a:t>7</a:t>
            </a:fld>
            <a:endParaRPr lang="en-US">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ru-RU" sz="2400" dirty="0" smtClean="0"/>
              <a:t>Многие характеристики плато поддерживают теорию глубинного происхождения, так называемого </a:t>
            </a:r>
            <a:r>
              <a:rPr lang="ru-RU" sz="2400" dirty="0" err="1" smtClean="0"/>
              <a:t>плюм-магматизма</a:t>
            </a:r>
            <a:r>
              <a:rPr lang="ru-RU" sz="2400" dirty="0" smtClean="0"/>
              <a:t>.</a:t>
            </a:r>
          </a:p>
          <a:p>
            <a:pPr fontAlgn="auto">
              <a:spcBef>
                <a:spcPts val="0"/>
              </a:spcBef>
              <a:spcAft>
                <a:spcPts val="0"/>
              </a:spcAft>
              <a:defRPr/>
            </a:pPr>
            <a:r>
              <a:rPr lang="ru-RU" sz="2400" dirty="0" smtClean="0"/>
              <a:t>Мелководные морские органические останки в осадочных отложениях </a:t>
            </a:r>
            <a:r>
              <a:rPr lang="ru-RU" sz="2400" dirty="0" err="1" smtClean="0"/>
              <a:t>Тамю</a:t>
            </a:r>
            <a:r>
              <a:rPr lang="ru-RU" sz="2400" dirty="0" smtClean="0"/>
              <a:t> массива свидетельствуют о значительной вулканической постройке этого массива, которая позднее осела после остывания.</a:t>
            </a:r>
          </a:p>
          <a:p>
            <a:pPr fontAlgn="auto">
              <a:spcBef>
                <a:spcPts val="0"/>
              </a:spcBef>
              <a:spcAft>
                <a:spcPts val="0"/>
              </a:spcAft>
              <a:defRPr/>
            </a:pPr>
            <a:endParaRPr lang="ru-RU" sz="2400" dirty="0" smtClean="0"/>
          </a:p>
          <a:p>
            <a:pPr fontAlgn="auto">
              <a:spcBef>
                <a:spcPts val="0"/>
              </a:spcBef>
              <a:spcAft>
                <a:spcPts val="0"/>
              </a:spcAft>
              <a:defRPr/>
            </a:pPr>
            <a:endParaRPr lang="ru-RU" sz="2400" dirty="0" smtClean="0"/>
          </a:p>
          <a:p>
            <a:pPr fontAlgn="auto">
              <a:spcBef>
                <a:spcPts val="0"/>
              </a:spcBef>
              <a:spcAft>
                <a:spcPts val="0"/>
              </a:spcAft>
              <a:defRPr/>
            </a:pPr>
            <a:r>
              <a:rPr lang="en-US" sz="2400" dirty="0" smtClean="0"/>
              <a:t>Many features of the Shatsky Rise can be explained by the plume head model:</a:t>
            </a:r>
          </a:p>
          <a:p>
            <a:pPr marL="228600" indent="-228600" fontAlgn="auto">
              <a:spcBef>
                <a:spcPts val="0"/>
              </a:spcBef>
              <a:spcAft>
                <a:spcPts val="0"/>
              </a:spcAft>
              <a:buFontTx/>
              <a:buAutoNum type="arabicPeriod"/>
              <a:defRPr/>
            </a:pPr>
            <a:r>
              <a:rPr lang="en-US" sz="2400" dirty="0" smtClean="0"/>
              <a:t>with area of almost 5 hundred squared kil</a:t>
            </a:r>
            <a:r>
              <a:rPr lang="en-US" sz="2400" dirty="0" smtClean="0">
                <a:solidFill>
                  <a:srgbClr val="FF0000"/>
                </a:solidFill>
              </a:rPr>
              <a:t>o</a:t>
            </a:r>
            <a:r>
              <a:rPr lang="en-US" sz="2400" dirty="0" smtClean="0"/>
              <a:t>meters </a:t>
            </a:r>
            <a:r>
              <a:rPr lang="en-US" sz="2400" dirty="0" smtClean="0">
                <a:solidFill>
                  <a:srgbClr val="A6A6A6"/>
                </a:solidFill>
              </a:rPr>
              <a:t>(500,000 km</a:t>
            </a:r>
            <a:r>
              <a:rPr lang="en-US" sz="2400" baseline="30000" dirty="0" smtClean="0">
                <a:solidFill>
                  <a:srgbClr val="A6A6A6"/>
                </a:solidFill>
              </a:rPr>
              <a:t>2</a:t>
            </a:r>
            <a:r>
              <a:rPr lang="en-US" sz="2400" dirty="0" smtClean="0">
                <a:solidFill>
                  <a:srgbClr val="A6A6A6"/>
                </a:solidFill>
              </a:rPr>
              <a:t>)</a:t>
            </a:r>
            <a:r>
              <a:rPr lang="en-US" sz="2400" dirty="0" smtClean="0"/>
              <a:t> it is considered one of the larger LIPs</a:t>
            </a:r>
          </a:p>
          <a:p>
            <a:pPr marL="228600" indent="-228600" fontAlgn="auto">
              <a:spcBef>
                <a:spcPts val="0"/>
              </a:spcBef>
              <a:spcAft>
                <a:spcPts val="0"/>
              </a:spcAft>
              <a:buFontTx/>
              <a:buAutoNum type="arabicPeriod"/>
              <a:defRPr/>
            </a:pPr>
            <a:r>
              <a:rPr lang="en-US" sz="2400" dirty="0" smtClean="0"/>
              <a:t>its emplacement rates were high </a:t>
            </a:r>
            <a:r>
              <a:rPr lang="en-US" sz="2400" dirty="0" smtClean="0">
                <a:solidFill>
                  <a:srgbClr val="7F7F7F"/>
                </a:solidFill>
              </a:rPr>
              <a:t>(up to 4.6 km</a:t>
            </a:r>
            <a:r>
              <a:rPr lang="en-US" sz="2400" baseline="30000" dirty="0" smtClean="0">
                <a:solidFill>
                  <a:srgbClr val="7F7F7F"/>
                </a:solidFill>
              </a:rPr>
              <a:t>3</a:t>
            </a:r>
            <a:r>
              <a:rPr lang="en-US" sz="2400" dirty="0" smtClean="0">
                <a:solidFill>
                  <a:srgbClr val="7F7F7F"/>
                </a:solidFill>
              </a:rPr>
              <a:t>/y)</a:t>
            </a:r>
            <a:r>
              <a:rPr lang="en-US" sz="2400" dirty="0" smtClean="0"/>
              <a:t>.</a:t>
            </a:r>
          </a:p>
          <a:p>
            <a:pPr fontAlgn="auto">
              <a:spcBef>
                <a:spcPts val="0"/>
              </a:spcBef>
              <a:spcAft>
                <a:spcPts val="0"/>
              </a:spcAft>
              <a:defRPr/>
            </a:pPr>
            <a:r>
              <a:rPr lang="en-US" sz="2400" dirty="0" smtClean="0"/>
              <a:t>3(click). It has an elongated structure, and the largest Tamu massif is followed by younger massifs (Ori and </a:t>
            </a:r>
            <a:r>
              <a:rPr lang="en-US" sz="2400" dirty="0" err="1" smtClean="0"/>
              <a:t>Shirshov</a:t>
            </a:r>
            <a:r>
              <a:rPr lang="en-US" sz="2400" dirty="0" smtClean="0"/>
              <a:t>) and the much lower levels of magmatism represented by the younger </a:t>
            </a:r>
            <a:r>
              <a:rPr lang="en-US" sz="2400" dirty="0" err="1" smtClean="0"/>
              <a:t>Papanin</a:t>
            </a:r>
            <a:r>
              <a:rPr lang="en-US" sz="2400" dirty="0" smtClean="0"/>
              <a:t> Ridge. This resembles plume-head to plume-tail transition.</a:t>
            </a:r>
          </a:p>
          <a:p>
            <a:pPr fontAlgn="auto">
              <a:spcBef>
                <a:spcPts val="0"/>
              </a:spcBef>
              <a:spcAft>
                <a:spcPts val="0"/>
              </a:spcAft>
              <a:defRPr/>
            </a:pPr>
            <a:r>
              <a:rPr lang="en-US" sz="2400" dirty="0" smtClean="0"/>
              <a:t>4. The shallow marine fossil remains provide evidence for an uplift or a significant volcanic edifice construction of Tamu Massif.</a:t>
            </a:r>
          </a:p>
          <a:p>
            <a:pPr fontAlgn="auto">
              <a:spcBef>
                <a:spcPts val="0"/>
              </a:spcBef>
              <a:spcAft>
                <a:spcPts val="0"/>
              </a:spcAft>
              <a:defRPr/>
            </a:pPr>
            <a:r>
              <a:rPr lang="en-US" sz="2400" dirty="0" smtClean="0"/>
              <a:t>5. Furthermore, </a:t>
            </a:r>
            <a:r>
              <a:rPr lang="en-US" sz="2400" dirty="0" smtClean="0">
                <a:solidFill>
                  <a:srgbClr val="FF0000"/>
                </a:solidFill>
              </a:rPr>
              <a:t>(back)</a:t>
            </a:r>
            <a:r>
              <a:rPr lang="en-US" sz="2400" dirty="0" smtClean="0"/>
              <a:t> the triple junction of oceanic spreading ridges may have jumped 800 km because of the plume-head arrival.</a:t>
            </a:r>
          </a:p>
          <a:p>
            <a:pPr fontAlgn="auto">
              <a:spcBef>
                <a:spcPts val="0"/>
              </a:spcBef>
              <a:spcAft>
                <a:spcPts val="0"/>
              </a:spcAft>
              <a:defRPr/>
            </a:pPr>
            <a:endParaRPr lang="en-AU" sz="2400" dirty="0" smtClean="0"/>
          </a:p>
        </p:txBody>
      </p:sp>
      <p:sp>
        <p:nvSpPr>
          <p:cNvPr id="399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C8A237-E338-4CB5-969B-5A505CAF0444}" type="slidenum">
              <a:rPr lang="en-US">
                <a:cs typeface="Arial" charset="0"/>
              </a:rPr>
              <a:pPr fontAlgn="base">
                <a:spcBef>
                  <a:spcPct val="0"/>
                </a:spcBef>
                <a:spcAft>
                  <a:spcPct val="0"/>
                </a:spcAft>
              </a:pPr>
              <a:t>8</a:t>
            </a:fld>
            <a:endParaRPr lang="en-US">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ru-RU" sz="2400" dirty="0" smtClean="0"/>
              <a:t>Тем не менее, геохимические характеристики, полученные по тому же образцу, что и </a:t>
            </a:r>
            <a:r>
              <a:rPr lang="en-AU" sz="2400" dirty="0" err="1" smtClean="0"/>
              <a:t>Ar-Ar</a:t>
            </a:r>
            <a:r>
              <a:rPr lang="en-AU" sz="2400" dirty="0" smtClean="0"/>
              <a:t> </a:t>
            </a:r>
            <a:r>
              <a:rPr lang="ru-RU" sz="2400" dirty="0" smtClean="0"/>
              <a:t>данные, близки к базальтам СОХ.</a:t>
            </a:r>
          </a:p>
          <a:p>
            <a:pPr fontAlgn="auto">
              <a:spcBef>
                <a:spcPts val="0"/>
              </a:spcBef>
              <a:spcAft>
                <a:spcPts val="0"/>
              </a:spcAft>
              <a:defRPr/>
            </a:pPr>
            <a:r>
              <a:rPr lang="ru-RU" sz="2400" dirty="0" smtClean="0"/>
              <a:t>Кроме того, формирование плато вблизи уже действующего тройного сочленения плит вызывает бурные дискуссии. Если тройное сочленение плит не вызвано </a:t>
            </a:r>
            <a:r>
              <a:rPr lang="ru-RU" sz="2400" dirty="0" err="1" smtClean="0"/>
              <a:t>магматизмом</a:t>
            </a:r>
            <a:r>
              <a:rPr lang="ru-RU" sz="2400" dirty="0" smtClean="0"/>
              <a:t> океанского плато, вероятность такого близкого расположения очень низка, менее 1%.</a:t>
            </a:r>
          </a:p>
          <a:p>
            <a:pPr fontAlgn="auto">
              <a:spcBef>
                <a:spcPts val="0"/>
              </a:spcBef>
              <a:spcAft>
                <a:spcPts val="0"/>
              </a:spcAft>
              <a:defRPr/>
            </a:pPr>
            <a:r>
              <a:rPr lang="ru-RU" sz="2400" dirty="0" smtClean="0"/>
              <a:t>Таким образом, плато </a:t>
            </a:r>
            <a:r>
              <a:rPr lang="ru-RU" sz="2400" dirty="0" err="1" smtClean="0"/>
              <a:t>Шатского</a:t>
            </a:r>
            <a:r>
              <a:rPr lang="ru-RU" sz="2400" dirty="0" smtClean="0"/>
              <a:t> было выбрано для детального изучения источников его </a:t>
            </a:r>
            <a:r>
              <a:rPr lang="ru-RU" sz="2400" dirty="0" err="1" smtClean="0"/>
              <a:t>магматизма</a:t>
            </a:r>
            <a:r>
              <a:rPr lang="ru-RU" sz="2400" dirty="0" smtClean="0"/>
              <a:t>, и в этом изучении изотопные исследования несут ведущую роль.</a:t>
            </a:r>
          </a:p>
          <a:p>
            <a:pPr fontAlgn="auto">
              <a:spcBef>
                <a:spcPts val="0"/>
              </a:spcBef>
              <a:spcAft>
                <a:spcPts val="0"/>
              </a:spcAft>
              <a:defRPr/>
            </a:pPr>
            <a:endParaRPr lang="ru-RU" sz="2400" dirty="0" smtClean="0"/>
          </a:p>
          <a:p>
            <a:pPr fontAlgn="auto">
              <a:spcBef>
                <a:spcPts val="0"/>
              </a:spcBef>
              <a:spcAft>
                <a:spcPts val="0"/>
              </a:spcAft>
              <a:defRPr/>
            </a:pPr>
            <a:r>
              <a:rPr lang="en-US" sz="2400" dirty="0" smtClean="0"/>
              <a:t>1. However, like many other plateaux, the Shatsky Rise displays geochemical evidence that is similar to MORB.</a:t>
            </a:r>
          </a:p>
          <a:p>
            <a:pPr fontAlgn="auto">
              <a:spcBef>
                <a:spcPts val="0"/>
              </a:spcBef>
              <a:spcAft>
                <a:spcPts val="0"/>
              </a:spcAft>
              <a:defRPr/>
            </a:pPr>
            <a:r>
              <a:rPr lang="en-US" sz="2400" dirty="0" smtClean="0"/>
              <a:t>2. Moreover, the formation at a triple junction fits better with the lithospheric theory. Not only Shatsky Rise but a number of other plateaux were formed at a triple junction.</a:t>
            </a:r>
          </a:p>
          <a:p>
            <a:pPr fontAlgn="auto">
              <a:spcBef>
                <a:spcPts val="0"/>
              </a:spcBef>
              <a:spcAft>
                <a:spcPts val="0"/>
              </a:spcAft>
              <a:defRPr/>
            </a:pPr>
            <a:r>
              <a:rPr lang="en-US" sz="2400" dirty="0" smtClean="0"/>
              <a:t>The coincidence of plume activity near a ridge-ridge-ridge system is a low-probability event </a:t>
            </a:r>
            <a:r>
              <a:rPr lang="en-US" sz="2400" dirty="0" smtClean="0">
                <a:solidFill>
                  <a:schemeClr val="bg1">
                    <a:lumMod val="50000"/>
                  </a:schemeClr>
                </a:solidFill>
              </a:rPr>
              <a:t>(~0.4%)</a:t>
            </a:r>
            <a:r>
              <a:rPr lang="en-US" sz="2400" dirty="0" smtClean="0"/>
              <a:t>, unless these events are related to each other.</a:t>
            </a:r>
          </a:p>
          <a:p>
            <a:pPr fontAlgn="auto">
              <a:spcBef>
                <a:spcPts val="0"/>
              </a:spcBef>
              <a:spcAft>
                <a:spcPts val="0"/>
              </a:spcAft>
              <a:defRPr/>
            </a:pPr>
            <a:r>
              <a:rPr lang="en-US" sz="2400" dirty="0" smtClean="0">
                <a:solidFill>
                  <a:srgbClr val="800000"/>
                </a:solidFill>
              </a:rPr>
              <a:t>Therefore, the Shatsky Rise oceanic plateau represents an ideal location to test two theories – a deep mantle plume versus a shallow lithospheric mantle source regulated by plate tectonics.</a:t>
            </a:r>
            <a:endParaRPr lang="en-AU" sz="2400" dirty="0" smtClean="0">
              <a:solidFill>
                <a:srgbClr val="800000"/>
              </a:solidFill>
            </a:endParaRPr>
          </a:p>
          <a:p>
            <a:pPr fontAlgn="auto">
              <a:spcBef>
                <a:spcPts val="0"/>
              </a:spcBef>
              <a:spcAft>
                <a:spcPts val="0"/>
              </a:spcAft>
              <a:defRPr/>
            </a:pPr>
            <a:endParaRPr lang="en-US" sz="2400" dirty="0"/>
          </a:p>
        </p:txBody>
      </p:sp>
      <p:sp>
        <p:nvSpPr>
          <p:cNvPr id="419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972D10-AD95-4A02-AE9D-819B28F5F678}" type="slidenum">
              <a:rPr lang="en-US">
                <a:cs typeface="Arial" charset="0"/>
              </a:rPr>
              <a:pPr fontAlgn="base">
                <a:spcBef>
                  <a:spcPct val="0"/>
                </a:spcBef>
                <a:spcAft>
                  <a:spcPct val="0"/>
                </a:spcAft>
              </a:pPr>
              <a:t>9</a:t>
            </a:fld>
            <a:endParaRPr 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lIns="45720" tIns="0" rIns="45720" bIns="0" rtlCol="0" anchor="b">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AU"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a:p>
        </p:txBody>
      </p:sp>
      <p:sp>
        <p:nvSpPr>
          <p:cNvPr id="4" name="Date Placeholder 3"/>
          <p:cNvSpPr>
            <a:spLocks noGrp="1"/>
          </p:cNvSpPr>
          <p:nvPr>
            <p:ph type="dt" sz="half" idx="10"/>
          </p:nvPr>
        </p:nvSpPr>
        <p:spPr>
          <a:xfrm>
            <a:off x="457200" y="6300788"/>
            <a:ext cx="1984375" cy="273050"/>
          </a:xfrm>
        </p:spPr>
        <p:txBody>
          <a:bodyPr wrap="square" numCol="1" anchorCtr="0" compatLnSpc="1">
            <a:prstTxWarp prst="textNoShape">
              <a:avLst/>
            </a:prstTxWarp>
          </a:bodyPr>
          <a:lstStyle>
            <a:lvl1pPr algn="l" fontAlgn="base">
              <a:spcBef>
                <a:spcPct val="0"/>
              </a:spcBef>
              <a:spcAft>
                <a:spcPct val="0"/>
              </a:spcAft>
              <a:defRPr>
                <a:cs typeface="Arial" charset="0"/>
              </a:defRPr>
            </a:lvl1pPr>
          </a:lstStyle>
          <a:p>
            <a:fld id="{28CC3DB4-03AB-49E3-A6F6-CCE61240BF16}" type="datetimeFigureOut">
              <a:rPr lang="en-US"/>
              <a:pPr/>
              <a:t>10/23/2012</a:t>
            </a:fld>
            <a:endParaRPr lang="en-US"/>
          </a:p>
        </p:txBody>
      </p:sp>
      <p:sp>
        <p:nvSpPr>
          <p:cNvPr id="5" name="Footer Placeholder 4"/>
          <p:cNvSpPr>
            <a:spLocks noGrp="1"/>
          </p:cNvSpPr>
          <p:nvPr>
            <p:ph type="ftr" sz="quarter" idx="11"/>
          </p:nvPr>
        </p:nvSpPr>
        <p:spPr>
          <a:xfrm>
            <a:off x="3959225" y="6300788"/>
            <a:ext cx="3813175" cy="273050"/>
          </a:xfrm>
        </p:spPr>
        <p:txBody>
          <a:bodyPr wrap="square" numCol="1" anchorCtr="0" compatLnSpc="1">
            <a:prstTxWarp prst="textNoShape">
              <a:avLst/>
            </a:prstTxWarp>
          </a:bodyPr>
          <a:lstStyle>
            <a:lvl1pPr algn="l" fontAlgn="base">
              <a:spcBef>
                <a:spcPct val="0"/>
              </a:spcBef>
              <a:spcAft>
                <a:spcPct val="0"/>
              </a:spcAft>
              <a:defRPr smtClean="0">
                <a:cs typeface="Arial" charset="0"/>
              </a:defRPr>
            </a:lvl1pPr>
          </a:lstStyle>
          <a:p>
            <a:endParaRPr lang="ru-RU"/>
          </a:p>
        </p:txBody>
      </p:sp>
      <p:sp>
        <p:nvSpPr>
          <p:cNvPr id="6" name="Slide Number Placeholder 5"/>
          <p:cNvSpPr>
            <a:spLocks noGrp="1"/>
          </p:cNvSpPr>
          <p:nvPr>
            <p:ph type="sldNum" sz="quarter" idx="12"/>
          </p:nvPr>
        </p:nvSpPr>
        <p:spPr>
          <a:xfrm>
            <a:off x="8275638" y="6300788"/>
            <a:ext cx="685800" cy="273050"/>
          </a:xfrm>
        </p:spPr>
        <p:txBody>
          <a:bodyPr wrap="square" numCol="1" anchorCtr="0" compatLnSpc="1">
            <a:prstTxWarp prst="textNoShape">
              <a:avLst/>
            </a:prstTxWarp>
          </a:bodyPr>
          <a:lstStyle>
            <a:lvl1pPr fontAlgn="base">
              <a:spcBef>
                <a:spcPct val="0"/>
              </a:spcBef>
              <a:spcAft>
                <a:spcPct val="0"/>
              </a:spcAft>
              <a:defRPr sz="1100">
                <a:solidFill>
                  <a:schemeClr val="tx1"/>
                </a:solidFill>
                <a:latin typeface="Rockwell" pitchFamily="18" charset="0"/>
                <a:cs typeface="Arial" charset="0"/>
              </a:defRPr>
            </a:lvl1pPr>
          </a:lstStyle>
          <a:p>
            <a:fld id="{7B8D6323-F6C1-46BF-BF62-2043EA344D3D}" type="slidenum">
              <a:rPr lang="en-US"/>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6" name="Date Placeholder 3"/>
          <p:cNvSpPr>
            <a:spLocks noGrp="1"/>
          </p:cNvSpPr>
          <p:nvPr>
            <p:ph type="dt" sz="half" idx="16"/>
          </p:nvPr>
        </p:nvSpPr>
        <p:spPr/>
        <p:txBody>
          <a:bodyPr/>
          <a:lstStyle>
            <a:lvl1pPr>
              <a:defRPr/>
            </a:lvl1pPr>
          </a:lstStyle>
          <a:p>
            <a:pPr>
              <a:defRPr/>
            </a:pPr>
            <a:fld id="{A040258F-6855-4375-B0A4-AD3B89D638CD}" type="datetimeFigureOut">
              <a:rPr lang="en-US"/>
              <a:pPr>
                <a:defRPr/>
              </a:pPr>
              <a:t>10/23/2012</a:t>
            </a:fld>
            <a:endParaRPr lang="en-US"/>
          </a:p>
        </p:txBody>
      </p:sp>
      <p:sp>
        <p:nvSpPr>
          <p:cNvPr id="7" name="Footer Placeholder 4"/>
          <p:cNvSpPr>
            <a:spLocks noGrp="1"/>
          </p:cNvSpPr>
          <p:nvPr>
            <p:ph type="ftr" sz="quarter" idx="17"/>
          </p:nvPr>
        </p:nvSpPr>
        <p:spPr/>
        <p:txBody>
          <a:bodyPr/>
          <a:lstStyle>
            <a:lvl1pPr>
              <a:defRPr/>
            </a:lvl1pPr>
          </a:lstStyle>
          <a:p>
            <a:pPr>
              <a:defRPr/>
            </a:pPr>
            <a:endParaRPr lang="en-US"/>
          </a:p>
        </p:txBody>
      </p:sp>
      <p:sp>
        <p:nvSpPr>
          <p:cNvPr id="8" name="Slide Number Placeholder 5"/>
          <p:cNvSpPr>
            <a:spLocks noGrp="1"/>
          </p:cNvSpPr>
          <p:nvPr>
            <p:ph type="sldNum" sz="quarter" idx="18"/>
          </p:nvPr>
        </p:nvSpPr>
        <p:spPr/>
        <p:txBody>
          <a:bodyPr/>
          <a:lstStyle>
            <a:lvl1pPr>
              <a:defRPr/>
            </a:lvl1pPr>
          </a:lstStyle>
          <a:p>
            <a:pPr>
              <a:defRPr/>
            </a:pPr>
            <a:fld id="{D04DB2A5-EC59-454B-A10B-DE4CF11CD6F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7" name="Date Placeholder 3"/>
          <p:cNvSpPr>
            <a:spLocks noGrp="1"/>
          </p:cNvSpPr>
          <p:nvPr>
            <p:ph type="dt" sz="half" idx="16"/>
          </p:nvPr>
        </p:nvSpPr>
        <p:spPr/>
        <p:txBody>
          <a:bodyPr/>
          <a:lstStyle>
            <a:lvl1pPr>
              <a:defRPr/>
            </a:lvl1pPr>
          </a:lstStyle>
          <a:p>
            <a:pPr>
              <a:defRPr/>
            </a:pPr>
            <a:fld id="{11BAFAD0-3681-4E35-8C2A-F11DF8341969}" type="datetimeFigureOut">
              <a:rPr lang="en-US"/>
              <a:pPr>
                <a:defRPr/>
              </a:pPr>
              <a:t>10/23/2012</a:t>
            </a:fld>
            <a:endParaRPr lang="en-US"/>
          </a:p>
        </p:txBody>
      </p:sp>
      <p:sp>
        <p:nvSpPr>
          <p:cNvPr id="9" name="Footer Placeholder 4"/>
          <p:cNvSpPr>
            <a:spLocks noGrp="1"/>
          </p:cNvSpPr>
          <p:nvPr>
            <p:ph type="ftr" sz="quarter" idx="17"/>
          </p:nvPr>
        </p:nvSpPr>
        <p:spPr/>
        <p:txBody>
          <a:bodyPr/>
          <a:lstStyle>
            <a:lvl1pPr>
              <a:defRPr/>
            </a:lvl1pPr>
          </a:lstStyle>
          <a:p>
            <a:pPr>
              <a:defRPr/>
            </a:pPr>
            <a:endParaRPr lang="en-US"/>
          </a:p>
        </p:txBody>
      </p:sp>
      <p:sp>
        <p:nvSpPr>
          <p:cNvPr id="10" name="Slide Number Placeholder 5"/>
          <p:cNvSpPr>
            <a:spLocks noGrp="1"/>
          </p:cNvSpPr>
          <p:nvPr>
            <p:ph type="sldNum" sz="quarter" idx="18"/>
          </p:nvPr>
        </p:nvSpPr>
        <p:spPr/>
        <p:txBody>
          <a:bodyPr/>
          <a:lstStyle>
            <a:lvl1pPr>
              <a:defRPr/>
            </a:lvl1pPr>
          </a:lstStyle>
          <a:p>
            <a:pPr>
              <a:defRPr/>
            </a:pPr>
            <a:fld id="{0C8D8344-F18E-4DBB-8F03-89AA49D0EDC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a:p>
        </p:txBody>
      </p:sp>
      <p:sp>
        <p:nvSpPr>
          <p:cNvPr id="3" name="Date Placeholder 3"/>
          <p:cNvSpPr>
            <a:spLocks noGrp="1"/>
          </p:cNvSpPr>
          <p:nvPr>
            <p:ph type="dt" sz="half" idx="10"/>
          </p:nvPr>
        </p:nvSpPr>
        <p:spPr/>
        <p:txBody>
          <a:bodyPr/>
          <a:lstStyle>
            <a:lvl1pPr>
              <a:defRPr/>
            </a:lvl1pPr>
          </a:lstStyle>
          <a:p>
            <a:pPr>
              <a:defRPr/>
            </a:pPr>
            <a:fld id="{E9F1AE7F-0DF9-4187-8272-9404085122A5}" type="datetimeFigureOut">
              <a:rPr lang="en-US"/>
              <a:pPr>
                <a:defRPr/>
              </a:pPr>
              <a:t>10/23/2012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4D2BE1D-3EAD-4056-AF12-85EBDAFA3C9A}"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BDB6F0A-B073-49B2-BBAC-B71F4F820A1C}" type="datetimeFigureOut">
              <a:rPr lang="en-US"/>
              <a:pPr>
                <a:defRPr/>
              </a:pPr>
              <a:t>10/23/2012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96BC7F7-21CB-4BF1-B5A7-05B48BC56029}"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AU"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E6754A0-7884-4153-900F-83833FBD00B2}" type="datetimeFigureOut">
              <a:rPr lang="en-US"/>
              <a:pPr>
                <a:defRPr/>
              </a:pPr>
              <a:t>10/23/2012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7274C7E-DB13-4987-84AA-179B7C729DEC}"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grpSp>
        <p:nvGrpSpPr>
          <p:cNvPr id="5" name="Group 7"/>
          <p:cNvGrpSpPr>
            <a:grpSpLocks/>
          </p:cNvGrpSpPr>
          <p:nvPr/>
        </p:nvGrpSpPr>
        <p:grpSpPr bwMode="auto">
          <a:xfrm rot="-178369">
            <a:off x="628650" y="506413"/>
            <a:ext cx="3851275" cy="5514975"/>
            <a:chOff x="1524000" y="381000"/>
            <a:chExt cx="3657600" cy="4737978"/>
          </a:xfrm>
        </p:grpSpPr>
        <p:sp>
          <p:nvSpPr>
            <p:cNvPr id="6" name="Rectangle 9"/>
            <p:cNvSpPr/>
            <p:nvPr userDrawn="1"/>
          </p:nvSpPr>
          <p:spPr>
            <a:xfrm>
              <a:off x="1522886" y="380938"/>
              <a:ext cx="3657600" cy="472434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7"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grpSp>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AU"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rtlCol="0">
            <a:normAutofit/>
          </a:bodyPr>
          <a:lstStyle>
            <a:lvl1pPr>
              <a:buNone/>
              <a:defRPr/>
            </a:lvl1pPr>
          </a:lstStyle>
          <a:p>
            <a:pPr lvl="0"/>
            <a:r>
              <a:rPr lang="en-AU" noProof="0" smtClean="0"/>
              <a:t>Drag picture to placeholder or click icon to add</a:t>
            </a:r>
            <a:endParaRPr noProof="0"/>
          </a:p>
        </p:txBody>
      </p:sp>
      <p:sp>
        <p:nvSpPr>
          <p:cNvPr id="8" name="Date Placeholder 4"/>
          <p:cNvSpPr>
            <a:spLocks noGrp="1"/>
          </p:cNvSpPr>
          <p:nvPr>
            <p:ph type="dt" sz="half" idx="15"/>
          </p:nvPr>
        </p:nvSpPr>
        <p:spPr/>
        <p:txBody>
          <a:bodyPr/>
          <a:lstStyle>
            <a:lvl1pPr>
              <a:defRPr/>
            </a:lvl1pPr>
          </a:lstStyle>
          <a:p>
            <a:pPr>
              <a:defRPr/>
            </a:pPr>
            <a:fld id="{91BF7F72-1389-4638-B1C5-8F03F41691AD}" type="datetimeFigureOut">
              <a:rPr lang="en-US"/>
              <a:pPr>
                <a:defRPr/>
              </a:pPr>
              <a:t>10/23/2012</a:t>
            </a:fld>
            <a:endParaRPr lang="en-US"/>
          </a:p>
        </p:txBody>
      </p:sp>
      <p:sp>
        <p:nvSpPr>
          <p:cNvPr id="9" name="Footer Placeholder 5"/>
          <p:cNvSpPr>
            <a:spLocks noGrp="1"/>
          </p:cNvSpPr>
          <p:nvPr>
            <p:ph type="ftr" sz="quarter" idx="16"/>
          </p:nvPr>
        </p:nvSpPr>
        <p:spPr/>
        <p:txBody>
          <a:bodyPr/>
          <a:lstStyle>
            <a:lvl1pPr>
              <a:defRPr/>
            </a:lvl1pPr>
          </a:lstStyle>
          <a:p>
            <a:pPr>
              <a:defRPr/>
            </a:pPr>
            <a:endParaRPr lang="en-US"/>
          </a:p>
        </p:txBody>
      </p:sp>
      <p:sp>
        <p:nvSpPr>
          <p:cNvPr id="10" name="Slide Number Placeholder 6"/>
          <p:cNvSpPr>
            <a:spLocks noGrp="1"/>
          </p:cNvSpPr>
          <p:nvPr>
            <p:ph type="sldNum" sz="quarter" idx="17"/>
          </p:nvPr>
        </p:nvSpPr>
        <p:spPr/>
        <p:txBody>
          <a:bodyPr/>
          <a:lstStyle>
            <a:lvl1pPr>
              <a:defRPr/>
            </a:lvl1pPr>
          </a:lstStyle>
          <a:p>
            <a:pPr>
              <a:defRPr/>
            </a:pPr>
            <a:fld id="{84E9F006-C8CB-4DC2-9793-5CBFF641F29C}"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6" name="Group 13"/>
          <p:cNvGrpSpPr>
            <a:grpSpLocks/>
          </p:cNvGrpSpPr>
          <p:nvPr/>
        </p:nvGrpSpPr>
        <p:grpSpPr bwMode="auto">
          <a:xfrm rot="-385649">
            <a:off x="312738" y="3521075"/>
            <a:ext cx="4089400" cy="3025775"/>
            <a:chOff x="1524000" y="381000"/>
            <a:chExt cx="3657600" cy="4737978"/>
          </a:xfrm>
        </p:grpSpPr>
        <p:sp>
          <p:nvSpPr>
            <p:cNvPr id="7" name="Rectangle 14"/>
            <p:cNvSpPr/>
            <p:nvPr userDrawn="1"/>
          </p:nvSpPr>
          <p:spPr>
            <a:xfrm>
              <a:off x="1522986" y="380761"/>
              <a:ext cx="3657600" cy="472555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8"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grpSp>
      <p:grpSp>
        <p:nvGrpSpPr>
          <p:cNvPr id="9" name="Group 9"/>
          <p:cNvGrpSpPr>
            <a:grpSpLocks/>
          </p:cNvGrpSpPr>
          <p:nvPr/>
        </p:nvGrpSpPr>
        <p:grpSpPr bwMode="auto">
          <a:xfrm rot="232774">
            <a:off x="169863" y="241300"/>
            <a:ext cx="4087812" cy="3025775"/>
            <a:chOff x="1524000" y="381000"/>
            <a:chExt cx="3657600" cy="4737978"/>
          </a:xfrm>
        </p:grpSpPr>
        <p:sp>
          <p:nvSpPr>
            <p:cNvPr id="10" name="Rectangle 10"/>
            <p:cNvSpPr/>
            <p:nvPr userDrawn="1"/>
          </p:nvSpPr>
          <p:spPr>
            <a:xfrm>
              <a:off x="1523760" y="381014"/>
              <a:ext cx="3657600" cy="472555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11"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rtlCol="0">
            <a:normAutofit/>
          </a:bodyPr>
          <a:lstStyle>
            <a:lvl1pPr>
              <a:buNone/>
              <a:defRPr/>
            </a:lvl1pPr>
          </a:lstStyle>
          <a:p>
            <a:pPr lvl="0"/>
            <a:r>
              <a:rPr lang="en-AU" noProof="0" smtClean="0"/>
              <a:t>Drag picture to placeholder or click icon to add</a:t>
            </a:r>
            <a:endParaRPr noProof="0"/>
          </a:p>
        </p:txBody>
      </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rtlCol="0">
            <a:normAutofit/>
          </a:bodyPr>
          <a:lstStyle>
            <a:lvl1pPr>
              <a:buNone/>
              <a:defRPr/>
            </a:lvl1pPr>
          </a:lstStyle>
          <a:p>
            <a:pPr lvl="0"/>
            <a:r>
              <a:rPr lang="en-AU" noProof="0" smtClean="0"/>
              <a:t>Drag picture to placeholder or click icon to add</a:t>
            </a:r>
            <a:endParaRPr noProof="0"/>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AU"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12" name="Date Placeholder 4"/>
          <p:cNvSpPr>
            <a:spLocks noGrp="1"/>
          </p:cNvSpPr>
          <p:nvPr>
            <p:ph type="dt" sz="half" idx="17"/>
          </p:nvPr>
        </p:nvSpPr>
        <p:spPr/>
        <p:txBody>
          <a:bodyPr/>
          <a:lstStyle>
            <a:lvl1pPr>
              <a:defRPr/>
            </a:lvl1pPr>
          </a:lstStyle>
          <a:p>
            <a:pPr>
              <a:defRPr/>
            </a:pPr>
            <a:fld id="{12513E53-9E90-48EB-83C0-20E8AFC89AD2}" type="datetimeFigureOut">
              <a:rPr lang="en-US"/>
              <a:pPr>
                <a:defRPr/>
              </a:pPr>
              <a:t>10/23/2012</a:t>
            </a:fld>
            <a:endParaRPr lang="en-US"/>
          </a:p>
        </p:txBody>
      </p:sp>
      <p:sp>
        <p:nvSpPr>
          <p:cNvPr id="14" name="Footer Placeholder 5"/>
          <p:cNvSpPr>
            <a:spLocks noGrp="1"/>
          </p:cNvSpPr>
          <p:nvPr>
            <p:ph type="ftr" sz="quarter" idx="18"/>
          </p:nvPr>
        </p:nvSpPr>
        <p:spPr/>
        <p:txBody>
          <a:bodyPr/>
          <a:lstStyle>
            <a:lvl1pPr>
              <a:defRPr/>
            </a:lvl1pPr>
          </a:lstStyle>
          <a:p>
            <a:pPr>
              <a:defRPr/>
            </a:pPr>
            <a:endParaRPr lang="en-US"/>
          </a:p>
        </p:txBody>
      </p:sp>
      <p:sp>
        <p:nvSpPr>
          <p:cNvPr id="15" name="Slide Number Placeholder 6"/>
          <p:cNvSpPr>
            <a:spLocks noGrp="1"/>
          </p:cNvSpPr>
          <p:nvPr>
            <p:ph type="sldNum" sz="quarter" idx="19"/>
          </p:nvPr>
        </p:nvSpPr>
        <p:spPr/>
        <p:txBody>
          <a:bodyPr/>
          <a:lstStyle>
            <a:lvl1pPr>
              <a:defRPr/>
            </a:lvl1pPr>
          </a:lstStyle>
          <a:p>
            <a:pPr>
              <a:defRPr/>
            </a:pPr>
            <a:fld id="{1194A5D5-964A-4CEB-A136-A68C6F0F43E8}"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grpSp>
        <p:nvGrpSpPr>
          <p:cNvPr id="5" name="Group 8"/>
          <p:cNvGrpSpPr>
            <a:grpSpLocks/>
          </p:cNvGrpSpPr>
          <p:nvPr/>
        </p:nvGrpSpPr>
        <p:grpSpPr bwMode="auto">
          <a:xfrm rot="232774">
            <a:off x="2058988" y="379413"/>
            <a:ext cx="5032375" cy="3443287"/>
            <a:chOff x="1524000" y="381000"/>
            <a:chExt cx="3657600" cy="4737978"/>
          </a:xfrm>
        </p:grpSpPr>
        <p:sp>
          <p:nvSpPr>
            <p:cNvPr id="6" name="Rectangle 9"/>
            <p:cNvSpPr/>
            <p:nvPr userDrawn="1"/>
          </p:nvSpPr>
          <p:spPr>
            <a:xfrm>
              <a:off x="1523766" y="381015"/>
              <a:ext cx="3657600" cy="4724872"/>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7"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grpSp>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AU" smtClean="0"/>
              <a:t>Click to edit Master title style</a:t>
            </a:r>
            <a:endParaRPr/>
          </a:p>
        </p:txBody>
      </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rtlCol="0">
            <a:normAutofit/>
          </a:bodyPr>
          <a:lstStyle>
            <a:lvl1pPr>
              <a:buNone/>
              <a:defRPr/>
            </a:lvl1pPr>
          </a:lstStyle>
          <a:p>
            <a:pPr lvl="0"/>
            <a:r>
              <a:rPr lang="en-AU" noProof="0" smtClean="0"/>
              <a:t>Drag picture to placeholder or click icon to add</a:t>
            </a:r>
            <a:endParaRPr noProof="0"/>
          </a:p>
        </p:txBody>
      </p:sp>
      <p:sp>
        <p:nvSpPr>
          <p:cNvPr id="8" name="Date Placeholder 4"/>
          <p:cNvSpPr>
            <a:spLocks noGrp="1"/>
          </p:cNvSpPr>
          <p:nvPr>
            <p:ph type="dt" sz="half" idx="16"/>
          </p:nvPr>
        </p:nvSpPr>
        <p:spPr/>
        <p:txBody>
          <a:bodyPr/>
          <a:lstStyle>
            <a:lvl1pPr>
              <a:defRPr/>
            </a:lvl1pPr>
          </a:lstStyle>
          <a:p>
            <a:pPr>
              <a:defRPr/>
            </a:pPr>
            <a:fld id="{4B95B48A-0A1D-42D1-AC84-2C0592CCD298}" type="datetimeFigureOut">
              <a:rPr lang="en-US"/>
              <a:pPr>
                <a:defRPr/>
              </a:pPr>
              <a:t>10/23/2012</a:t>
            </a:fld>
            <a:endParaRPr lang="en-US"/>
          </a:p>
        </p:txBody>
      </p:sp>
      <p:sp>
        <p:nvSpPr>
          <p:cNvPr id="9" name="Footer Placeholder 5"/>
          <p:cNvSpPr>
            <a:spLocks noGrp="1"/>
          </p:cNvSpPr>
          <p:nvPr>
            <p:ph type="ftr" sz="quarter" idx="17"/>
          </p:nvPr>
        </p:nvSpPr>
        <p:spPr/>
        <p:txBody>
          <a:bodyPr/>
          <a:lstStyle>
            <a:lvl1pPr>
              <a:defRPr/>
            </a:lvl1pPr>
          </a:lstStyle>
          <a:p>
            <a:pPr>
              <a:defRPr/>
            </a:pPr>
            <a:endParaRPr lang="en-US"/>
          </a:p>
        </p:txBody>
      </p:sp>
      <p:sp>
        <p:nvSpPr>
          <p:cNvPr id="10" name="Slide Number Placeholder 6"/>
          <p:cNvSpPr>
            <a:spLocks noGrp="1"/>
          </p:cNvSpPr>
          <p:nvPr>
            <p:ph type="sldNum" sz="quarter" idx="18"/>
          </p:nvPr>
        </p:nvSpPr>
        <p:spPr/>
        <p:txBody>
          <a:bodyPr/>
          <a:lstStyle>
            <a:lvl1pPr>
              <a:defRPr/>
            </a:lvl1pPr>
          </a:lstStyle>
          <a:p>
            <a:pPr>
              <a:defRPr/>
            </a:pPr>
            <a:fld id="{3369C0CC-3C13-4F35-B86E-59EDEE3CA834}"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grpSp>
        <p:nvGrpSpPr>
          <p:cNvPr id="6" name="Group 13"/>
          <p:cNvGrpSpPr>
            <a:grpSpLocks/>
          </p:cNvGrpSpPr>
          <p:nvPr/>
        </p:nvGrpSpPr>
        <p:grpSpPr bwMode="auto">
          <a:xfrm rot="-180000">
            <a:off x="114300" y="115888"/>
            <a:ext cx="3968750" cy="3705225"/>
            <a:chOff x="1524000" y="381000"/>
            <a:chExt cx="3657600" cy="4737978"/>
          </a:xfrm>
        </p:grpSpPr>
        <p:sp>
          <p:nvSpPr>
            <p:cNvPr id="7" name="Rectangle 14"/>
            <p:cNvSpPr/>
            <p:nvPr userDrawn="1"/>
          </p:nvSpPr>
          <p:spPr>
            <a:xfrm>
              <a:off x="1522807" y="380904"/>
              <a:ext cx="3657600" cy="472376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8"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grpSp>
      <p:grpSp>
        <p:nvGrpSpPr>
          <p:cNvPr id="9" name="Group 9"/>
          <p:cNvGrpSpPr>
            <a:grpSpLocks/>
          </p:cNvGrpSpPr>
          <p:nvPr/>
        </p:nvGrpSpPr>
        <p:grpSpPr bwMode="auto">
          <a:xfrm rot="360000">
            <a:off x="4165600" y="323850"/>
            <a:ext cx="4792663" cy="3443288"/>
            <a:chOff x="1524000" y="381000"/>
            <a:chExt cx="3657600" cy="4737978"/>
          </a:xfrm>
        </p:grpSpPr>
        <p:sp>
          <p:nvSpPr>
            <p:cNvPr id="10" name="Rectangle 10"/>
            <p:cNvSpPr/>
            <p:nvPr userDrawn="1"/>
          </p:nvSpPr>
          <p:spPr>
            <a:xfrm>
              <a:off x="1523620" y="381036"/>
              <a:ext cx="3657600" cy="4724872"/>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11"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grpSp>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AU" smtClean="0"/>
              <a:t>Click to edit Master title style</a:t>
            </a:r>
            <a:endParaRPr/>
          </a:p>
        </p:txBody>
      </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rtlCol="0">
            <a:normAutofit/>
          </a:bodyPr>
          <a:lstStyle>
            <a:lvl1pPr>
              <a:buNone/>
              <a:defRPr/>
            </a:lvl1pPr>
          </a:lstStyle>
          <a:p>
            <a:pPr lvl="0"/>
            <a:r>
              <a:rPr lang="en-AU" noProof="0" smtClean="0"/>
              <a:t>Drag picture to placeholder or click icon to add</a:t>
            </a:r>
            <a:endParaRPr noProof="0"/>
          </a:p>
        </p:txBody>
      </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rtlCol="0">
            <a:normAutofit/>
          </a:bodyPr>
          <a:lstStyle>
            <a:lvl1pPr>
              <a:buNone/>
              <a:defRPr/>
            </a:lvl1pPr>
          </a:lstStyle>
          <a:p>
            <a:pPr lvl="0"/>
            <a:r>
              <a:rPr lang="en-AU" noProof="0" smtClean="0"/>
              <a:t>Drag picture to placeholder or click icon to add</a:t>
            </a:r>
            <a:endParaRPr noProof="0"/>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12" name="Date Placeholder 4"/>
          <p:cNvSpPr>
            <a:spLocks noGrp="1"/>
          </p:cNvSpPr>
          <p:nvPr>
            <p:ph type="dt" sz="half" idx="18"/>
          </p:nvPr>
        </p:nvSpPr>
        <p:spPr/>
        <p:txBody>
          <a:bodyPr/>
          <a:lstStyle>
            <a:lvl1pPr>
              <a:defRPr/>
            </a:lvl1pPr>
          </a:lstStyle>
          <a:p>
            <a:pPr>
              <a:defRPr/>
            </a:pPr>
            <a:fld id="{F9BFAD24-FC95-4342-B1CF-B6A43F2D5A4D}" type="datetimeFigureOut">
              <a:rPr lang="en-US"/>
              <a:pPr>
                <a:defRPr/>
              </a:pPr>
              <a:t>10/23/2012</a:t>
            </a:fld>
            <a:endParaRPr lang="en-US"/>
          </a:p>
        </p:txBody>
      </p:sp>
      <p:sp>
        <p:nvSpPr>
          <p:cNvPr id="14" name="Footer Placeholder 5"/>
          <p:cNvSpPr>
            <a:spLocks noGrp="1"/>
          </p:cNvSpPr>
          <p:nvPr>
            <p:ph type="ftr" sz="quarter" idx="19"/>
          </p:nvPr>
        </p:nvSpPr>
        <p:spPr/>
        <p:txBody>
          <a:bodyPr/>
          <a:lstStyle>
            <a:lvl1pPr>
              <a:defRPr/>
            </a:lvl1pPr>
          </a:lstStyle>
          <a:p>
            <a:pPr>
              <a:defRPr/>
            </a:pPr>
            <a:endParaRPr lang="en-US"/>
          </a:p>
        </p:txBody>
      </p:sp>
      <p:sp>
        <p:nvSpPr>
          <p:cNvPr id="15" name="Slide Number Placeholder 6"/>
          <p:cNvSpPr>
            <a:spLocks noGrp="1"/>
          </p:cNvSpPr>
          <p:nvPr>
            <p:ph type="sldNum" sz="quarter" idx="20"/>
          </p:nvPr>
        </p:nvSpPr>
        <p:spPr/>
        <p:txBody>
          <a:bodyPr/>
          <a:lstStyle>
            <a:lvl1pPr>
              <a:defRPr/>
            </a:lvl1pPr>
          </a:lstStyle>
          <a:p>
            <a:pPr>
              <a:defRPr/>
            </a:pPr>
            <a:fld id="{54D1BC2C-ED40-44E1-ADAF-E73C9BE4A6C0}"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4" name="Date Placeholder 3"/>
          <p:cNvSpPr>
            <a:spLocks noGrp="1"/>
          </p:cNvSpPr>
          <p:nvPr>
            <p:ph type="dt" sz="half" idx="10"/>
          </p:nvPr>
        </p:nvSpPr>
        <p:spPr/>
        <p:txBody>
          <a:bodyPr/>
          <a:lstStyle>
            <a:lvl1pPr>
              <a:defRPr/>
            </a:lvl1pPr>
          </a:lstStyle>
          <a:p>
            <a:pPr>
              <a:defRPr/>
            </a:pPr>
            <a:fld id="{818BFFBA-08CE-4103-A5C9-8819BE81257A}" type="datetimeFigureOut">
              <a:rPr lang="en-US"/>
              <a:pPr>
                <a:defRPr/>
              </a:pPr>
              <a:t>10/23/2012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9F2BD86-E8D5-41DA-9ECA-9221B336E7D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4" name="Date Placeholder 3"/>
          <p:cNvSpPr>
            <a:spLocks noGrp="1"/>
          </p:cNvSpPr>
          <p:nvPr>
            <p:ph type="dt" sz="half" idx="10"/>
          </p:nvPr>
        </p:nvSpPr>
        <p:spPr/>
        <p:txBody>
          <a:bodyPr/>
          <a:lstStyle>
            <a:lvl1pPr>
              <a:defRPr/>
            </a:lvl1pPr>
          </a:lstStyle>
          <a:p>
            <a:pPr>
              <a:defRPr/>
            </a:pPr>
            <a:fld id="{A9608409-8EFA-4CEB-95B2-C82E5A731C23}" type="datetimeFigureOut">
              <a:rPr lang="en-US"/>
              <a:pPr>
                <a:defRPr/>
              </a:pPr>
              <a:t>10/23/2012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BFCBD72-6E20-4DAA-BABD-49CCDFAB3ECF}"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lstStyle/>
          <a:p>
            <a:r>
              <a:rPr lang="en-AU"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4" name="Date Placeholder 3"/>
          <p:cNvSpPr>
            <a:spLocks noGrp="1"/>
          </p:cNvSpPr>
          <p:nvPr>
            <p:ph type="dt" sz="half" idx="10"/>
          </p:nvPr>
        </p:nvSpPr>
        <p:spPr/>
        <p:txBody>
          <a:bodyPr/>
          <a:lstStyle>
            <a:lvl1pPr>
              <a:defRPr/>
            </a:lvl1pPr>
          </a:lstStyle>
          <a:p>
            <a:pPr>
              <a:defRPr/>
            </a:pPr>
            <a:fld id="{84A141D2-9095-4A7A-BAFB-3DA0C2D774C0}" type="datetimeFigureOut">
              <a:rPr lang="en-US"/>
              <a:pPr>
                <a:defRPr/>
              </a:pPr>
              <a:t>10/23/2012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DA9B13-D77D-4830-8618-FB8F32F73418}"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AU"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oAutofit/>
          </a:bodyPr>
          <a:lstStyle>
            <a:lvl1pPr algn="l">
              <a:lnSpc>
                <a:spcPts val="5000"/>
              </a:lnSpc>
              <a:defRPr sz="4600"/>
            </a:lvl1pPr>
          </a:lstStyle>
          <a:p>
            <a:r>
              <a:rPr lang="en-AU" smtClean="0"/>
              <a:t>Click to edit Master title style</a:t>
            </a:r>
            <a:endParaRPr dirty="0"/>
          </a:p>
        </p:txBody>
      </p:sp>
      <p:sp>
        <p:nvSpPr>
          <p:cNvPr id="3" name="Subtitle 2"/>
          <p:cNvSpPr>
            <a:spLocks noGrp="1"/>
          </p:cNvSpPr>
          <p:nvPr>
            <p:ph type="subTitle" idx="1"/>
          </p:nvPr>
        </p:nvSpPr>
        <p:spPr>
          <a:xfrm>
            <a:off x="3960813" y="5056909"/>
            <a:ext cx="4724400" cy="1156586"/>
          </a:xfrm>
        </p:spPr>
        <p:txBody>
          <a:bodyPr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dirty="0"/>
          </a:p>
        </p:txBody>
      </p:sp>
      <p:sp>
        <p:nvSpPr>
          <p:cNvPr id="5" name="Date Placeholder 3"/>
          <p:cNvSpPr>
            <a:spLocks noGrp="1"/>
          </p:cNvSpPr>
          <p:nvPr>
            <p:ph type="dt" sz="half" idx="14"/>
          </p:nvPr>
        </p:nvSpPr>
        <p:spPr>
          <a:xfrm>
            <a:off x="457200" y="6299200"/>
            <a:ext cx="1981200" cy="273050"/>
          </a:xfrm>
        </p:spPr>
        <p:txBody>
          <a:bodyPr/>
          <a:lstStyle>
            <a:lvl1pPr algn="l">
              <a:defRPr sz="1100" smtClean="0">
                <a:latin typeface="Rockwell" pitchFamily="18" charset="0"/>
              </a:defRPr>
            </a:lvl1pPr>
          </a:lstStyle>
          <a:p>
            <a:pPr>
              <a:defRPr/>
            </a:pPr>
            <a:fld id="{565E4D02-86A4-4484-B74E-2C3410CF6DD3}" type="datetimeFigureOut">
              <a:rPr lang="en-US"/>
              <a:pPr>
                <a:defRPr/>
              </a:pPr>
              <a:t>10/23/2012</a:t>
            </a:fld>
            <a:endParaRPr lang="en-US"/>
          </a:p>
        </p:txBody>
      </p:sp>
      <p:sp>
        <p:nvSpPr>
          <p:cNvPr id="6" name="Footer Placeholder 4"/>
          <p:cNvSpPr>
            <a:spLocks noGrp="1"/>
          </p:cNvSpPr>
          <p:nvPr>
            <p:ph type="ftr" sz="quarter" idx="15"/>
          </p:nvPr>
        </p:nvSpPr>
        <p:spPr>
          <a:xfrm>
            <a:off x="3962400" y="6299200"/>
            <a:ext cx="3810000" cy="273050"/>
          </a:xfrm>
        </p:spPr>
        <p:txBody>
          <a:bodyPr/>
          <a:lstStyle>
            <a:lvl1pPr algn="l">
              <a:defRPr/>
            </a:lvl1pPr>
          </a:lstStyle>
          <a:p>
            <a:pPr>
              <a:defRPr/>
            </a:pPr>
            <a:endParaRPr lang="en-US"/>
          </a:p>
        </p:txBody>
      </p:sp>
      <p:sp>
        <p:nvSpPr>
          <p:cNvPr id="7" name="Slide Number Placeholder 5"/>
          <p:cNvSpPr>
            <a:spLocks noGrp="1"/>
          </p:cNvSpPr>
          <p:nvPr>
            <p:ph type="sldNum" sz="quarter" idx="16"/>
          </p:nvPr>
        </p:nvSpPr>
        <p:spPr>
          <a:xfrm>
            <a:off x="8264525" y="6311900"/>
            <a:ext cx="685800" cy="265113"/>
          </a:xfrm>
        </p:spPr>
        <p:txBody>
          <a:bodyPr/>
          <a:lstStyle>
            <a:lvl1pPr>
              <a:defRPr sz="1100" smtClean="0">
                <a:solidFill>
                  <a:schemeClr val="tx1"/>
                </a:solidFill>
                <a:latin typeface="Rockwell" pitchFamily="18" charset="0"/>
              </a:defRPr>
            </a:lvl1pPr>
          </a:lstStyle>
          <a:p>
            <a:pPr>
              <a:defRPr/>
            </a:pPr>
            <a:fld id="{7EFB164C-A081-4258-920B-503D4D0B3BF3}"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lIns="45720" tIns="0" rIns="45720" bIns="0" rtlCol="0" anchor="b">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AU"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tIns="0" rIns="45720" bIns="0" rtlCol="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B46BECA-B279-4829-A552-318E7AEF22F5}" type="datetimeFigureOut">
              <a:rPr lang="en-US"/>
              <a:pPr>
                <a:defRPr/>
              </a:pPr>
              <a:t>10/23/2012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356F2E3-9929-4181-8C40-3D108161B4E4}"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AU"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lstStyle>
            <a:lvl1pPr algn="l">
              <a:lnSpc>
                <a:spcPts val="5000"/>
              </a:lnSpc>
              <a:defRPr sz="4600" b="1" cap="none" baseline="0"/>
            </a:lvl1pPr>
          </a:lstStyle>
          <a:p>
            <a:r>
              <a:rPr lang="en-AU"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5" name="Date Placeholder 3"/>
          <p:cNvSpPr>
            <a:spLocks noGrp="1"/>
          </p:cNvSpPr>
          <p:nvPr>
            <p:ph type="dt" sz="half" idx="14"/>
          </p:nvPr>
        </p:nvSpPr>
        <p:spPr/>
        <p:txBody>
          <a:bodyPr/>
          <a:lstStyle>
            <a:lvl1pPr>
              <a:defRPr/>
            </a:lvl1pPr>
          </a:lstStyle>
          <a:p>
            <a:pPr>
              <a:defRPr/>
            </a:pPr>
            <a:fld id="{9C7427DA-7ECE-469F-9C41-3F9DE9C965B7}" type="datetimeFigureOut">
              <a:rPr lang="en-US"/>
              <a:pPr>
                <a:defRPr/>
              </a:pPr>
              <a:t>10/23/2012</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8" name="Slide Number Placeholder 5"/>
          <p:cNvSpPr>
            <a:spLocks noGrp="1"/>
          </p:cNvSpPr>
          <p:nvPr>
            <p:ph type="sldNum" sz="quarter" idx="16"/>
          </p:nvPr>
        </p:nvSpPr>
        <p:spPr/>
        <p:txBody>
          <a:bodyPr/>
          <a:lstStyle>
            <a:lvl1pPr>
              <a:defRPr/>
            </a:lvl1pPr>
          </a:lstStyle>
          <a:p>
            <a:pPr>
              <a:defRPr/>
            </a:pPr>
            <a:fld id="{5BA3D8F5-49DF-4E3C-8C49-9C205269C331}"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grpSp>
        <p:nvGrpSpPr>
          <p:cNvPr id="5" name="Group 8"/>
          <p:cNvGrpSpPr>
            <a:grpSpLocks/>
          </p:cNvGrpSpPr>
          <p:nvPr/>
        </p:nvGrpSpPr>
        <p:grpSpPr bwMode="auto">
          <a:xfrm rot="-360000">
            <a:off x="654050" y="444500"/>
            <a:ext cx="5416550" cy="3630613"/>
            <a:chOff x="1524000" y="381000"/>
            <a:chExt cx="3657600" cy="4737978"/>
          </a:xfrm>
        </p:grpSpPr>
        <p:sp>
          <p:nvSpPr>
            <p:cNvPr id="6" name="Rectangle 9"/>
            <p:cNvSpPr/>
            <p:nvPr userDrawn="1"/>
          </p:nvSpPr>
          <p:spPr>
            <a:xfrm>
              <a:off x="1523326" y="380823"/>
              <a:ext cx="3657600" cy="472347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7"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grpSp>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AU" smtClean="0"/>
              <a:t>Click to edit Master title style</a:t>
            </a:r>
            <a:endParaRPr/>
          </a:p>
        </p:txBody>
      </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rtlCol="0">
            <a:normAutofit/>
          </a:bodyPr>
          <a:lstStyle>
            <a:lvl1pPr>
              <a:buNone/>
              <a:defRPr/>
            </a:lvl1pPr>
          </a:lstStyle>
          <a:p>
            <a:pPr lvl="0"/>
            <a:r>
              <a:rPr lang="en-AU" noProof="0" smtClean="0"/>
              <a:t>Drag picture to placeholder or click icon to add</a:t>
            </a:r>
            <a:endParaRPr noProof="0"/>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8" name="Date Placeholder 4"/>
          <p:cNvSpPr>
            <a:spLocks noGrp="1"/>
          </p:cNvSpPr>
          <p:nvPr>
            <p:ph type="dt" sz="half" idx="16"/>
          </p:nvPr>
        </p:nvSpPr>
        <p:spPr/>
        <p:txBody>
          <a:bodyPr/>
          <a:lstStyle>
            <a:lvl1pPr>
              <a:defRPr/>
            </a:lvl1pPr>
          </a:lstStyle>
          <a:p>
            <a:pPr>
              <a:defRPr/>
            </a:pPr>
            <a:fld id="{10BEAC17-C7CC-49F2-832C-57A033213CB7}" type="datetimeFigureOut">
              <a:rPr lang="en-US"/>
              <a:pPr>
                <a:defRPr/>
              </a:pPr>
              <a:t>10/23/2012</a:t>
            </a:fld>
            <a:endParaRPr lang="en-US"/>
          </a:p>
        </p:txBody>
      </p:sp>
      <p:sp>
        <p:nvSpPr>
          <p:cNvPr id="9" name="Footer Placeholder 5"/>
          <p:cNvSpPr>
            <a:spLocks noGrp="1"/>
          </p:cNvSpPr>
          <p:nvPr>
            <p:ph type="ftr" sz="quarter" idx="17"/>
          </p:nvPr>
        </p:nvSpPr>
        <p:spPr/>
        <p:txBody>
          <a:bodyPr/>
          <a:lstStyle>
            <a:lvl1pPr>
              <a:defRPr/>
            </a:lvl1pPr>
          </a:lstStyle>
          <a:p>
            <a:pPr>
              <a:defRPr/>
            </a:pPr>
            <a:endParaRPr lang="en-US"/>
          </a:p>
        </p:txBody>
      </p:sp>
      <p:sp>
        <p:nvSpPr>
          <p:cNvPr id="10" name="Slide Number Placeholder 6"/>
          <p:cNvSpPr>
            <a:spLocks noGrp="1"/>
          </p:cNvSpPr>
          <p:nvPr>
            <p:ph type="sldNum" sz="quarter" idx="18"/>
          </p:nvPr>
        </p:nvSpPr>
        <p:spPr/>
        <p:txBody>
          <a:bodyPr/>
          <a:lstStyle>
            <a:lvl1pPr>
              <a:defRPr/>
            </a:lvl1pPr>
          </a:lstStyle>
          <a:p>
            <a:pPr>
              <a:defRPr/>
            </a:pPr>
            <a:fld id="{B2430575-BD01-41D3-8996-E8C1BF736E1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5" name="Date Placeholder 3"/>
          <p:cNvSpPr>
            <a:spLocks noGrp="1"/>
          </p:cNvSpPr>
          <p:nvPr>
            <p:ph type="dt" sz="half" idx="10"/>
          </p:nvPr>
        </p:nvSpPr>
        <p:spPr/>
        <p:txBody>
          <a:bodyPr/>
          <a:lstStyle>
            <a:lvl1pPr>
              <a:defRPr/>
            </a:lvl1pPr>
          </a:lstStyle>
          <a:p>
            <a:pPr>
              <a:defRPr/>
            </a:pPr>
            <a:fld id="{5DEA2863-98D7-4629-BEAA-824093E6E5AC}" type="datetimeFigureOut">
              <a:rPr lang="en-US"/>
              <a:pPr>
                <a:defRPr/>
              </a:pPr>
              <a:t>10/23/2012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05C467D-CF78-4D10-BC94-6455FC2CD50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10" descr="Comparison-Underline.png"/>
          <p:cNvPicPr>
            <a:picLocks noChangeAspect="1"/>
          </p:cNvPicPr>
          <p:nvPr/>
        </p:nvPicPr>
        <p:blipFill>
          <a:blip r:embed="rId2"/>
          <a:srcRect/>
          <a:stretch>
            <a:fillRect/>
          </a:stretch>
        </p:blipFill>
        <p:spPr bwMode="auto">
          <a:xfrm>
            <a:off x="957263" y="1897063"/>
            <a:ext cx="3228975" cy="142875"/>
          </a:xfrm>
          <a:prstGeom prst="rect">
            <a:avLst/>
          </a:prstGeom>
          <a:noFill/>
          <a:ln w="9525">
            <a:noFill/>
            <a:miter lim="800000"/>
            <a:headEnd/>
            <a:tailEnd/>
          </a:ln>
        </p:spPr>
      </p:pic>
      <p:pic>
        <p:nvPicPr>
          <p:cNvPr id="8" name="Picture 12" descr="Comparison-Underline.png"/>
          <p:cNvPicPr>
            <a:picLocks noChangeAspect="1"/>
          </p:cNvPicPr>
          <p:nvPr/>
        </p:nvPicPr>
        <p:blipFill>
          <a:blip r:embed="rId2"/>
          <a:srcRect/>
          <a:stretch>
            <a:fillRect/>
          </a:stretch>
        </p:blipFill>
        <p:spPr bwMode="auto">
          <a:xfrm>
            <a:off x="4916488" y="1897063"/>
            <a:ext cx="3228975" cy="142875"/>
          </a:xfrm>
          <a:prstGeom prst="rect">
            <a:avLst/>
          </a:prstGeom>
          <a:noFill/>
          <a:ln w="9525">
            <a:noFill/>
            <a:miter lim="800000"/>
            <a:headEnd/>
            <a:tailEnd/>
          </a:ln>
        </p:spPr>
      </p:pic>
      <p:pic>
        <p:nvPicPr>
          <p:cNvPr id="9" name="Picture 11" descr="Comparison-Underline.png"/>
          <p:cNvPicPr>
            <a:picLocks noChangeAspect="1"/>
          </p:cNvPicPr>
          <p:nvPr/>
        </p:nvPicPr>
        <p:blipFill>
          <a:blip r:embed="rId2"/>
          <a:srcRect/>
          <a:stretch>
            <a:fillRect/>
          </a:stretch>
        </p:blipFill>
        <p:spPr bwMode="auto">
          <a:xfrm>
            <a:off x="957263" y="1897063"/>
            <a:ext cx="3228975" cy="142875"/>
          </a:xfrm>
          <a:prstGeom prst="rect">
            <a:avLst/>
          </a:prstGeom>
          <a:noFill/>
          <a:ln w="9525">
            <a:noFill/>
            <a:miter lim="800000"/>
            <a:headEnd/>
            <a:tailEnd/>
          </a:ln>
        </p:spPr>
      </p:pic>
      <p:pic>
        <p:nvPicPr>
          <p:cNvPr id="10" name="Picture 13" descr="Comparison-Underline.png"/>
          <p:cNvPicPr>
            <a:picLocks noChangeAspect="1"/>
          </p:cNvPicPr>
          <p:nvPr/>
        </p:nvPicPr>
        <p:blipFill>
          <a:blip r:embed="rId2"/>
          <a:srcRect/>
          <a:stretch>
            <a:fillRect/>
          </a:stretch>
        </p:blipFill>
        <p:spPr bwMode="auto">
          <a:xfrm>
            <a:off x="4916488" y="1897063"/>
            <a:ext cx="3228975" cy="142875"/>
          </a:xfrm>
          <a:prstGeom prst="rect">
            <a:avLst/>
          </a:prstGeom>
          <a:noFill/>
          <a:ln w="9525">
            <a:noFill/>
            <a:miter lim="800000"/>
            <a:headEnd/>
            <a:tailEnd/>
          </a:ln>
        </p:spPr>
      </p:pic>
      <p:sp>
        <p:nvSpPr>
          <p:cNvPr id="2" name="Title 1"/>
          <p:cNvSpPr>
            <a:spLocks noGrp="1"/>
          </p:cNvSpPr>
          <p:nvPr>
            <p:ph type="title"/>
          </p:nvPr>
        </p:nvSpPr>
        <p:spPr/>
        <p:txBody>
          <a:bodyPr/>
          <a:lstStyle>
            <a:lvl1pPr>
              <a:defRPr/>
            </a:lvl1pPr>
          </a:lstStyle>
          <a:p>
            <a:r>
              <a:rPr lang="en-AU"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11" name="Date Placeholder 6"/>
          <p:cNvSpPr>
            <a:spLocks noGrp="1"/>
          </p:cNvSpPr>
          <p:nvPr>
            <p:ph type="dt" sz="half" idx="10"/>
          </p:nvPr>
        </p:nvSpPr>
        <p:spPr/>
        <p:txBody>
          <a:bodyPr/>
          <a:lstStyle>
            <a:lvl1pPr>
              <a:defRPr/>
            </a:lvl1pPr>
          </a:lstStyle>
          <a:p>
            <a:pPr>
              <a:defRPr/>
            </a:pPr>
            <a:fld id="{CDC6C65F-2ADC-4EA0-8CC4-7B8D1815B3AB}" type="datetimeFigureOut">
              <a:rPr lang="en-US"/>
              <a:pPr>
                <a:defRPr/>
              </a:pPr>
              <a:t>10/23/2012</a:t>
            </a:fld>
            <a:endParaRPr lang="en-US"/>
          </a:p>
        </p:txBody>
      </p:sp>
      <p:sp>
        <p:nvSpPr>
          <p:cNvPr id="12" name="Footer Placeholder 7"/>
          <p:cNvSpPr>
            <a:spLocks noGrp="1"/>
          </p:cNvSpPr>
          <p:nvPr>
            <p:ph type="ftr" sz="quarter" idx="11"/>
          </p:nvPr>
        </p:nvSpPr>
        <p:spPr/>
        <p:txBody>
          <a:bodyPr/>
          <a:lstStyle>
            <a:lvl1pPr>
              <a:defRPr/>
            </a:lvl1pPr>
          </a:lstStyle>
          <a:p>
            <a:pPr>
              <a:defRPr/>
            </a:pPr>
            <a:endParaRPr lang="en-US"/>
          </a:p>
        </p:txBody>
      </p:sp>
      <p:sp>
        <p:nvSpPr>
          <p:cNvPr id="13" name="Slide Number Placeholder 8"/>
          <p:cNvSpPr>
            <a:spLocks noGrp="1"/>
          </p:cNvSpPr>
          <p:nvPr>
            <p:ph type="sldNum" sz="quarter" idx="12"/>
          </p:nvPr>
        </p:nvSpPr>
        <p:spPr/>
        <p:txBody>
          <a:bodyPr/>
          <a:lstStyle>
            <a:lvl1pPr>
              <a:defRPr/>
            </a:lvl1pPr>
          </a:lstStyle>
          <a:p>
            <a:pPr>
              <a:defRPr/>
            </a:pPr>
            <a:fld id="{0A605DF5-9ACC-450D-97DB-D0D519BC167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5" name="Date Placeholder 3"/>
          <p:cNvSpPr>
            <a:spLocks noGrp="1"/>
          </p:cNvSpPr>
          <p:nvPr>
            <p:ph type="dt" sz="half" idx="14"/>
          </p:nvPr>
        </p:nvSpPr>
        <p:spPr/>
        <p:txBody>
          <a:bodyPr/>
          <a:lstStyle>
            <a:lvl1pPr>
              <a:defRPr/>
            </a:lvl1pPr>
          </a:lstStyle>
          <a:p>
            <a:pPr>
              <a:defRPr/>
            </a:pPr>
            <a:fld id="{8301EEC3-092E-42C5-9748-A6EE6610C550}" type="datetimeFigureOut">
              <a:rPr lang="en-US"/>
              <a:pPr>
                <a:defRPr/>
              </a:pPr>
              <a:t>10/23/2012</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F4EC27A1-1DFD-4869-A533-23229478A07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8.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7.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14400" y="503238"/>
            <a:ext cx="7313613"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smtClean="0"/>
              <a:t>Click to edit Master title style</a:t>
            </a:r>
            <a:endParaRPr lang="ru-RU" smtClean="0"/>
          </a:p>
        </p:txBody>
      </p:sp>
      <p:sp>
        <p:nvSpPr>
          <p:cNvPr id="1027" name="Text Placeholder 2"/>
          <p:cNvSpPr>
            <a:spLocks noGrp="1"/>
          </p:cNvSpPr>
          <p:nvPr>
            <p:ph type="body" idx="1"/>
          </p:nvPr>
        </p:nvSpPr>
        <p:spPr bwMode="auto">
          <a:xfrm>
            <a:off x="914400" y="1735138"/>
            <a:ext cx="7313613" cy="40560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ru-RU" smtClean="0"/>
          </a:p>
        </p:txBody>
      </p:sp>
      <p:sp>
        <p:nvSpPr>
          <p:cNvPr id="4" name="Date Placeholder 3"/>
          <p:cNvSpPr>
            <a:spLocks noGrp="1"/>
          </p:cNvSpPr>
          <p:nvPr>
            <p:ph type="dt" sz="half" idx="2"/>
          </p:nvPr>
        </p:nvSpPr>
        <p:spPr>
          <a:xfrm>
            <a:off x="7662863" y="6315075"/>
            <a:ext cx="1295400" cy="265113"/>
          </a:xfrm>
          <a:prstGeom prst="rect">
            <a:avLst/>
          </a:prstGeom>
        </p:spPr>
        <p:txBody>
          <a:bodyPr vert="horz" lIns="91440" tIns="45720" rIns="91440" bIns="45720" rtlCol="0" anchor="ctr"/>
          <a:lstStyle>
            <a:lvl1pPr algn="r" fontAlgn="auto">
              <a:spcBef>
                <a:spcPts val="0"/>
              </a:spcBef>
              <a:spcAft>
                <a:spcPts val="0"/>
              </a:spcAft>
              <a:defRPr sz="1100" smtClean="0">
                <a:solidFill>
                  <a:schemeClr val="tx1"/>
                </a:solidFill>
                <a:latin typeface="Rockwell" pitchFamily="18" charset="0"/>
                <a:cs typeface="+mn-cs"/>
              </a:defRPr>
            </a:lvl1pPr>
          </a:lstStyle>
          <a:p>
            <a:pPr>
              <a:defRPr/>
            </a:pPr>
            <a:fld id="{D4259212-F5A6-4813-8A51-94BB3E01A980}" type="datetimeFigureOut">
              <a:rPr lang="en-US"/>
              <a:pPr>
                <a:defRPr/>
              </a:pPr>
              <a:t>10/23/2012</a:t>
            </a:fld>
            <a:endParaRPr lang="en-US"/>
          </a:p>
        </p:txBody>
      </p:sp>
      <p:sp>
        <p:nvSpPr>
          <p:cNvPr id="5" name="Footer Placeholder 4"/>
          <p:cNvSpPr>
            <a:spLocks noGrp="1"/>
          </p:cNvSpPr>
          <p:nvPr>
            <p:ph type="ftr" sz="quarter" idx="3"/>
          </p:nvPr>
        </p:nvSpPr>
        <p:spPr>
          <a:xfrm>
            <a:off x="3943350" y="6305550"/>
            <a:ext cx="3717925" cy="258763"/>
          </a:xfrm>
          <a:prstGeom prst="rect">
            <a:avLst/>
          </a:prstGeom>
        </p:spPr>
        <p:txBody>
          <a:bodyPr vert="horz" lIns="91440" tIns="45720" rIns="91440" bIns="45720" rtlCol="0" anchor="ctr"/>
          <a:lstStyle>
            <a:lvl1pPr algn="r" fontAlgn="auto">
              <a:spcBef>
                <a:spcPts val="0"/>
              </a:spcBef>
              <a:spcAft>
                <a:spcPts val="0"/>
              </a:spcAft>
              <a:defRPr sz="1100">
                <a:solidFill>
                  <a:schemeClr val="tx1"/>
                </a:solidFill>
                <a:latin typeface="Rockwell" pitchFamily="18" charset="0"/>
                <a:cs typeface="+mn-cs"/>
              </a:defRPr>
            </a:lvl1pPr>
          </a:lstStyle>
          <a:p>
            <a:pPr>
              <a:defRPr/>
            </a:pPr>
            <a:endParaRPr lang="en-US"/>
          </a:p>
        </p:txBody>
      </p:sp>
      <p:sp>
        <p:nvSpPr>
          <p:cNvPr id="6" name="Slide Number Placeholder 5"/>
          <p:cNvSpPr>
            <a:spLocks noGrp="1"/>
          </p:cNvSpPr>
          <p:nvPr>
            <p:ph type="sldNum" sz="quarter" idx="4"/>
          </p:nvPr>
        </p:nvSpPr>
        <p:spPr>
          <a:xfrm>
            <a:off x="7521575" y="5476875"/>
            <a:ext cx="1482725" cy="850900"/>
          </a:xfrm>
          <a:prstGeom prst="rect">
            <a:avLst/>
          </a:prstGeom>
        </p:spPr>
        <p:txBody>
          <a:bodyPr vert="horz" lIns="91440" tIns="45720" rIns="91440" bIns="45720" rtlCol="0" anchor="ctr"/>
          <a:lstStyle>
            <a:lvl1pPr algn="r" fontAlgn="auto">
              <a:spcBef>
                <a:spcPts val="0"/>
              </a:spcBef>
              <a:spcAft>
                <a:spcPts val="0"/>
              </a:spcAft>
              <a:defRPr sz="8200" smtClean="0">
                <a:gradFill>
                  <a:gsLst>
                    <a:gs pos="0">
                      <a:schemeClr val="tx1">
                        <a:alpha val="10000"/>
                      </a:schemeClr>
                    </a:gs>
                    <a:gs pos="100000">
                      <a:schemeClr val="tx1">
                        <a:alpha val="10000"/>
                      </a:schemeClr>
                    </a:gs>
                  </a:gsLst>
                  <a:lin ang="5400000" scaled="0"/>
                </a:gradFill>
                <a:latin typeface="Impact" pitchFamily="34" charset="0"/>
                <a:cs typeface="+mn-cs"/>
              </a:defRPr>
            </a:lvl1pPr>
          </a:lstStyle>
          <a:p>
            <a:pPr>
              <a:defRPr/>
            </a:pPr>
            <a:fld id="{64F73F00-0106-46E3-AFD1-F46F171B61C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1" r:id="rId1"/>
    <p:sldLayoutId id="2147483673" r:id="rId2"/>
    <p:sldLayoutId id="2147483682" r:id="rId3"/>
    <p:sldLayoutId id="2147483683" r:id="rId4"/>
    <p:sldLayoutId id="2147483684" r:id="rId5"/>
    <p:sldLayoutId id="2147483685" r:id="rId6"/>
    <p:sldLayoutId id="2147483674" r:id="rId7"/>
    <p:sldLayoutId id="2147483686" r:id="rId8"/>
    <p:sldLayoutId id="2147483675" r:id="rId9"/>
    <p:sldLayoutId id="2147483676" r:id="rId10"/>
    <p:sldLayoutId id="2147483677" r:id="rId11"/>
    <p:sldLayoutId id="2147483678" r:id="rId12"/>
    <p:sldLayoutId id="2147483679" r:id="rId13"/>
    <p:sldLayoutId id="2147483680" r:id="rId14"/>
    <p:sldLayoutId id="2147483687" r:id="rId15"/>
    <p:sldLayoutId id="2147483688" r:id="rId16"/>
    <p:sldLayoutId id="2147483689" r:id="rId17"/>
    <p:sldLayoutId id="2147483690" r:id="rId18"/>
    <p:sldLayoutId id="2147483691" r:id="rId19"/>
    <p:sldLayoutId id="2147483692" r:id="rId20"/>
  </p:sldLayoutIdLst>
  <p:txStyles>
    <p:titleStyle>
      <a:lvl1pPr algn="ctr" rtl="0" fontAlgn="base">
        <a:spcBef>
          <a:spcPct val="0"/>
        </a:spcBef>
        <a:spcAft>
          <a:spcPct val="0"/>
        </a:spcAft>
        <a:defRPr sz="4600" kern="1200">
          <a:solidFill>
            <a:schemeClr val="tx1"/>
          </a:solidFill>
          <a:latin typeface="+mj-lt"/>
          <a:ea typeface="+mj-ea"/>
          <a:cs typeface="+mj-cs"/>
        </a:defRPr>
      </a:lvl1pPr>
      <a:lvl2pPr algn="ctr" rtl="0" fontAlgn="base">
        <a:spcBef>
          <a:spcPct val="0"/>
        </a:spcBef>
        <a:spcAft>
          <a:spcPct val="0"/>
        </a:spcAft>
        <a:defRPr sz="4600">
          <a:solidFill>
            <a:schemeClr val="tx1"/>
          </a:solidFill>
          <a:latin typeface="Arial" charset="0"/>
        </a:defRPr>
      </a:lvl2pPr>
      <a:lvl3pPr algn="ctr" rtl="0" fontAlgn="base">
        <a:spcBef>
          <a:spcPct val="0"/>
        </a:spcBef>
        <a:spcAft>
          <a:spcPct val="0"/>
        </a:spcAft>
        <a:defRPr sz="4600">
          <a:solidFill>
            <a:schemeClr val="tx1"/>
          </a:solidFill>
          <a:latin typeface="Arial" charset="0"/>
        </a:defRPr>
      </a:lvl3pPr>
      <a:lvl4pPr algn="ctr" rtl="0" fontAlgn="base">
        <a:spcBef>
          <a:spcPct val="0"/>
        </a:spcBef>
        <a:spcAft>
          <a:spcPct val="0"/>
        </a:spcAft>
        <a:defRPr sz="4600">
          <a:solidFill>
            <a:schemeClr val="tx1"/>
          </a:solidFill>
          <a:latin typeface="Arial" charset="0"/>
        </a:defRPr>
      </a:lvl4pPr>
      <a:lvl5pPr algn="ctr" rtl="0" fontAlgn="base">
        <a:spcBef>
          <a:spcPct val="0"/>
        </a:spcBef>
        <a:spcAft>
          <a:spcPct val="0"/>
        </a:spcAft>
        <a:defRPr sz="4600">
          <a:solidFill>
            <a:schemeClr val="tx1"/>
          </a:solidFill>
          <a:latin typeface="Arial" charset="0"/>
        </a:defRPr>
      </a:lvl5pPr>
      <a:lvl6pPr marL="457200" algn="ctr" rtl="0" fontAlgn="base">
        <a:spcBef>
          <a:spcPct val="0"/>
        </a:spcBef>
        <a:spcAft>
          <a:spcPct val="0"/>
        </a:spcAft>
        <a:defRPr sz="4600">
          <a:solidFill>
            <a:schemeClr val="tx1"/>
          </a:solidFill>
          <a:latin typeface="Arial" charset="0"/>
        </a:defRPr>
      </a:lvl6pPr>
      <a:lvl7pPr marL="914400" algn="ctr" rtl="0" fontAlgn="base">
        <a:spcBef>
          <a:spcPct val="0"/>
        </a:spcBef>
        <a:spcAft>
          <a:spcPct val="0"/>
        </a:spcAft>
        <a:defRPr sz="4600">
          <a:solidFill>
            <a:schemeClr val="tx1"/>
          </a:solidFill>
          <a:latin typeface="Arial" charset="0"/>
        </a:defRPr>
      </a:lvl7pPr>
      <a:lvl8pPr marL="1371600" algn="ctr" rtl="0" fontAlgn="base">
        <a:spcBef>
          <a:spcPct val="0"/>
        </a:spcBef>
        <a:spcAft>
          <a:spcPct val="0"/>
        </a:spcAft>
        <a:defRPr sz="4600">
          <a:solidFill>
            <a:schemeClr val="tx1"/>
          </a:solidFill>
          <a:latin typeface="Arial" charset="0"/>
        </a:defRPr>
      </a:lvl8pPr>
      <a:lvl9pPr marL="1828800" algn="ctr" rtl="0" fontAlgn="base">
        <a:spcBef>
          <a:spcPct val="0"/>
        </a:spcBef>
        <a:spcAft>
          <a:spcPct val="0"/>
        </a:spcAft>
        <a:defRPr sz="4600">
          <a:solidFill>
            <a:schemeClr val="tx1"/>
          </a:solidFill>
          <a:latin typeface="Arial" charset="0"/>
        </a:defRPr>
      </a:lvl9pPr>
    </p:titleStyle>
    <p:bodyStyle>
      <a:lvl1pPr marL="463550" indent="-463550" algn="l" rtl="0" fontAlgn="base">
        <a:spcBef>
          <a:spcPts val="2000"/>
        </a:spcBef>
        <a:spcAft>
          <a:spcPct val="0"/>
        </a:spcAft>
        <a:buSzPct val="90000"/>
        <a:buBlip>
          <a:blip r:embed="rId22"/>
        </a:buBlip>
        <a:defRPr sz="2400" kern="1200">
          <a:solidFill>
            <a:schemeClr val="tx1"/>
          </a:solidFill>
          <a:latin typeface="+mn-lt"/>
          <a:ea typeface="+mn-ea"/>
          <a:cs typeface="+mn-cs"/>
        </a:defRPr>
      </a:lvl1pPr>
      <a:lvl2pPr marL="914400" indent="-457200" algn="l" rtl="0" fontAlgn="base">
        <a:spcBef>
          <a:spcPts val="600"/>
        </a:spcBef>
        <a:spcAft>
          <a:spcPct val="0"/>
        </a:spcAft>
        <a:buSzPct val="90000"/>
        <a:buBlip>
          <a:blip r:embed="rId23"/>
        </a:buBlip>
        <a:defRPr sz="2200" kern="1200">
          <a:solidFill>
            <a:schemeClr val="tx1"/>
          </a:solidFill>
          <a:latin typeface="+mn-lt"/>
          <a:ea typeface="+mn-ea"/>
          <a:cs typeface="+mn-cs"/>
        </a:defRPr>
      </a:lvl2pPr>
      <a:lvl3pPr marL="1255713" indent="-341313" algn="l" rtl="0" fontAlgn="base">
        <a:spcBef>
          <a:spcPts val="600"/>
        </a:spcBef>
        <a:spcAft>
          <a:spcPct val="0"/>
        </a:spcAft>
        <a:buSzPct val="90000"/>
        <a:buBlip>
          <a:blip r:embed="rId24"/>
        </a:buBlip>
        <a:defRPr sz="2000" kern="1200">
          <a:solidFill>
            <a:schemeClr val="tx1"/>
          </a:solidFill>
          <a:latin typeface="+mn-lt"/>
          <a:ea typeface="+mn-ea"/>
          <a:cs typeface="+mn-cs"/>
        </a:defRPr>
      </a:lvl3pPr>
      <a:lvl4pPr marL="1597025" indent="-341313" algn="l" rtl="0" fontAlgn="base">
        <a:spcBef>
          <a:spcPts val="600"/>
        </a:spcBef>
        <a:spcAft>
          <a:spcPct val="0"/>
        </a:spcAft>
        <a:buSzPct val="90000"/>
        <a:buBlip>
          <a:blip r:embed="rId24"/>
        </a:buBlip>
        <a:defRPr kern="1200">
          <a:solidFill>
            <a:schemeClr val="tx1"/>
          </a:solidFill>
          <a:latin typeface="+mn-lt"/>
          <a:ea typeface="+mn-ea"/>
          <a:cs typeface="+mn-cs"/>
        </a:defRPr>
      </a:lvl4pPr>
      <a:lvl5pPr marL="1938338" indent="-341313" algn="l" rtl="0" fontAlgn="base">
        <a:spcBef>
          <a:spcPts val="600"/>
        </a:spcBef>
        <a:spcAft>
          <a:spcPct val="0"/>
        </a:spcAft>
        <a:buSzPct val="90000"/>
        <a:buBlip>
          <a:blip r:embed="rId24"/>
        </a:buBlip>
        <a:defRPr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tiff"/><Relationship Id="rId3" Type="http://schemas.openxmlformats.org/officeDocument/2006/relationships/image" Target="../media/image12.jpeg"/><Relationship Id="rId7" Type="http://schemas.openxmlformats.org/officeDocument/2006/relationships/image" Target="../media/image16.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gif"/></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chart" Target="../charts/chart9.xml"/><Relationship Id="rId4" Type="http://schemas.openxmlformats.org/officeDocument/2006/relationships/chart" Target="../charts/chart8.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chart" Target="../charts/chart11.xml"/><Relationship Id="rId5" Type="http://schemas.openxmlformats.org/officeDocument/2006/relationships/image" Target="../media/image6.png"/><Relationship Id="rId4" Type="http://schemas.openxmlformats.org/officeDocument/2006/relationships/chart" Target="../charts/char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chart" Target="../charts/char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78" name="Picture 13" descr="Pacific-Ocean-Floor-Map1.jpg"/>
          <p:cNvPicPr>
            <a:picLocks noChangeAspect="1"/>
          </p:cNvPicPr>
          <p:nvPr/>
        </p:nvPicPr>
        <p:blipFill>
          <a:blip r:embed="rId3">
            <a:lum bright="60000" contrast="-12000"/>
          </a:blip>
          <a:srcRect/>
          <a:stretch>
            <a:fillRect/>
          </a:stretch>
        </p:blipFill>
        <p:spPr bwMode="auto">
          <a:xfrm>
            <a:off x="0" y="0"/>
            <a:ext cx="9145588" cy="6932613"/>
          </a:xfrm>
          <a:prstGeom prst="rect">
            <a:avLst/>
          </a:prstGeom>
          <a:noFill/>
          <a:ln w="9525">
            <a:noFill/>
            <a:miter lim="800000"/>
            <a:headEnd/>
            <a:tailEnd/>
          </a:ln>
        </p:spPr>
      </p:pic>
      <p:sp>
        <p:nvSpPr>
          <p:cNvPr id="6" name="Subtitle 4"/>
          <p:cNvSpPr txBox="1">
            <a:spLocks/>
          </p:cNvSpPr>
          <p:nvPr/>
        </p:nvSpPr>
        <p:spPr>
          <a:xfrm>
            <a:off x="1588" y="1557338"/>
            <a:ext cx="9144000" cy="3614737"/>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auto">
              <a:spcAft>
                <a:spcPts val="0"/>
              </a:spcAft>
              <a:defRPr/>
            </a:pPr>
            <a:r>
              <a:rPr lang="ru-RU" b="1" dirty="0" err="1" smtClean="0">
                <a:solidFill>
                  <a:srgbClr val="660066"/>
                </a:solidFill>
              </a:rPr>
              <a:t>S</a:t>
            </a:r>
            <a:r>
              <a:rPr lang="en-AU" b="1" dirty="0" smtClean="0">
                <a:solidFill>
                  <a:srgbClr val="660066"/>
                </a:solidFill>
              </a:rPr>
              <a:t>r</a:t>
            </a:r>
            <a:r>
              <a:rPr lang="ru-RU" b="1" dirty="0" smtClean="0">
                <a:solidFill>
                  <a:srgbClr val="660066"/>
                </a:solidFill>
              </a:rPr>
              <a:t>, </a:t>
            </a:r>
            <a:r>
              <a:rPr lang="ru-RU" b="1" dirty="0" err="1" smtClean="0">
                <a:solidFill>
                  <a:srgbClr val="660066"/>
                </a:solidFill>
              </a:rPr>
              <a:t>N</a:t>
            </a:r>
            <a:r>
              <a:rPr lang="en-AU" b="1" dirty="0" smtClean="0">
                <a:solidFill>
                  <a:srgbClr val="660066"/>
                </a:solidFill>
              </a:rPr>
              <a:t>d</a:t>
            </a:r>
            <a:r>
              <a:rPr lang="ru-RU" b="1" dirty="0" smtClean="0">
                <a:solidFill>
                  <a:srgbClr val="660066"/>
                </a:solidFill>
              </a:rPr>
              <a:t>, </a:t>
            </a:r>
            <a:r>
              <a:rPr lang="ru-RU" b="1" dirty="0" err="1" smtClean="0">
                <a:solidFill>
                  <a:srgbClr val="660066"/>
                </a:solidFill>
              </a:rPr>
              <a:t>H</a:t>
            </a:r>
            <a:r>
              <a:rPr lang="en-AU" b="1" dirty="0" smtClean="0">
                <a:solidFill>
                  <a:srgbClr val="660066"/>
                </a:solidFill>
              </a:rPr>
              <a:t>f</a:t>
            </a:r>
            <a:r>
              <a:rPr lang="ru-RU" b="1" dirty="0" smtClean="0">
                <a:solidFill>
                  <a:srgbClr val="660066"/>
                </a:solidFill>
              </a:rPr>
              <a:t>, </a:t>
            </a:r>
            <a:r>
              <a:rPr lang="en-US" b="1" dirty="0" err="1" smtClean="0">
                <a:solidFill>
                  <a:srgbClr val="660066"/>
                </a:solidFill>
              </a:rPr>
              <a:t>Pb</a:t>
            </a:r>
            <a:r>
              <a:rPr lang="en-US" b="1" dirty="0" smtClean="0">
                <a:solidFill>
                  <a:srgbClr val="660066"/>
                </a:solidFill>
              </a:rPr>
              <a:t> </a:t>
            </a:r>
            <a:r>
              <a:rPr lang="ru-RU" b="1" dirty="0" smtClean="0">
                <a:solidFill>
                  <a:srgbClr val="660066"/>
                </a:solidFill>
              </a:rPr>
              <a:t>изотопная характеристика базальтов поднятия </a:t>
            </a:r>
            <a:r>
              <a:rPr lang="ru-RU" b="1" dirty="0" err="1" smtClean="0">
                <a:solidFill>
                  <a:srgbClr val="660066"/>
                </a:solidFill>
              </a:rPr>
              <a:t>Шатского</a:t>
            </a:r>
            <a:r>
              <a:rPr lang="ru-RU" b="1" dirty="0" smtClean="0">
                <a:solidFill>
                  <a:srgbClr val="660066"/>
                </a:solidFill>
              </a:rPr>
              <a:t> (северо-западная часть тихоокеанской плиты) и </a:t>
            </a:r>
            <a:r>
              <a:rPr lang="en-AU" b="1" dirty="0" smtClean="0">
                <a:solidFill>
                  <a:srgbClr val="660066"/>
                </a:solidFill>
              </a:rPr>
              <a:t>U-</a:t>
            </a:r>
            <a:r>
              <a:rPr lang="en-AU" b="1" dirty="0" err="1" smtClean="0">
                <a:solidFill>
                  <a:srgbClr val="660066"/>
                </a:solidFill>
              </a:rPr>
              <a:t>Pb</a:t>
            </a:r>
            <a:r>
              <a:rPr lang="ru-RU" b="1" dirty="0" smtClean="0">
                <a:solidFill>
                  <a:srgbClr val="660066"/>
                </a:solidFill>
              </a:rPr>
              <a:t> датирование их гидротермальных изменений</a:t>
            </a:r>
          </a:p>
          <a:p>
            <a:pPr fontAlgn="auto">
              <a:spcAft>
                <a:spcPts val="0"/>
              </a:spcAft>
              <a:defRPr/>
            </a:pPr>
            <a:r>
              <a:rPr lang="ru-RU" sz="2800" b="1" dirty="0" smtClean="0">
                <a:solidFill>
                  <a:srgbClr val="4A0505"/>
                </a:solidFill>
              </a:rPr>
              <a:t>Результаты 324 экспедиции интегрированной </a:t>
            </a:r>
            <a:r>
              <a:rPr lang="ru-RU" sz="2800" b="1" dirty="0">
                <a:solidFill>
                  <a:srgbClr val="4A0505"/>
                </a:solidFill>
              </a:rPr>
              <a:t>программы океанского бурения (</a:t>
            </a:r>
            <a:r>
              <a:rPr lang="en-US" sz="2800" b="1" dirty="0">
                <a:solidFill>
                  <a:schemeClr val="accent1">
                    <a:lumMod val="50000"/>
                  </a:schemeClr>
                </a:solidFill>
              </a:rPr>
              <a:t>IODP</a:t>
            </a:r>
            <a:r>
              <a:rPr lang="ru-RU" sz="2800" b="1" dirty="0" smtClean="0">
                <a:solidFill>
                  <a:srgbClr val="4A0505"/>
                </a:solidFill>
              </a:rPr>
              <a:t>)</a:t>
            </a:r>
            <a:endParaRPr lang="ru-RU" sz="2800" b="1" dirty="0">
              <a:solidFill>
                <a:srgbClr val="4A0505"/>
              </a:solidFill>
            </a:endParaRPr>
          </a:p>
        </p:txBody>
      </p:sp>
      <p:sp>
        <p:nvSpPr>
          <p:cNvPr id="11" name="Subtitle 4"/>
          <p:cNvSpPr txBox="1">
            <a:spLocks/>
          </p:cNvSpPr>
          <p:nvPr/>
        </p:nvSpPr>
        <p:spPr>
          <a:xfrm>
            <a:off x="1781" y="4876452"/>
            <a:ext cx="9142219" cy="1050553"/>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auto">
              <a:lnSpc>
                <a:spcPct val="80000"/>
              </a:lnSpc>
              <a:spcAft>
                <a:spcPts val="0"/>
              </a:spcAft>
              <a:defRPr/>
            </a:pPr>
            <a:r>
              <a:rPr lang="ru-RU" sz="2700" b="1" u="sng" dirty="0" smtClean="0">
                <a:solidFill>
                  <a:srgbClr val="660066"/>
                </a:solidFill>
              </a:rPr>
              <a:t>Романова </a:t>
            </a:r>
            <a:r>
              <a:rPr lang="ru-RU" sz="2700" b="1" u="sng" dirty="0">
                <a:solidFill>
                  <a:srgbClr val="660066"/>
                </a:solidFill>
              </a:rPr>
              <a:t>И.В</a:t>
            </a:r>
            <a:r>
              <a:rPr lang="ru-RU" sz="2700" b="1" u="sng" dirty="0" smtClean="0">
                <a:solidFill>
                  <a:srgbClr val="660066"/>
                </a:solidFill>
              </a:rPr>
              <a:t>.</a:t>
            </a:r>
            <a:r>
              <a:rPr lang="ru-RU" sz="2700" b="1" dirty="0" smtClean="0">
                <a:solidFill>
                  <a:srgbClr val="660066"/>
                </a:solidFill>
              </a:rPr>
              <a:t>, </a:t>
            </a:r>
            <a:r>
              <a:rPr lang="ru-RU" sz="2700" b="1" dirty="0" err="1">
                <a:solidFill>
                  <a:srgbClr val="660066"/>
                </a:solidFill>
              </a:rPr>
              <a:t>Мерфи</a:t>
            </a:r>
            <a:r>
              <a:rPr lang="ru-RU" sz="2700" b="1" dirty="0">
                <a:solidFill>
                  <a:srgbClr val="660066"/>
                </a:solidFill>
              </a:rPr>
              <a:t> Д.Т</a:t>
            </a:r>
            <a:r>
              <a:rPr lang="ru-RU" sz="2700" b="1" dirty="0" smtClean="0">
                <a:solidFill>
                  <a:srgbClr val="660066"/>
                </a:solidFill>
              </a:rPr>
              <a:t>., </a:t>
            </a:r>
            <a:r>
              <a:rPr lang="ru-RU" sz="2700" b="1" dirty="0" err="1">
                <a:solidFill>
                  <a:srgbClr val="660066"/>
                </a:solidFill>
              </a:rPr>
              <a:t>Хейдольф</a:t>
            </a:r>
            <a:r>
              <a:rPr lang="ru-RU" sz="2700" b="1" dirty="0">
                <a:solidFill>
                  <a:srgbClr val="660066"/>
                </a:solidFill>
              </a:rPr>
              <a:t> К</a:t>
            </a:r>
            <a:r>
              <a:rPr lang="ru-RU" sz="2700" b="1" dirty="0" smtClean="0">
                <a:solidFill>
                  <a:srgbClr val="660066"/>
                </a:solidFill>
              </a:rPr>
              <a:t>., </a:t>
            </a:r>
            <a:r>
              <a:rPr lang="ru-RU" sz="2700" b="1" dirty="0" err="1">
                <a:solidFill>
                  <a:srgbClr val="660066"/>
                </a:solidFill>
              </a:rPr>
              <a:t>Гельдмахер</a:t>
            </a:r>
            <a:r>
              <a:rPr lang="ru-RU" sz="2700" b="1" dirty="0">
                <a:solidFill>
                  <a:srgbClr val="660066"/>
                </a:solidFill>
              </a:rPr>
              <a:t> Й.</a:t>
            </a:r>
            <a:r>
              <a:rPr lang="ru-RU" sz="2700" b="1" baseline="30000" dirty="0">
                <a:solidFill>
                  <a:srgbClr val="660066"/>
                </a:solidFill>
              </a:rPr>
              <a:t> </a:t>
            </a:r>
            <a:endParaRPr lang="fr-CA" sz="2700" b="1" dirty="0" smtClean="0">
              <a:ln w="1905"/>
              <a:solidFill>
                <a:srgbClr val="660066"/>
              </a:solidFill>
              <a:effectLst>
                <a:innerShdw blurRad="69850" dist="43180" dir="5400000">
                  <a:srgbClr val="000000">
                    <a:alpha val="65000"/>
                  </a:srgbClr>
                </a:innerShdw>
              </a:effectLst>
            </a:endParaRPr>
          </a:p>
        </p:txBody>
      </p:sp>
      <p:pic>
        <p:nvPicPr>
          <p:cNvPr id="24581" name="Picture 8" descr="34igc_Logo1.png"/>
          <p:cNvPicPr>
            <a:picLocks noChangeAspect="1"/>
          </p:cNvPicPr>
          <p:nvPr/>
        </p:nvPicPr>
        <p:blipFill>
          <a:blip r:embed="rId4"/>
          <a:srcRect/>
          <a:stretch>
            <a:fillRect/>
          </a:stretch>
        </p:blipFill>
        <p:spPr bwMode="auto">
          <a:xfrm>
            <a:off x="7672388" y="123825"/>
            <a:ext cx="1301750" cy="1276350"/>
          </a:xfrm>
          <a:prstGeom prst="rect">
            <a:avLst/>
          </a:prstGeom>
          <a:noFill/>
          <a:ln w="9525">
            <a:noFill/>
            <a:miter lim="800000"/>
            <a:headEnd/>
            <a:tailEnd/>
          </a:ln>
        </p:spPr>
      </p:pic>
      <p:pic>
        <p:nvPicPr>
          <p:cNvPr id="24582" name="Picture 14" descr="150px-QUT_Logo.png"/>
          <p:cNvPicPr>
            <a:picLocks noChangeAspect="1"/>
          </p:cNvPicPr>
          <p:nvPr/>
        </p:nvPicPr>
        <p:blipFill>
          <a:blip r:embed="rId5"/>
          <a:srcRect/>
          <a:stretch>
            <a:fillRect/>
          </a:stretch>
        </p:blipFill>
        <p:spPr bwMode="auto">
          <a:xfrm>
            <a:off x="125413" y="123825"/>
            <a:ext cx="1266825" cy="1276350"/>
          </a:xfrm>
          <a:prstGeom prst="rect">
            <a:avLst/>
          </a:prstGeom>
          <a:noFill/>
          <a:ln w="9525">
            <a:noFill/>
            <a:miter lim="800000"/>
            <a:headEnd/>
            <a:tailEnd/>
          </a:ln>
        </p:spPr>
      </p:pic>
      <p:pic>
        <p:nvPicPr>
          <p:cNvPr id="24583" name="Picture 18" descr="ANZIC_logo1.png"/>
          <p:cNvPicPr>
            <a:picLocks noChangeAspect="1"/>
          </p:cNvPicPr>
          <p:nvPr/>
        </p:nvPicPr>
        <p:blipFill>
          <a:blip r:embed="rId6"/>
          <a:srcRect/>
          <a:stretch>
            <a:fillRect/>
          </a:stretch>
        </p:blipFill>
        <p:spPr bwMode="auto">
          <a:xfrm>
            <a:off x="6226175" y="123825"/>
            <a:ext cx="1252538" cy="1276350"/>
          </a:xfrm>
          <a:prstGeom prst="rect">
            <a:avLst/>
          </a:prstGeom>
          <a:noFill/>
          <a:ln w="9525">
            <a:noFill/>
            <a:miter lim="800000"/>
            <a:headEnd/>
            <a:tailEnd/>
          </a:ln>
        </p:spPr>
      </p:pic>
      <p:pic>
        <p:nvPicPr>
          <p:cNvPr id="24584" name="Picture 2" descr="Ifm-geomar-logo.gif"/>
          <p:cNvPicPr>
            <a:picLocks noChangeAspect="1"/>
          </p:cNvPicPr>
          <p:nvPr/>
        </p:nvPicPr>
        <p:blipFill>
          <a:blip r:embed="rId7"/>
          <a:srcRect l="-4286" r="-185"/>
          <a:stretch>
            <a:fillRect/>
          </a:stretch>
        </p:blipFill>
        <p:spPr bwMode="auto">
          <a:xfrm>
            <a:off x="2517775" y="127000"/>
            <a:ext cx="2193925" cy="1273175"/>
          </a:xfrm>
          <a:prstGeom prst="rect">
            <a:avLst/>
          </a:prstGeom>
          <a:solidFill>
            <a:schemeClr val="bg1"/>
          </a:solidFill>
          <a:ln w="9525">
            <a:noFill/>
            <a:miter lim="800000"/>
            <a:headEnd/>
            <a:tailEnd/>
          </a:ln>
        </p:spPr>
      </p:pic>
      <p:pic>
        <p:nvPicPr>
          <p:cNvPr id="24585" name="Picture 3" descr="Эмблема СО РАН.tiff"/>
          <p:cNvPicPr>
            <a:picLocks noChangeAspect="1"/>
          </p:cNvPicPr>
          <p:nvPr/>
        </p:nvPicPr>
        <p:blipFill>
          <a:blip r:embed="rId8"/>
          <a:srcRect/>
          <a:stretch>
            <a:fillRect/>
          </a:stretch>
        </p:blipFill>
        <p:spPr bwMode="auto">
          <a:xfrm>
            <a:off x="4787900" y="112713"/>
            <a:ext cx="1276350" cy="1284287"/>
          </a:xfrm>
          <a:prstGeom prst="rect">
            <a:avLst/>
          </a:prstGeom>
          <a:noFill/>
          <a:ln w="9525">
            <a:noFill/>
            <a:miter lim="800000"/>
            <a:headEnd/>
            <a:tailEnd/>
          </a:ln>
        </p:spPr>
      </p:pic>
      <p:pic>
        <p:nvPicPr>
          <p:cNvPr id="24586" name="Picture 9" descr="logo_uq.gif"/>
          <p:cNvPicPr>
            <a:picLocks noChangeAspect="1"/>
          </p:cNvPicPr>
          <p:nvPr/>
        </p:nvPicPr>
        <p:blipFill>
          <a:blip r:embed="rId9"/>
          <a:srcRect/>
          <a:stretch>
            <a:fillRect/>
          </a:stretch>
        </p:blipFill>
        <p:spPr bwMode="auto">
          <a:xfrm>
            <a:off x="1382713" y="120650"/>
            <a:ext cx="1154112" cy="1287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descr="Lithologic summary.jpg"/>
          <p:cNvPicPr>
            <a:picLocks noChangeAspect="1"/>
          </p:cNvPicPr>
          <p:nvPr/>
        </p:nvPicPr>
        <p:blipFill>
          <a:blip r:embed="rId3"/>
          <a:srcRect l="4053" t="-536" r="21" b="7935"/>
          <a:stretch>
            <a:fillRect/>
          </a:stretch>
        </p:blipFill>
        <p:spPr bwMode="auto">
          <a:xfrm>
            <a:off x="6350" y="533400"/>
            <a:ext cx="5111750" cy="6324600"/>
          </a:xfrm>
          <a:prstGeom prst="rect">
            <a:avLst/>
          </a:prstGeom>
          <a:noFill/>
          <a:ln w="9525">
            <a:noFill/>
            <a:miter lim="800000"/>
            <a:headEnd/>
            <a:tailEnd/>
          </a:ln>
        </p:spPr>
      </p:pic>
      <p:sp>
        <p:nvSpPr>
          <p:cNvPr id="15" name="Subtitle 4"/>
          <p:cNvSpPr txBox="1">
            <a:spLocks/>
          </p:cNvSpPr>
          <p:nvPr/>
        </p:nvSpPr>
        <p:spPr>
          <a:xfrm>
            <a:off x="3166570" y="6791"/>
            <a:ext cx="1720475" cy="733613"/>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auto">
              <a:lnSpc>
                <a:spcPct val="60000"/>
              </a:lnSpc>
              <a:spcAft>
                <a:spcPts val="0"/>
              </a:spcAft>
              <a:defRPr/>
            </a:pPr>
            <a:r>
              <a:rPr lang="ru-RU" sz="2400" b="1" dirty="0" err="1" smtClean="0">
                <a:ln w="1905"/>
                <a:solidFill>
                  <a:srgbClr val="000090"/>
                </a:solidFill>
                <a:effectLst>
                  <a:innerShdw blurRad="69850" dist="43180" dir="5400000">
                    <a:srgbClr val="000000">
                      <a:alpha val="65000"/>
                    </a:srgbClr>
                  </a:innerShdw>
                </a:effectLst>
                <a:cs typeface="Times New Roman"/>
              </a:rPr>
              <a:t>Тамю</a:t>
            </a:r>
            <a:endParaRPr lang="en-AU" sz="2400" b="1" dirty="0" smtClean="0">
              <a:ln w="1905"/>
              <a:solidFill>
                <a:srgbClr val="000090"/>
              </a:solidFill>
              <a:effectLst>
                <a:innerShdw blurRad="69850" dist="43180" dir="5400000">
                  <a:srgbClr val="000000">
                    <a:alpha val="65000"/>
                  </a:srgbClr>
                </a:innerShdw>
              </a:effectLst>
              <a:cs typeface="Times New Roman"/>
            </a:endParaRPr>
          </a:p>
          <a:p>
            <a:pPr fontAlgn="auto">
              <a:lnSpc>
                <a:spcPct val="60000"/>
              </a:lnSpc>
              <a:spcAft>
                <a:spcPts val="0"/>
              </a:spcAft>
              <a:defRPr/>
            </a:pPr>
            <a:r>
              <a:rPr lang="en-AU" sz="2400" b="1" dirty="0" smtClean="0">
                <a:ln w="1905"/>
                <a:solidFill>
                  <a:srgbClr val="000090"/>
                </a:solidFill>
                <a:effectLst>
                  <a:innerShdw blurRad="69850" dist="43180" dir="5400000">
                    <a:srgbClr val="000000">
                      <a:alpha val="65000"/>
                    </a:srgbClr>
                  </a:innerShdw>
                </a:effectLst>
                <a:cs typeface="Times New Roman"/>
              </a:rPr>
              <a:t>(145 Ma)</a:t>
            </a:r>
          </a:p>
        </p:txBody>
      </p:sp>
      <p:sp>
        <p:nvSpPr>
          <p:cNvPr id="16" name="Subtitle 4"/>
          <p:cNvSpPr txBox="1">
            <a:spLocks/>
          </p:cNvSpPr>
          <p:nvPr/>
        </p:nvSpPr>
        <p:spPr>
          <a:xfrm>
            <a:off x="1350967" y="6792"/>
            <a:ext cx="1729721" cy="733613"/>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auto">
              <a:lnSpc>
                <a:spcPct val="60000"/>
              </a:lnSpc>
              <a:spcAft>
                <a:spcPts val="0"/>
              </a:spcAft>
              <a:defRPr/>
            </a:pPr>
            <a:r>
              <a:rPr lang="ru-RU" sz="2400" b="1" dirty="0" smtClean="0">
                <a:ln w="1905"/>
                <a:solidFill>
                  <a:srgbClr val="000090"/>
                </a:solidFill>
                <a:effectLst>
                  <a:innerShdw blurRad="69850" dist="43180" dir="5400000">
                    <a:srgbClr val="000000">
                      <a:alpha val="65000"/>
                    </a:srgbClr>
                  </a:innerShdw>
                </a:effectLst>
                <a:cs typeface="Times New Roman"/>
              </a:rPr>
              <a:t>Ори</a:t>
            </a:r>
            <a:endParaRPr lang="en-AU" sz="2400" b="1" dirty="0" smtClean="0">
              <a:ln w="1905"/>
              <a:solidFill>
                <a:srgbClr val="000090"/>
              </a:solidFill>
              <a:effectLst>
                <a:innerShdw blurRad="69850" dist="43180" dir="5400000">
                  <a:srgbClr val="000000">
                    <a:alpha val="65000"/>
                  </a:srgbClr>
                </a:innerShdw>
              </a:effectLst>
              <a:cs typeface="Times New Roman"/>
            </a:endParaRPr>
          </a:p>
          <a:p>
            <a:pPr fontAlgn="auto">
              <a:lnSpc>
                <a:spcPct val="60000"/>
              </a:lnSpc>
              <a:spcAft>
                <a:spcPts val="0"/>
              </a:spcAft>
              <a:defRPr/>
            </a:pPr>
            <a:r>
              <a:rPr lang="en-AU" sz="2400" b="1" dirty="0" smtClean="0">
                <a:ln w="1905"/>
                <a:solidFill>
                  <a:srgbClr val="000090"/>
                </a:solidFill>
                <a:effectLst>
                  <a:innerShdw blurRad="69850" dist="43180" dir="5400000">
                    <a:srgbClr val="000000">
                      <a:alpha val="65000"/>
                    </a:srgbClr>
                  </a:innerShdw>
                </a:effectLst>
                <a:cs typeface="Times New Roman"/>
              </a:rPr>
              <a:t>(142 Ma)</a:t>
            </a:r>
          </a:p>
        </p:txBody>
      </p:sp>
      <p:sp>
        <p:nvSpPr>
          <p:cNvPr id="17" name="Subtitle 4"/>
          <p:cNvSpPr txBox="1">
            <a:spLocks/>
          </p:cNvSpPr>
          <p:nvPr/>
        </p:nvSpPr>
        <p:spPr>
          <a:xfrm>
            <a:off x="129398" y="6792"/>
            <a:ext cx="1440526" cy="733613"/>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auto">
              <a:lnSpc>
                <a:spcPct val="60000"/>
              </a:lnSpc>
              <a:spcAft>
                <a:spcPts val="0"/>
              </a:spcAft>
              <a:defRPr/>
            </a:pPr>
            <a:r>
              <a:rPr lang="ru-RU" sz="2400" b="1" dirty="0" err="1" smtClean="0">
                <a:ln w="1905"/>
                <a:solidFill>
                  <a:srgbClr val="000090"/>
                </a:solidFill>
                <a:effectLst>
                  <a:innerShdw blurRad="69850" dist="43180" dir="5400000">
                    <a:srgbClr val="000000">
                      <a:alpha val="65000"/>
                    </a:srgbClr>
                  </a:innerShdw>
                </a:effectLst>
                <a:cs typeface="Times New Roman"/>
              </a:rPr>
              <a:t>Ширшов</a:t>
            </a:r>
            <a:endParaRPr lang="en-AU" sz="2400" b="1" dirty="0" smtClean="0">
              <a:ln w="1905"/>
              <a:solidFill>
                <a:srgbClr val="000090"/>
              </a:solidFill>
              <a:effectLst>
                <a:innerShdw blurRad="69850" dist="43180" dir="5400000">
                  <a:srgbClr val="000000">
                    <a:alpha val="65000"/>
                  </a:srgbClr>
                </a:innerShdw>
              </a:effectLst>
              <a:cs typeface="Times New Roman"/>
            </a:endParaRPr>
          </a:p>
          <a:p>
            <a:pPr fontAlgn="auto">
              <a:lnSpc>
                <a:spcPct val="60000"/>
              </a:lnSpc>
              <a:spcAft>
                <a:spcPts val="0"/>
              </a:spcAft>
              <a:defRPr/>
            </a:pPr>
            <a:r>
              <a:rPr lang="en-AU" sz="2400" b="1" dirty="0" smtClean="0">
                <a:ln w="1905"/>
                <a:solidFill>
                  <a:srgbClr val="000090"/>
                </a:solidFill>
                <a:effectLst>
                  <a:innerShdw blurRad="69850" dist="43180" dir="5400000">
                    <a:srgbClr val="000000">
                      <a:alpha val="65000"/>
                    </a:srgbClr>
                  </a:innerShdw>
                </a:effectLst>
                <a:cs typeface="Times New Roman"/>
              </a:rPr>
              <a:t>(135 Ma)</a:t>
            </a:r>
          </a:p>
        </p:txBody>
      </p:sp>
      <p:sp>
        <p:nvSpPr>
          <p:cNvPr id="18" name="Subtitle 4"/>
          <p:cNvSpPr txBox="1">
            <a:spLocks/>
          </p:cNvSpPr>
          <p:nvPr/>
        </p:nvSpPr>
        <p:spPr>
          <a:xfrm rot="16200000">
            <a:off x="-1580902" y="4284161"/>
            <a:ext cx="4490335" cy="531906"/>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auto">
              <a:lnSpc>
                <a:spcPct val="80000"/>
              </a:lnSpc>
              <a:spcAft>
                <a:spcPts val="0"/>
              </a:spcAft>
              <a:defRPr/>
            </a:pPr>
            <a:r>
              <a:rPr lang="ru-RU" sz="1800" b="1" dirty="0" smtClean="0">
                <a:ln w="1905"/>
                <a:solidFill>
                  <a:schemeClr val="tx1"/>
                </a:solidFill>
                <a:effectLst>
                  <a:innerShdw blurRad="69850" dist="43180" dir="5400000">
                    <a:srgbClr val="000000">
                      <a:alpha val="65000"/>
                    </a:srgbClr>
                  </a:innerShdw>
                </a:effectLst>
                <a:cs typeface="Times New Roman"/>
              </a:rPr>
              <a:t>Глубина (метры ниже морского дна)</a:t>
            </a:r>
            <a:endParaRPr lang="en-AU" sz="1800" b="1" dirty="0" smtClean="0">
              <a:ln w="1905"/>
              <a:solidFill>
                <a:schemeClr val="tx1"/>
              </a:solidFill>
              <a:effectLst>
                <a:innerShdw blurRad="69850" dist="43180" dir="5400000">
                  <a:srgbClr val="000000">
                    <a:alpha val="65000"/>
                  </a:srgbClr>
                </a:innerShdw>
              </a:effectLst>
              <a:cs typeface="Times New Roman"/>
            </a:endParaRPr>
          </a:p>
        </p:txBody>
      </p:sp>
      <p:sp>
        <p:nvSpPr>
          <p:cNvPr id="20" name="Rectangle 19"/>
          <p:cNvSpPr/>
          <p:nvPr/>
        </p:nvSpPr>
        <p:spPr>
          <a:xfrm>
            <a:off x="619125" y="6726238"/>
            <a:ext cx="2740025" cy="13176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3015" name="Picture 2" descr="U1346A 13R1 1-4 01x.tif"/>
          <p:cNvPicPr>
            <a:picLocks noChangeAspect="1"/>
          </p:cNvPicPr>
          <p:nvPr/>
        </p:nvPicPr>
        <p:blipFill>
          <a:blip r:embed="rId4"/>
          <a:srcRect/>
          <a:stretch>
            <a:fillRect/>
          </a:stretch>
        </p:blipFill>
        <p:spPr bwMode="auto">
          <a:xfrm>
            <a:off x="5199063" y="558800"/>
            <a:ext cx="3930650" cy="2949575"/>
          </a:xfrm>
          <a:prstGeom prst="rect">
            <a:avLst/>
          </a:prstGeom>
          <a:noFill/>
          <a:ln w="9525">
            <a:noFill/>
            <a:miter lim="800000"/>
            <a:headEnd/>
            <a:tailEnd/>
          </a:ln>
        </p:spPr>
      </p:pic>
      <p:cxnSp>
        <p:nvCxnSpPr>
          <p:cNvPr id="19" name="Straight Connector 18"/>
          <p:cNvCxnSpPr/>
          <p:nvPr/>
        </p:nvCxnSpPr>
        <p:spPr>
          <a:xfrm flipH="1">
            <a:off x="1147763" y="2071688"/>
            <a:ext cx="4064000" cy="1196975"/>
          </a:xfrm>
          <a:prstGeom prst="line">
            <a:avLst/>
          </a:prstGeom>
          <a:ln>
            <a:solidFill>
              <a:schemeClr val="accent1">
                <a:lumMod val="50000"/>
              </a:schemeClr>
            </a:solidFill>
            <a:tailEnd type="triangle" w="lg"/>
          </a:ln>
          <a:effectLst/>
        </p:spPr>
        <p:style>
          <a:lnRef idx="3">
            <a:schemeClr val="accent1"/>
          </a:lnRef>
          <a:fillRef idx="0">
            <a:schemeClr val="accent1"/>
          </a:fillRef>
          <a:effectRef idx="2">
            <a:schemeClr val="accent1"/>
          </a:effectRef>
          <a:fontRef idx="minor">
            <a:schemeClr val="tx1"/>
          </a:fontRef>
        </p:style>
      </p:cxnSp>
      <p:pic>
        <p:nvPicPr>
          <p:cNvPr id="43017" name="Picture 4" descr="U1349A 9R3 33-41 x.tif"/>
          <p:cNvPicPr>
            <a:picLocks noChangeAspect="1"/>
          </p:cNvPicPr>
          <p:nvPr/>
        </p:nvPicPr>
        <p:blipFill>
          <a:blip r:embed="rId5"/>
          <a:srcRect/>
          <a:stretch>
            <a:fillRect/>
          </a:stretch>
        </p:blipFill>
        <p:spPr bwMode="auto">
          <a:xfrm>
            <a:off x="5203825" y="3870325"/>
            <a:ext cx="3940175" cy="2954338"/>
          </a:xfrm>
          <a:prstGeom prst="rect">
            <a:avLst/>
          </a:prstGeom>
          <a:noFill/>
          <a:ln w="9525">
            <a:noFill/>
            <a:miter lim="800000"/>
            <a:headEnd/>
            <a:tailEnd/>
          </a:ln>
        </p:spPr>
      </p:pic>
      <p:cxnSp>
        <p:nvCxnSpPr>
          <p:cNvPr id="21" name="Straight Connector 20"/>
          <p:cNvCxnSpPr/>
          <p:nvPr/>
        </p:nvCxnSpPr>
        <p:spPr>
          <a:xfrm flipH="1" flipV="1">
            <a:off x="2863850" y="3351213"/>
            <a:ext cx="2335213" cy="1182687"/>
          </a:xfrm>
          <a:prstGeom prst="line">
            <a:avLst/>
          </a:prstGeom>
          <a:ln>
            <a:solidFill>
              <a:schemeClr val="accent1">
                <a:lumMod val="50000"/>
              </a:schemeClr>
            </a:solidFill>
            <a:tailEnd type="triangle" w="lg"/>
          </a:ln>
          <a:effectLst/>
        </p:spPr>
        <p:style>
          <a:lnRef idx="3">
            <a:schemeClr val="accent1"/>
          </a:lnRef>
          <a:fillRef idx="0">
            <a:schemeClr val="accent1"/>
          </a:fillRef>
          <a:effectRef idx="2">
            <a:schemeClr val="accent1"/>
          </a:effectRef>
          <a:fontRef idx="minor">
            <a:schemeClr val="tx1"/>
          </a:fontRef>
        </p:style>
      </p:cxnSp>
      <p:sp>
        <p:nvSpPr>
          <p:cNvPr id="43019" name="Title 1"/>
          <p:cNvSpPr>
            <a:spLocks noGrp="1"/>
          </p:cNvSpPr>
          <p:nvPr>
            <p:ph type="title"/>
          </p:nvPr>
        </p:nvSpPr>
        <p:spPr>
          <a:xfrm>
            <a:off x="4981575" y="6350"/>
            <a:ext cx="4257675" cy="527050"/>
          </a:xfrm>
        </p:spPr>
        <p:txBody>
          <a:bodyPr/>
          <a:lstStyle/>
          <a:p>
            <a:r>
              <a:rPr lang="ru-RU" sz="1800" smtClean="0"/>
              <a:t>Образец со свежим клинопироксеном и плагиоклазом</a:t>
            </a:r>
            <a:endParaRPr lang="en-AU" sz="1800" smtClean="0"/>
          </a:p>
        </p:txBody>
      </p:sp>
      <p:sp>
        <p:nvSpPr>
          <p:cNvPr id="43020" name="Title 1"/>
          <p:cNvSpPr txBox="1">
            <a:spLocks/>
          </p:cNvSpPr>
          <p:nvPr/>
        </p:nvSpPr>
        <p:spPr bwMode="auto">
          <a:xfrm>
            <a:off x="5059363" y="3475038"/>
            <a:ext cx="4162425" cy="395287"/>
          </a:xfrm>
          <a:prstGeom prst="rect">
            <a:avLst/>
          </a:prstGeom>
          <a:noFill/>
          <a:ln w="9525">
            <a:noFill/>
            <a:miter lim="800000"/>
            <a:headEnd/>
            <a:tailEnd/>
          </a:ln>
        </p:spPr>
        <p:txBody>
          <a:bodyPr anchor="ctr"/>
          <a:lstStyle/>
          <a:p>
            <a:pPr algn="ctr" defTabSz="914400"/>
            <a:r>
              <a:rPr lang="ru-RU"/>
              <a:t>Образец с неизмененным оливином</a:t>
            </a:r>
            <a:endParaRPr lang="en-AU"/>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914400" y="198438"/>
            <a:ext cx="7313613" cy="1260475"/>
          </a:xfrm>
        </p:spPr>
        <p:txBody>
          <a:bodyPr/>
          <a:lstStyle/>
          <a:p>
            <a:r>
              <a:rPr lang="ru-RU" sz="4000" smtClean="0"/>
              <a:t>Диаграмма </a:t>
            </a:r>
            <a:r>
              <a:rPr lang="en-AU" sz="4000" smtClean="0"/>
              <a:t>TAS </a:t>
            </a:r>
            <a:r>
              <a:rPr lang="ru-RU" sz="4000" smtClean="0"/>
              <a:t>для образцов с поднятия Шатского</a:t>
            </a:r>
            <a:endParaRPr lang="en-US" sz="4000" smtClean="0"/>
          </a:p>
        </p:txBody>
      </p:sp>
      <p:graphicFrame>
        <p:nvGraphicFramePr>
          <p:cNvPr id="4" name="Chart 3"/>
          <p:cNvGraphicFramePr/>
          <p:nvPr/>
        </p:nvGraphicFramePr>
        <p:xfrm>
          <a:off x="1071483" y="1672743"/>
          <a:ext cx="6989878" cy="5030897"/>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ryan &amp; Ernst 2008  Fig4A.png"/>
          <p:cNvPicPr>
            <a:picLocks noChangeAspect="1"/>
          </p:cNvPicPr>
          <p:nvPr/>
        </p:nvPicPr>
        <p:blipFill>
          <a:blip r:embed="rId3"/>
          <a:srcRect/>
          <a:stretch>
            <a:fillRect/>
          </a:stretch>
        </p:blipFill>
        <p:spPr bwMode="auto">
          <a:xfrm>
            <a:off x="0" y="1312863"/>
            <a:ext cx="9144000" cy="4862512"/>
          </a:xfrm>
          <a:prstGeom prst="rect">
            <a:avLst/>
          </a:prstGeom>
          <a:noFill/>
          <a:ln w="9525">
            <a:noFill/>
            <a:miter lim="800000"/>
            <a:headEnd/>
            <a:tailEnd/>
          </a:ln>
        </p:spPr>
      </p:pic>
      <p:pic>
        <p:nvPicPr>
          <p:cNvPr id="47106" name="Picture 3" descr="Bryan &amp; Ernst 2008  Fig4A.png"/>
          <p:cNvPicPr>
            <a:picLocks noChangeAspect="1"/>
          </p:cNvPicPr>
          <p:nvPr/>
        </p:nvPicPr>
        <p:blipFill>
          <a:blip r:embed="rId3"/>
          <a:srcRect/>
          <a:stretch>
            <a:fillRect/>
          </a:stretch>
        </p:blipFill>
        <p:spPr bwMode="auto">
          <a:xfrm>
            <a:off x="-3175" y="1312863"/>
            <a:ext cx="9144000" cy="4862512"/>
          </a:xfrm>
          <a:prstGeom prst="rect">
            <a:avLst/>
          </a:prstGeom>
          <a:noFill/>
          <a:ln w="9525">
            <a:noFill/>
            <a:miter lim="800000"/>
            <a:headEnd/>
            <a:tailEnd/>
          </a:ln>
        </p:spPr>
      </p:pic>
      <p:sp>
        <p:nvSpPr>
          <p:cNvPr id="47107" name="Title 1"/>
          <p:cNvSpPr>
            <a:spLocks noGrp="1"/>
          </p:cNvSpPr>
          <p:nvPr>
            <p:ph type="title"/>
          </p:nvPr>
        </p:nvSpPr>
        <p:spPr>
          <a:xfrm>
            <a:off x="0" y="128588"/>
            <a:ext cx="9144000" cy="1057275"/>
          </a:xfrm>
        </p:spPr>
        <p:txBody>
          <a:bodyPr/>
          <a:lstStyle/>
          <a:p>
            <a:pPr>
              <a:lnSpc>
                <a:spcPct val="90000"/>
              </a:lnSpc>
            </a:pPr>
            <a:r>
              <a:rPr lang="ru-RU" sz="3600" smtClean="0"/>
              <a:t>Изучение гидротермальных изменений плато-базальтов</a:t>
            </a:r>
            <a:endParaRPr lang="en-AU" sz="3600" smtClean="0"/>
          </a:p>
        </p:txBody>
      </p:sp>
      <p:sp>
        <p:nvSpPr>
          <p:cNvPr id="3" name="Content Placeholder 2"/>
          <p:cNvSpPr>
            <a:spLocks noGrp="1"/>
          </p:cNvSpPr>
          <p:nvPr>
            <p:ph idx="1"/>
          </p:nvPr>
        </p:nvSpPr>
        <p:spPr>
          <a:xfrm>
            <a:off x="301625" y="1666875"/>
            <a:ext cx="8607425" cy="3765550"/>
          </a:xfrm>
        </p:spPr>
        <p:txBody>
          <a:bodyPr rtlCol="0">
            <a:normAutofit fontScale="92500" lnSpcReduction="10000"/>
          </a:bodyPr>
          <a:lstStyle/>
          <a:p>
            <a:pPr fontAlgn="auto">
              <a:lnSpc>
                <a:spcPct val="120000"/>
              </a:lnSpc>
              <a:spcAft>
                <a:spcPts val="0"/>
              </a:spcAft>
              <a:defRPr/>
            </a:pPr>
            <a:r>
              <a:rPr lang="ru-RU" dirty="0"/>
              <a:t>Гидротермальные изменения имеют место на поздних стадиях </a:t>
            </a:r>
            <a:r>
              <a:rPr lang="ru-RU" dirty="0" err="1"/>
              <a:t>магматизма</a:t>
            </a:r>
            <a:r>
              <a:rPr lang="ru-RU" dirty="0"/>
              <a:t> или сразу после магматического события. После этого, никаких гидротермальных изменений происходить не может, если нет никакой другой термальной активности.</a:t>
            </a:r>
          </a:p>
          <a:p>
            <a:pPr fontAlgn="auto">
              <a:lnSpc>
                <a:spcPct val="120000"/>
              </a:lnSpc>
              <a:spcAft>
                <a:spcPts val="0"/>
              </a:spcAft>
              <a:defRPr/>
            </a:pPr>
            <a:r>
              <a:rPr lang="ru-RU" dirty="0"/>
              <a:t>Изучение гидротермальных изменений плато-базальтов важно для проведения правильной интерпретации изотопно-геохимических </a:t>
            </a:r>
            <a:r>
              <a:rPr lang="ru-RU" dirty="0" smtClean="0"/>
              <a:t>данных. Вторичная минерализация изменяет отношения в парах изотопов </a:t>
            </a:r>
            <a:r>
              <a:rPr lang="en-AU" dirty="0" smtClean="0"/>
              <a:t>(</a:t>
            </a:r>
            <a:r>
              <a:rPr lang="en-AU" dirty="0" err="1" smtClean="0"/>
              <a:t>Sm</a:t>
            </a:r>
            <a:r>
              <a:rPr lang="en-AU" dirty="0" smtClean="0"/>
              <a:t>/</a:t>
            </a:r>
            <a:r>
              <a:rPr lang="en-AU" dirty="0" err="1" smtClean="0"/>
              <a:t>Nd</a:t>
            </a:r>
            <a:r>
              <a:rPr lang="en-AU" dirty="0" smtClean="0"/>
              <a:t>, </a:t>
            </a:r>
            <a:r>
              <a:rPr lang="en-AU" dirty="0" err="1" smtClean="0"/>
              <a:t>Rb</a:t>
            </a:r>
            <a:r>
              <a:rPr lang="en-AU" dirty="0" smtClean="0"/>
              <a:t>/</a:t>
            </a:r>
            <a:r>
              <a:rPr lang="en-AU" dirty="0" err="1" smtClean="0"/>
              <a:t>Sr</a:t>
            </a:r>
            <a:r>
              <a:rPr lang="en-AU" dirty="0" smtClean="0"/>
              <a:t>, U/</a:t>
            </a:r>
            <a:r>
              <a:rPr lang="en-AU" dirty="0" err="1" smtClean="0"/>
              <a:t>Pb</a:t>
            </a:r>
            <a:r>
              <a:rPr lang="en-AU" dirty="0" smtClean="0"/>
              <a:t>, </a:t>
            </a:r>
            <a:r>
              <a:rPr lang="en-AU" dirty="0" err="1" smtClean="0"/>
              <a:t>Th</a:t>
            </a:r>
            <a:r>
              <a:rPr lang="en-AU" dirty="0" smtClean="0"/>
              <a:t>/</a:t>
            </a:r>
            <a:r>
              <a:rPr lang="en-AU" dirty="0" err="1" smtClean="0"/>
              <a:t>Pb</a:t>
            </a:r>
            <a:r>
              <a:rPr lang="en-AU" dirty="0" smtClean="0"/>
              <a:t>, Lu/</a:t>
            </a:r>
            <a:r>
              <a:rPr lang="en-AU" dirty="0" err="1" smtClean="0"/>
              <a:t>Hf</a:t>
            </a:r>
            <a:r>
              <a:rPr lang="en-AU" dirty="0" smtClean="0"/>
              <a:t>),</a:t>
            </a:r>
            <a:r>
              <a:rPr lang="ru-RU" dirty="0" smtClean="0"/>
              <a:t> что меняет первично-магматические изотопные характеристики.</a:t>
            </a:r>
          </a:p>
        </p:txBody>
      </p:sp>
      <p:sp>
        <p:nvSpPr>
          <p:cNvPr id="5" name="Rectangle 4"/>
          <p:cNvSpPr/>
          <p:nvPr/>
        </p:nvSpPr>
        <p:spPr>
          <a:xfrm>
            <a:off x="5468938" y="6215063"/>
            <a:ext cx="3675062" cy="400050"/>
          </a:xfrm>
          <a:prstGeom prst="rect">
            <a:avLst/>
          </a:prstGeom>
        </p:spPr>
        <p:txBody>
          <a:bodyPr>
            <a:spAutoFit/>
          </a:bodyPr>
          <a:lstStyle/>
          <a:p>
            <a:pPr fontAlgn="auto">
              <a:spcBef>
                <a:spcPts val="0"/>
              </a:spcBef>
              <a:spcAft>
                <a:spcPts val="0"/>
              </a:spcAft>
              <a:defRPr/>
            </a:pPr>
            <a:r>
              <a:rPr lang="ru-RU" sz="2000" dirty="0">
                <a:solidFill>
                  <a:schemeClr val="bg1">
                    <a:lumMod val="50000"/>
                  </a:schemeClr>
                </a:solidFill>
                <a:latin typeface="+mn-lt"/>
                <a:cs typeface="+mn-cs"/>
              </a:rPr>
              <a:t>Источник</a:t>
            </a:r>
            <a:r>
              <a:rPr lang="en-AU" sz="2000" dirty="0">
                <a:solidFill>
                  <a:schemeClr val="bg1">
                    <a:lumMod val="50000"/>
                  </a:schemeClr>
                </a:solidFill>
                <a:latin typeface="+mn-lt"/>
                <a:cs typeface="+mn-cs"/>
              </a:rPr>
              <a:t>: </a:t>
            </a:r>
            <a:r>
              <a:rPr lang="en-US" sz="2000" dirty="0">
                <a:solidFill>
                  <a:schemeClr val="bg2">
                    <a:lumMod val="50000"/>
                  </a:schemeClr>
                </a:solidFill>
                <a:latin typeface="+mn-lt"/>
                <a:cs typeface="+mn-cs"/>
              </a:rPr>
              <a:t>Bryan </a:t>
            </a:r>
            <a:r>
              <a:rPr lang="en-US" sz="2000" dirty="0">
                <a:solidFill>
                  <a:schemeClr val="bg2">
                    <a:lumMod val="50000"/>
                  </a:schemeClr>
                </a:solidFill>
                <a:latin typeface="+mn-lt"/>
                <a:cs typeface="+mn-cs"/>
              </a:rPr>
              <a:t>&amp; </a:t>
            </a:r>
            <a:r>
              <a:rPr lang="en-US" sz="2000" dirty="0">
                <a:solidFill>
                  <a:schemeClr val="bg2">
                    <a:lumMod val="50000"/>
                  </a:schemeClr>
                </a:solidFill>
                <a:latin typeface="+mn-lt"/>
                <a:cs typeface="+mn-cs"/>
              </a:rPr>
              <a:t>Ernst, 2008</a:t>
            </a:r>
            <a:endParaRPr lang="en-US" sz="2000" dirty="0">
              <a:solidFill>
                <a:schemeClr val="bg2">
                  <a:lumMod val="50000"/>
                </a:schemeClr>
              </a:solidFill>
              <a:latin typeface="+mn-lt"/>
              <a:cs typeface="+mn-cs"/>
            </a:endParaRPr>
          </a:p>
        </p:txBody>
      </p:sp>
      <p:sp>
        <p:nvSpPr>
          <p:cNvPr id="7" name="Rectangle 6"/>
          <p:cNvSpPr/>
          <p:nvPr/>
        </p:nvSpPr>
        <p:spPr>
          <a:xfrm>
            <a:off x="5465763" y="6215063"/>
            <a:ext cx="3675062" cy="400050"/>
          </a:xfrm>
          <a:prstGeom prst="rect">
            <a:avLst/>
          </a:prstGeom>
        </p:spPr>
        <p:txBody>
          <a:bodyPr>
            <a:spAutoFit/>
          </a:bodyPr>
          <a:lstStyle/>
          <a:p>
            <a:pPr fontAlgn="auto">
              <a:spcBef>
                <a:spcPts val="0"/>
              </a:spcBef>
              <a:spcAft>
                <a:spcPts val="0"/>
              </a:spcAft>
              <a:defRPr/>
            </a:pPr>
            <a:r>
              <a:rPr lang="ru-RU" sz="2000" dirty="0">
                <a:latin typeface="+mn-lt"/>
                <a:cs typeface="+mn-cs"/>
              </a:rPr>
              <a:t>Источник</a:t>
            </a:r>
            <a:r>
              <a:rPr lang="en-AU" sz="2000" dirty="0">
                <a:latin typeface="+mn-lt"/>
                <a:cs typeface="+mn-cs"/>
              </a:rPr>
              <a:t>: </a:t>
            </a:r>
            <a:r>
              <a:rPr lang="en-US" sz="2000" dirty="0">
                <a:solidFill>
                  <a:schemeClr val="accent2">
                    <a:lumMod val="90000"/>
                    <a:lumOff val="10000"/>
                  </a:schemeClr>
                </a:solidFill>
                <a:latin typeface="+mn-lt"/>
                <a:cs typeface="+mn-cs"/>
              </a:rPr>
              <a:t>Bryan </a:t>
            </a:r>
            <a:r>
              <a:rPr lang="en-US" sz="2000" dirty="0">
                <a:solidFill>
                  <a:schemeClr val="accent2">
                    <a:lumMod val="90000"/>
                    <a:lumOff val="10000"/>
                  </a:schemeClr>
                </a:solidFill>
                <a:latin typeface="+mn-lt"/>
                <a:cs typeface="+mn-cs"/>
              </a:rPr>
              <a:t>&amp; </a:t>
            </a:r>
            <a:r>
              <a:rPr lang="en-US" sz="2000" dirty="0">
                <a:solidFill>
                  <a:schemeClr val="accent2">
                    <a:lumMod val="90000"/>
                    <a:lumOff val="10000"/>
                  </a:schemeClr>
                </a:solidFill>
                <a:latin typeface="+mn-lt"/>
                <a:cs typeface="+mn-cs"/>
              </a:rPr>
              <a:t>Ernst, 2008</a:t>
            </a:r>
            <a:endParaRPr lang="en-US" sz="2000" dirty="0">
              <a:solidFill>
                <a:schemeClr val="accent2">
                  <a:lumMod val="90000"/>
                  <a:lumOff val="10000"/>
                </a:schemeClr>
              </a:solidFill>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1000"/>
                                        <p:tgtEl>
                                          <p:spTgt spid="7"/>
                                        </p:tgtEl>
                                      </p:cBhvr>
                                    </p:animEffect>
                                    <p:set>
                                      <p:cBhvr>
                                        <p:cTn id="10" dur="1" fill="hold">
                                          <p:stCondLst>
                                            <p:cond delay="999"/>
                                          </p:stCondLst>
                                        </p:cTn>
                                        <p:tgtEl>
                                          <p:spTgt spid="7"/>
                                        </p:tgtEl>
                                        <p:attrNameLst>
                                          <p:attrName>style.visibility</p:attrName>
                                        </p:attrNameLst>
                                      </p:cBhvr>
                                      <p:to>
                                        <p:strVal val="hidden"/>
                                      </p:to>
                                    </p:set>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dissolve">
                                      <p:cBhvr>
                                        <p:cTn id="14" dur="3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dissolve">
                                      <p:cBhvr>
                                        <p:cTn id="19" dur="3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ontent Placeholder 2"/>
          <p:cNvSpPr txBox="1">
            <a:spLocks/>
          </p:cNvSpPr>
          <p:nvPr/>
        </p:nvSpPr>
        <p:spPr>
          <a:xfrm>
            <a:off x="4006850" y="4630738"/>
            <a:ext cx="5049838" cy="1981200"/>
          </a:xfrm>
          <a:prstGeom prst="rect">
            <a:avLst/>
          </a:prstGeom>
        </p:spPr>
        <p:txBody>
          <a:bodyPr>
            <a:normAutofit/>
          </a:bodyPr>
          <a:lstStyle>
            <a:lvl1pPr marL="463550" indent="-463550" algn="l" defTabSz="914400" rtl="0" eaLnBrk="1" latinLnBrk="0" hangingPunct="1">
              <a:spcBef>
                <a:spcPts val="2000"/>
              </a:spcBef>
              <a:buSzPct val="90000"/>
              <a:buFontTx/>
              <a:buBlip>
                <a:blip r:embed="rId3"/>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4"/>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5"/>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5"/>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5"/>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3"/>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5"/>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3"/>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4"/>
              </a:buBlip>
              <a:defRPr lang="en-US" sz="1800" kern="1200" dirty="0">
                <a:solidFill>
                  <a:schemeClr val="tx1"/>
                </a:solidFill>
                <a:latin typeface="+mn-lt"/>
                <a:ea typeface="+mn-ea"/>
                <a:cs typeface="+mn-cs"/>
              </a:defRPr>
            </a:lvl9pPr>
          </a:lstStyle>
          <a:p>
            <a:pPr fontAlgn="auto">
              <a:spcBef>
                <a:spcPts val="800"/>
              </a:spcBef>
              <a:spcAft>
                <a:spcPts val="0"/>
              </a:spcAft>
              <a:defRPr/>
            </a:pPr>
            <a:r>
              <a:rPr lang="ru-RU" sz="2000" dirty="0" smtClean="0"/>
              <a:t>Обработка</a:t>
            </a:r>
            <a:r>
              <a:rPr lang="en-AU" sz="2000" dirty="0" smtClean="0"/>
              <a:t> </a:t>
            </a:r>
            <a:r>
              <a:rPr lang="en-AU" sz="2000" dirty="0" err="1" smtClean="0"/>
              <a:t>HCl</a:t>
            </a:r>
            <a:r>
              <a:rPr lang="en-AU" sz="2000" dirty="0" smtClean="0"/>
              <a:t> </a:t>
            </a:r>
            <a:r>
              <a:rPr lang="ru-RU" sz="2000" dirty="0" smtClean="0"/>
              <a:t>широко используется для удаления измененной матрицы</a:t>
            </a:r>
            <a:r>
              <a:rPr lang="en-AU" sz="2000" dirty="0" smtClean="0"/>
              <a:t>:</a:t>
            </a:r>
          </a:p>
          <a:p>
            <a:pPr marL="450850" lvl="1" indent="0" fontAlgn="auto">
              <a:spcBef>
                <a:spcPts val="800"/>
              </a:spcBef>
              <a:spcAft>
                <a:spcPts val="0"/>
              </a:spcAft>
              <a:buFontTx/>
              <a:buNone/>
              <a:defRPr/>
            </a:pPr>
            <a:r>
              <a:rPr lang="en-AU" sz="2000" dirty="0" smtClean="0">
                <a:solidFill>
                  <a:schemeClr val="accent2">
                    <a:lumMod val="90000"/>
                    <a:lumOff val="10000"/>
                  </a:schemeClr>
                </a:solidFill>
              </a:rPr>
              <a:t>(Mahoney, 1987; Weis et al., 2005; Thompson et al., 2008; </a:t>
            </a:r>
            <a:r>
              <a:rPr lang="en-AU" sz="2000" dirty="0" err="1" smtClean="0">
                <a:solidFill>
                  <a:schemeClr val="accent2">
                    <a:lumMod val="90000"/>
                    <a:lumOff val="10000"/>
                  </a:schemeClr>
                </a:solidFill>
              </a:rPr>
              <a:t>Hanano</a:t>
            </a:r>
            <a:r>
              <a:rPr lang="en-AU" sz="2000" dirty="0" smtClean="0">
                <a:solidFill>
                  <a:schemeClr val="accent2">
                    <a:lumMod val="90000"/>
                    <a:lumOff val="10000"/>
                  </a:schemeClr>
                </a:solidFill>
              </a:rPr>
              <a:t> et al., 2009; </a:t>
            </a:r>
            <a:r>
              <a:rPr lang="en-AU" sz="2000" dirty="0" err="1" smtClean="0">
                <a:solidFill>
                  <a:schemeClr val="accent2">
                    <a:lumMod val="90000"/>
                    <a:lumOff val="10000"/>
                  </a:schemeClr>
                </a:solidFill>
              </a:rPr>
              <a:t>Nobre</a:t>
            </a:r>
            <a:r>
              <a:rPr lang="en-AU" sz="2000" dirty="0" smtClean="0">
                <a:solidFill>
                  <a:schemeClr val="accent2">
                    <a:lumMod val="90000"/>
                    <a:lumOff val="10000"/>
                  </a:schemeClr>
                </a:solidFill>
              </a:rPr>
              <a:t> Silva et al., 2009, 2010)</a:t>
            </a:r>
            <a:r>
              <a:rPr lang="en-AU" sz="2000" dirty="0" smtClean="0"/>
              <a:t>.</a:t>
            </a:r>
          </a:p>
        </p:txBody>
      </p:sp>
      <p:sp>
        <p:nvSpPr>
          <p:cNvPr id="32" name="Content Placeholder 2"/>
          <p:cNvSpPr>
            <a:spLocks noGrp="1"/>
          </p:cNvSpPr>
          <p:nvPr>
            <p:ph idx="1"/>
          </p:nvPr>
        </p:nvSpPr>
        <p:spPr>
          <a:xfrm>
            <a:off x="0" y="1414463"/>
            <a:ext cx="4975225" cy="2049462"/>
          </a:xfrm>
        </p:spPr>
        <p:txBody>
          <a:bodyPr rtlCol="0">
            <a:normAutofit fontScale="92500" lnSpcReduction="10000"/>
          </a:bodyPr>
          <a:lstStyle/>
          <a:p>
            <a:pPr fontAlgn="auto">
              <a:spcAft>
                <a:spcPts val="0"/>
              </a:spcAft>
              <a:defRPr/>
            </a:pPr>
            <a:r>
              <a:rPr lang="ru-RU" sz="2000" dirty="0" smtClean="0"/>
              <a:t>Для получения первично-магматических изотопных характеристик пород необходимо избавиться от вторичных минеральных фаз.</a:t>
            </a:r>
            <a:endParaRPr lang="en-AU" sz="2000" dirty="0" smtClean="0"/>
          </a:p>
          <a:p>
            <a:pPr fontAlgn="auto">
              <a:spcAft>
                <a:spcPts val="0"/>
              </a:spcAft>
              <a:defRPr/>
            </a:pPr>
            <a:r>
              <a:rPr lang="ru-RU" sz="2000" dirty="0" smtClean="0"/>
              <a:t>Главные вторичные минералы – карбонатные и глинистые минералы.</a:t>
            </a:r>
            <a:endParaRPr lang="en-AU" sz="2000" dirty="0" smtClean="0"/>
          </a:p>
        </p:txBody>
      </p:sp>
      <p:pic>
        <p:nvPicPr>
          <p:cNvPr id="49155" name="Picture 21" descr="U1349A 7R4 1-3.bmp"/>
          <p:cNvPicPr>
            <a:picLocks noChangeAspect="1"/>
          </p:cNvPicPr>
          <p:nvPr/>
        </p:nvPicPr>
        <p:blipFill>
          <a:blip r:embed="rId6"/>
          <a:srcRect/>
          <a:stretch>
            <a:fillRect/>
          </a:stretch>
        </p:blipFill>
        <p:spPr bwMode="auto">
          <a:xfrm>
            <a:off x="174625" y="3408363"/>
            <a:ext cx="4079875" cy="3060700"/>
          </a:xfrm>
          <a:prstGeom prst="rect">
            <a:avLst/>
          </a:prstGeom>
          <a:noFill/>
          <a:ln w="9525">
            <a:noFill/>
            <a:miter lim="800000"/>
            <a:headEnd/>
            <a:tailEnd/>
          </a:ln>
        </p:spPr>
      </p:pic>
      <p:pic>
        <p:nvPicPr>
          <p:cNvPr id="49156" name="Picture 20" descr="U1349A 9R2 31-35.bmp"/>
          <p:cNvPicPr>
            <a:picLocks noChangeAspect="1"/>
          </p:cNvPicPr>
          <p:nvPr/>
        </p:nvPicPr>
        <p:blipFill>
          <a:blip r:embed="rId7"/>
          <a:srcRect/>
          <a:stretch>
            <a:fillRect/>
          </a:stretch>
        </p:blipFill>
        <p:spPr bwMode="auto">
          <a:xfrm>
            <a:off x="4975225" y="1076325"/>
            <a:ext cx="4081463" cy="3062288"/>
          </a:xfrm>
          <a:prstGeom prst="rect">
            <a:avLst/>
          </a:prstGeom>
          <a:noFill/>
          <a:ln w="9525">
            <a:noFill/>
            <a:miter lim="800000"/>
            <a:headEnd/>
            <a:tailEnd/>
          </a:ln>
        </p:spPr>
      </p:pic>
      <p:sp>
        <p:nvSpPr>
          <p:cNvPr id="49157" name="Title 1"/>
          <p:cNvSpPr>
            <a:spLocks noGrp="1"/>
          </p:cNvSpPr>
          <p:nvPr>
            <p:ph type="title"/>
          </p:nvPr>
        </p:nvSpPr>
        <p:spPr>
          <a:xfrm>
            <a:off x="0" y="0"/>
            <a:ext cx="9144000" cy="1073150"/>
          </a:xfrm>
        </p:spPr>
        <p:txBody>
          <a:bodyPr/>
          <a:lstStyle/>
          <a:p>
            <a:pPr>
              <a:lnSpc>
                <a:spcPct val="90000"/>
              </a:lnSpc>
            </a:pPr>
            <a:r>
              <a:rPr lang="ru-RU" sz="3600" smtClean="0"/>
              <a:t>Методика обработки </a:t>
            </a:r>
            <a:r>
              <a:rPr lang="en-AU" sz="3600" smtClean="0"/>
              <a:t>HCl</a:t>
            </a:r>
            <a:r>
              <a:rPr lang="ru-RU" sz="3600" smtClean="0"/>
              <a:t> измененных базальтов для </a:t>
            </a:r>
            <a:r>
              <a:rPr lang="en-AU" sz="3600" smtClean="0"/>
              <a:t>Sr, Nd, Hf </a:t>
            </a:r>
            <a:r>
              <a:rPr lang="ru-RU" sz="3600" smtClean="0"/>
              <a:t>и</a:t>
            </a:r>
            <a:r>
              <a:rPr lang="en-AU" sz="3600" smtClean="0"/>
              <a:t> Pb </a:t>
            </a:r>
            <a:r>
              <a:rPr lang="ru-RU" sz="3600" smtClean="0"/>
              <a:t>изотопии</a:t>
            </a:r>
            <a:endParaRPr lang="en-AU" sz="3600" smtClean="0"/>
          </a:p>
        </p:txBody>
      </p:sp>
      <p:sp>
        <p:nvSpPr>
          <p:cNvPr id="49158" name="Title 1"/>
          <p:cNvSpPr txBox="1">
            <a:spLocks/>
          </p:cNvSpPr>
          <p:nvPr/>
        </p:nvSpPr>
        <p:spPr bwMode="auto">
          <a:xfrm>
            <a:off x="196850" y="6469063"/>
            <a:ext cx="4057650" cy="285750"/>
          </a:xfrm>
          <a:prstGeom prst="rect">
            <a:avLst/>
          </a:prstGeom>
          <a:noFill/>
          <a:ln w="9525">
            <a:noFill/>
            <a:miter lim="800000"/>
            <a:headEnd/>
            <a:tailEnd/>
          </a:ln>
        </p:spPr>
        <p:txBody>
          <a:bodyPr anchor="ctr"/>
          <a:lstStyle/>
          <a:p>
            <a:pPr algn="ctr" defTabSz="914400">
              <a:lnSpc>
                <a:spcPct val="90000"/>
              </a:lnSpc>
            </a:pPr>
            <a:r>
              <a:rPr lang="en-AU">
                <a:solidFill>
                  <a:srgbClr val="660066"/>
                </a:solidFill>
              </a:rPr>
              <a:t>U1349A 7R4 1-3 (</a:t>
            </a:r>
            <a:r>
              <a:rPr lang="ru-RU">
                <a:solidFill>
                  <a:srgbClr val="660066"/>
                </a:solidFill>
              </a:rPr>
              <a:t>м. Ори</a:t>
            </a:r>
            <a:r>
              <a:rPr lang="en-AU">
                <a:solidFill>
                  <a:srgbClr val="660066"/>
                </a:solidFill>
              </a:rPr>
              <a:t>)</a:t>
            </a:r>
          </a:p>
        </p:txBody>
      </p:sp>
      <p:cxnSp>
        <p:nvCxnSpPr>
          <p:cNvPr id="7" name="Straight Connector 6"/>
          <p:cNvCxnSpPr/>
          <p:nvPr/>
        </p:nvCxnSpPr>
        <p:spPr>
          <a:xfrm>
            <a:off x="3421063" y="3810000"/>
            <a:ext cx="585787" cy="0"/>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49160" name="Title 1"/>
          <p:cNvSpPr txBox="1">
            <a:spLocks/>
          </p:cNvSpPr>
          <p:nvPr/>
        </p:nvSpPr>
        <p:spPr bwMode="auto">
          <a:xfrm>
            <a:off x="3265488" y="3468688"/>
            <a:ext cx="1303337" cy="341312"/>
          </a:xfrm>
          <a:prstGeom prst="rect">
            <a:avLst/>
          </a:prstGeom>
          <a:noFill/>
          <a:ln w="9525">
            <a:noFill/>
            <a:miter lim="800000"/>
            <a:headEnd/>
            <a:tailEnd/>
          </a:ln>
        </p:spPr>
        <p:txBody>
          <a:bodyPr anchor="ctr"/>
          <a:lstStyle/>
          <a:p>
            <a:pPr defTabSz="914400">
              <a:lnSpc>
                <a:spcPct val="90000"/>
              </a:lnSpc>
            </a:pPr>
            <a:r>
              <a:rPr lang="en-AU" sz="2000" b="1"/>
              <a:t>0.5 cm</a:t>
            </a:r>
          </a:p>
        </p:txBody>
      </p:sp>
      <p:sp>
        <p:nvSpPr>
          <p:cNvPr id="49161" name="Title 1"/>
          <p:cNvSpPr txBox="1">
            <a:spLocks/>
          </p:cNvSpPr>
          <p:nvPr/>
        </p:nvSpPr>
        <p:spPr bwMode="auto">
          <a:xfrm>
            <a:off x="4975225" y="4143375"/>
            <a:ext cx="4081463" cy="344488"/>
          </a:xfrm>
          <a:prstGeom prst="rect">
            <a:avLst/>
          </a:prstGeom>
          <a:noFill/>
          <a:ln w="9525">
            <a:noFill/>
            <a:miter lim="800000"/>
            <a:headEnd/>
            <a:tailEnd/>
          </a:ln>
        </p:spPr>
        <p:txBody>
          <a:bodyPr anchor="ctr"/>
          <a:lstStyle/>
          <a:p>
            <a:pPr algn="ctr" defTabSz="914400">
              <a:lnSpc>
                <a:spcPct val="90000"/>
              </a:lnSpc>
            </a:pPr>
            <a:r>
              <a:rPr lang="en-AU">
                <a:solidFill>
                  <a:srgbClr val="660066"/>
                </a:solidFill>
              </a:rPr>
              <a:t>U1349A 9R2 31-35 (</a:t>
            </a:r>
            <a:r>
              <a:rPr lang="ru-RU">
                <a:solidFill>
                  <a:srgbClr val="660066"/>
                </a:solidFill>
              </a:rPr>
              <a:t>м. Ори</a:t>
            </a:r>
            <a:r>
              <a:rPr lang="en-AU">
                <a:solidFill>
                  <a:srgbClr val="660066"/>
                </a:solidFill>
              </a:rPr>
              <a:t>)</a:t>
            </a:r>
          </a:p>
        </p:txBody>
      </p:sp>
      <p:cxnSp>
        <p:nvCxnSpPr>
          <p:cNvPr id="28" name="Straight Connector 27"/>
          <p:cNvCxnSpPr/>
          <p:nvPr/>
        </p:nvCxnSpPr>
        <p:spPr>
          <a:xfrm flipV="1">
            <a:off x="5243513" y="1423988"/>
            <a:ext cx="490537" cy="7937"/>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49163" name="Title 1"/>
          <p:cNvSpPr txBox="1">
            <a:spLocks/>
          </p:cNvSpPr>
          <p:nvPr/>
        </p:nvSpPr>
        <p:spPr bwMode="auto">
          <a:xfrm>
            <a:off x="5032375" y="1082675"/>
            <a:ext cx="1317625" cy="349250"/>
          </a:xfrm>
          <a:prstGeom prst="rect">
            <a:avLst/>
          </a:prstGeom>
          <a:noFill/>
          <a:ln w="9525">
            <a:noFill/>
            <a:miter lim="800000"/>
            <a:headEnd/>
            <a:tailEnd/>
          </a:ln>
        </p:spPr>
        <p:txBody>
          <a:bodyPr anchor="ctr"/>
          <a:lstStyle/>
          <a:p>
            <a:pPr defTabSz="914400">
              <a:lnSpc>
                <a:spcPct val="90000"/>
              </a:lnSpc>
            </a:pPr>
            <a:r>
              <a:rPr lang="en-AU" sz="2000" b="1"/>
              <a:t>0.5 cm</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202" name="Title 1"/>
          <p:cNvSpPr>
            <a:spLocks noGrp="1"/>
          </p:cNvSpPr>
          <p:nvPr>
            <p:ph type="title"/>
          </p:nvPr>
        </p:nvSpPr>
        <p:spPr>
          <a:xfrm>
            <a:off x="9144000" y="122238"/>
            <a:ext cx="2484438" cy="1106487"/>
          </a:xfrm>
        </p:spPr>
        <p:txBody>
          <a:bodyPr/>
          <a:lstStyle/>
          <a:p>
            <a:r>
              <a:rPr lang="en-US" sz="3200" smtClean="0"/>
              <a:t>Pb, Sr, Nd &amp; Hf studies</a:t>
            </a:r>
            <a:endParaRPr lang="en-AU" sz="3200" smtClean="0"/>
          </a:p>
        </p:txBody>
      </p:sp>
      <p:pic>
        <p:nvPicPr>
          <p:cNvPr id="51203" name="Picture 9" descr="MAC HD:Users:romanova:QUT:Milestones:Confirmation of candidature:Isotope diagrams cor3.jpg"/>
          <p:cNvPicPr>
            <a:picLocks noChangeAspect="1"/>
          </p:cNvPicPr>
          <p:nvPr/>
        </p:nvPicPr>
        <p:blipFill>
          <a:blip r:embed="rId3"/>
          <a:srcRect l="7684" t="86717" r="90874" b="11752"/>
          <a:stretch>
            <a:fillRect/>
          </a:stretch>
        </p:blipFill>
        <p:spPr bwMode="auto">
          <a:xfrm>
            <a:off x="4541838" y="947738"/>
            <a:ext cx="150812" cy="207962"/>
          </a:xfrm>
          <a:prstGeom prst="rect">
            <a:avLst/>
          </a:prstGeom>
          <a:noFill/>
          <a:ln w="9525">
            <a:noFill/>
            <a:miter lim="800000"/>
            <a:headEnd/>
            <a:tailEnd/>
          </a:ln>
        </p:spPr>
      </p:pic>
      <p:pic>
        <p:nvPicPr>
          <p:cNvPr id="51204" name="Picture 13" descr="MAC HD:Users:romanova:QUT:Milestones:Confirmation of candidature:Isotope diagrams cor3.jpg"/>
          <p:cNvPicPr>
            <a:picLocks noChangeAspect="1"/>
          </p:cNvPicPr>
          <p:nvPr/>
        </p:nvPicPr>
        <p:blipFill>
          <a:blip r:embed="rId3"/>
          <a:srcRect l="51183" t="24535" r="520" b="49484"/>
          <a:stretch>
            <a:fillRect/>
          </a:stretch>
        </p:blipFill>
        <p:spPr bwMode="auto">
          <a:xfrm>
            <a:off x="192088" y="3821113"/>
            <a:ext cx="4365625" cy="3043237"/>
          </a:xfrm>
          <a:prstGeom prst="rect">
            <a:avLst/>
          </a:prstGeom>
          <a:noFill/>
          <a:ln w="9525">
            <a:noFill/>
            <a:miter lim="800000"/>
            <a:headEnd/>
            <a:tailEnd/>
          </a:ln>
        </p:spPr>
      </p:pic>
      <p:pic>
        <p:nvPicPr>
          <p:cNvPr id="51205" name="Picture 14" descr="MAC HD:Users:romanova:QUT:Milestones:Confirmation of candidature:Isotope diagrams cor3.jpg"/>
          <p:cNvPicPr>
            <a:picLocks noChangeAspect="1"/>
          </p:cNvPicPr>
          <p:nvPr/>
        </p:nvPicPr>
        <p:blipFill>
          <a:blip r:embed="rId3"/>
          <a:srcRect t="75066" r="51894" b="-264"/>
          <a:stretch>
            <a:fillRect/>
          </a:stretch>
        </p:blipFill>
        <p:spPr bwMode="auto">
          <a:xfrm>
            <a:off x="61913" y="747713"/>
            <a:ext cx="4452937" cy="3073400"/>
          </a:xfrm>
          <a:prstGeom prst="rect">
            <a:avLst/>
          </a:prstGeom>
          <a:noFill/>
          <a:ln w="9525">
            <a:noFill/>
            <a:miter lim="800000"/>
            <a:headEnd/>
            <a:tailEnd/>
          </a:ln>
        </p:spPr>
      </p:pic>
      <p:sp>
        <p:nvSpPr>
          <p:cNvPr id="25" name="Rectangle 24"/>
          <p:cNvSpPr/>
          <p:nvPr/>
        </p:nvSpPr>
        <p:spPr>
          <a:xfrm>
            <a:off x="733425" y="984250"/>
            <a:ext cx="1630363" cy="13890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373313" y="963613"/>
            <a:ext cx="1196975" cy="2730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208" name="Title 1"/>
          <p:cNvSpPr txBox="1">
            <a:spLocks/>
          </p:cNvSpPr>
          <p:nvPr/>
        </p:nvSpPr>
        <p:spPr bwMode="auto">
          <a:xfrm>
            <a:off x="177800" y="55563"/>
            <a:ext cx="1966913" cy="419100"/>
          </a:xfrm>
          <a:prstGeom prst="rect">
            <a:avLst/>
          </a:prstGeom>
          <a:noFill/>
          <a:ln w="9525">
            <a:noFill/>
            <a:miter lim="800000"/>
            <a:headEnd/>
            <a:tailEnd/>
          </a:ln>
        </p:spPr>
        <p:txBody>
          <a:bodyPr anchor="ctr"/>
          <a:lstStyle/>
          <a:p>
            <a:pPr defTabSz="914400"/>
            <a:r>
              <a:rPr lang="en-US">
                <a:latin typeface="Times New Roman" pitchFamily="18" charset="0"/>
                <a:cs typeface="Times New Roman" pitchFamily="18" charset="0"/>
              </a:rPr>
              <a:t>Shirshov massif</a:t>
            </a:r>
            <a:r>
              <a:rPr lang="en-AU">
                <a:latin typeface="Times New Roman" pitchFamily="18" charset="0"/>
                <a:cs typeface="Times New Roman" pitchFamily="18" charset="0"/>
              </a:rPr>
              <a:t>:</a:t>
            </a:r>
          </a:p>
        </p:txBody>
      </p:sp>
      <p:pic>
        <p:nvPicPr>
          <p:cNvPr id="51209" name="Picture 46" descr="MAC HD:Users:romanova:QUT:Milestones:Confirmation of candidature:Isotope diagrams cor3.jpg"/>
          <p:cNvPicPr>
            <a:picLocks noChangeAspect="1"/>
          </p:cNvPicPr>
          <p:nvPr/>
        </p:nvPicPr>
        <p:blipFill>
          <a:blip r:embed="rId3"/>
          <a:srcRect l="7332" t="80136" r="84023" b="18333"/>
          <a:stretch>
            <a:fillRect/>
          </a:stretch>
        </p:blipFill>
        <p:spPr bwMode="auto">
          <a:xfrm>
            <a:off x="222250" y="442913"/>
            <a:ext cx="908050" cy="209550"/>
          </a:xfrm>
          <a:prstGeom prst="rect">
            <a:avLst/>
          </a:prstGeom>
          <a:noFill/>
          <a:ln w="9525">
            <a:noFill/>
            <a:miter lim="800000"/>
            <a:headEnd/>
            <a:tailEnd/>
          </a:ln>
        </p:spPr>
      </p:pic>
      <p:pic>
        <p:nvPicPr>
          <p:cNvPr id="51210" name="Picture 47" descr="MAC HD:Users:romanova:QUT:Milestones:Confirmation of candidature:Isotope diagrams cor3.jpg"/>
          <p:cNvPicPr>
            <a:picLocks noChangeAspect="1"/>
          </p:cNvPicPr>
          <p:nvPr/>
        </p:nvPicPr>
        <p:blipFill>
          <a:blip r:embed="rId3"/>
          <a:srcRect l="7333" t="81453" r="75444" b="15700"/>
          <a:stretch>
            <a:fillRect/>
          </a:stretch>
        </p:blipFill>
        <p:spPr bwMode="auto">
          <a:xfrm>
            <a:off x="3173413" y="434975"/>
            <a:ext cx="1808162" cy="388938"/>
          </a:xfrm>
          <a:prstGeom prst="rect">
            <a:avLst/>
          </a:prstGeom>
          <a:noFill/>
          <a:ln w="9525">
            <a:noFill/>
            <a:miter lim="800000"/>
            <a:headEnd/>
            <a:tailEnd/>
          </a:ln>
        </p:spPr>
      </p:pic>
      <p:pic>
        <p:nvPicPr>
          <p:cNvPr id="51211" name="Picture 48" descr="MAC HD:Users:romanova:QUT:Milestones:Confirmation of candidature:Isotope diagrams cor3.jpg"/>
          <p:cNvPicPr>
            <a:picLocks noChangeAspect="1"/>
          </p:cNvPicPr>
          <p:nvPr/>
        </p:nvPicPr>
        <p:blipFill>
          <a:blip r:embed="rId3"/>
          <a:srcRect l="7333" t="84085" r="75444" b="13071"/>
          <a:stretch>
            <a:fillRect/>
          </a:stretch>
        </p:blipFill>
        <p:spPr bwMode="auto">
          <a:xfrm>
            <a:off x="6088063" y="447675"/>
            <a:ext cx="1806575" cy="388938"/>
          </a:xfrm>
          <a:prstGeom prst="rect">
            <a:avLst/>
          </a:prstGeom>
          <a:noFill/>
          <a:ln w="9525">
            <a:noFill/>
            <a:miter lim="800000"/>
            <a:headEnd/>
            <a:tailEnd/>
          </a:ln>
        </p:spPr>
      </p:pic>
      <p:sp>
        <p:nvSpPr>
          <p:cNvPr id="51212" name="Title 1"/>
          <p:cNvSpPr txBox="1">
            <a:spLocks/>
          </p:cNvSpPr>
          <p:nvPr/>
        </p:nvSpPr>
        <p:spPr bwMode="auto">
          <a:xfrm>
            <a:off x="3114675" y="47625"/>
            <a:ext cx="1966913" cy="420688"/>
          </a:xfrm>
          <a:prstGeom prst="rect">
            <a:avLst/>
          </a:prstGeom>
          <a:noFill/>
          <a:ln w="9525">
            <a:noFill/>
            <a:miter lim="800000"/>
            <a:headEnd/>
            <a:tailEnd/>
          </a:ln>
        </p:spPr>
        <p:txBody>
          <a:bodyPr anchor="ctr"/>
          <a:lstStyle/>
          <a:p>
            <a:pPr defTabSz="914400"/>
            <a:r>
              <a:rPr lang="en-US">
                <a:latin typeface="Times New Roman" pitchFamily="18" charset="0"/>
                <a:cs typeface="Times New Roman" pitchFamily="18" charset="0"/>
              </a:rPr>
              <a:t>Ori massif</a:t>
            </a:r>
            <a:r>
              <a:rPr lang="en-AU">
                <a:latin typeface="Times New Roman" pitchFamily="18" charset="0"/>
                <a:cs typeface="Times New Roman" pitchFamily="18" charset="0"/>
              </a:rPr>
              <a:t>:</a:t>
            </a:r>
          </a:p>
        </p:txBody>
      </p:sp>
      <p:sp>
        <p:nvSpPr>
          <p:cNvPr id="51213" name="Title 1"/>
          <p:cNvSpPr txBox="1">
            <a:spLocks/>
          </p:cNvSpPr>
          <p:nvPr/>
        </p:nvSpPr>
        <p:spPr bwMode="auto">
          <a:xfrm>
            <a:off x="6022975" y="55563"/>
            <a:ext cx="1966913" cy="419100"/>
          </a:xfrm>
          <a:prstGeom prst="rect">
            <a:avLst/>
          </a:prstGeom>
          <a:noFill/>
          <a:ln w="9525">
            <a:noFill/>
            <a:miter lim="800000"/>
            <a:headEnd/>
            <a:tailEnd/>
          </a:ln>
        </p:spPr>
        <p:txBody>
          <a:bodyPr anchor="ctr"/>
          <a:lstStyle/>
          <a:p>
            <a:pPr defTabSz="914400"/>
            <a:r>
              <a:rPr lang="en-US">
                <a:latin typeface="Times New Roman" pitchFamily="18" charset="0"/>
                <a:cs typeface="Times New Roman" pitchFamily="18" charset="0"/>
              </a:rPr>
              <a:t>Tamu massif</a:t>
            </a:r>
            <a:r>
              <a:rPr lang="en-AU">
                <a:latin typeface="Times New Roman" pitchFamily="18" charset="0"/>
                <a:cs typeface="Times New Roman" pitchFamily="18" charset="0"/>
              </a:rPr>
              <a:t>:</a:t>
            </a:r>
          </a:p>
        </p:txBody>
      </p:sp>
      <p:sp>
        <p:nvSpPr>
          <p:cNvPr id="51214" name="Title 1"/>
          <p:cNvSpPr txBox="1">
            <a:spLocks/>
          </p:cNvSpPr>
          <p:nvPr/>
        </p:nvSpPr>
        <p:spPr bwMode="auto">
          <a:xfrm>
            <a:off x="4071938" y="385763"/>
            <a:ext cx="2424112" cy="296862"/>
          </a:xfrm>
          <a:prstGeom prst="rect">
            <a:avLst/>
          </a:prstGeom>
          <a:noFill/>
          <a:ln w="9525">
            <a:noFill/>
            <a:miter lim="800000"/>
            <a:headEnd/>
            <a:tailEnd/>
          </a:ln>
        </p:spPr>
        <p:txBody>
          <a:bodyPr anchor="ctr"/>
          <a:lstStyle/>
          <a:p>
            <a:pPr defTabSz="914400">
              <a:lnSpc>
                <a:spcPct val="90000"/>
              </a:lnSpc>
            </a:pPr>
            <a:r>
              <a:rPr lang="en-AU" sz="1400">
                <a:latin typeface="Times New Roman" pitchFamily="18" charset="0"/>
                <a:cs typeface="Times New Roman" pitchFamily="18" charset="0"/>
              </a:rPr>
              <a:t>I. Romanova, D. Murphy</a:t>
            </a:r>
          </a:p>
        </p:txBody>
      </p:sp>
      <p:sp>
        <p:nvSpPr>
          <p:cNvPr id="51215" name="Title 1"/>
          <p:cNvSpPr txBox="1">
            <a:spLocks/>
          </p:cNvSpPr>
          <p:nvPr/>
        </p:nvSpPr>
        <p:spPr bwMode="auto">
          <a:xfrm>
            <a:off x="4060825" y="558800"/>
            <a:ext cx="2424113" cy="296863"/>
          </a:xfrm>
          <a:prstGeom prst="rect">
            <a:avLst/>
          </a:prstGeom>
          <a:noFill/>
          <a:ln w="9525">
            <a:noFill/>
            <a:miter lim="800000"/>
            <a:headEnd/>
            <a:tailEnd/>
          </a:ln>
        </p:spPr>
        <p:txBody>
          <a:bodyPr anchor="ctr"/>
          <a:lstStyle/>
          <a:p>
            <a:pPr defTabSz="914400">
              <a:lnSpc>
                <a:spcPct val="90000"/>
              </a:lnSpc>
            </a:pPr>
            <a:r>
              <a:rPr lang="en-AU" sz="1400">
                <a:latin typeface="Times New Roman" pitchFamily="18" charset="0"/>
                <a:cs typeface="Times New Roman" pitchFamily="18" charset="0"/>
              </a:rPr>
              <a:t>J. Mahoney, A. Green</a:t>
            </a:r>
          </a:p>
        </p:txBody>
      </p:sp>
      <p:sp>
        <p:nvSpPr>
          <p:cNvPr id="51216" name="Title 1"/>
          <p:cNvSpPr txBox="1">
            <a:spLocks/>
          </p:cNvSpPr>
          <p:nvPr/>
        </p:nvSpPr>
        <p:spPr bwMode="auto">
          <a:xfrm>
            <a:off x="6953250" y="558800"/>
            <a:ext cx="1736725" cy="298450"/>
          </a:xfrm>
          <a:prstGeom prst="rect">
            <a:avLst/>
          </a:prstGeom>
          <a:noFill/>
          <a:ln w="9525">
            <a:noFill/>
            <a:miter lim="800000"/>
            <a:headEnd/>
            <a:tailEnd/>
          </a:ln>
        </p:spPr>
        <p:txBody>
          <a:bodyPr anchor="ctr"/>
          <a:lstStyle/>
          <a:p>
            <a:pPr defTabSz="914400">
              <a:lnSpc>
                <a:spcPct val="90000"/>
              </a:lnSpc>
            </a:pPr>
            <a:r>
              <a:rPr lang="en-AU" sz="1400">
                <a:latin typeface="Times New Roman" pitchFamily="18" charset="0"/>
                <a:cs typeface="Times New Roman" pitchFamily="18" charset="0"/>
              </a:rPr>
              <a:t>Mahoney et al., 2005</a:t>
            </a:r>
          </a:p>
        </p:txBody>
      </p:sp>
      <p:sp>
        <p:nvSpPr>
          <p:cNvPr id="51217" name="Title 1"/>
          <p:cNvSpPr txBox="1">
            <a:spLocks/>
          </p:cNvSpPr>
          <p:nvPr/>
        </p:nvSpPr>
        <p:spPr bwMode="auto">
          <a:xfrm>
            <a:off x="6958013" y="377825"/>
            <a:ext cx="2279650" cy="298450"/>
          </a:xfrm>
          <a:prstGeom prst="rect">
            <a:avLst/>
          </a:prstGeom>
          <a:noFill/>
          <a:ln w="9525">
            <a:noFill/>
            <a:miter lim="800000"/>
            <a:headEnd/>
            <a:tailEnd/>
          </a:ln>
        </p:spPr>
        <p:txBody>
          <a:bodyPr anchor="ctr"/>
          <a:lstStyle/>
          <a:p>
            <a:pPr defTabSz="914400">
              <a:lnSpc>
                <a:spcPct val="90000"/>
              </a:lnSpc>
            </a:pPr>
            <a:r>
              <a:rPr lang="en-AU" sz="1400">
                <a:latin typeface="Times New Roman" pitchFamily="18" charset="0"/>
                <a:cs typeface="Times New Roman" pitchFamily="18" charset="0"/>
              </a:rPr>
              <a:t>K. Heydolph, J. Geldmacher</a:t>
            </a:r>
          </a:p>
        </p:txBody>
      </p:sp>
      <p:sp>
        <p:nvSpPr>
          <p:cNvPr id="51218" name="Title 1"/>
          <p:cNvSpPr txBox="1">
            <a:spLocks/>
          </p:cNvSpPr>
          <p:nvPr/>
        </p:nvSpPr>
        <p:spPr bwMode="auto">
          <a:xfrm>
            <a:off x="1130300" y="384175"/>
            <a:ext cx="2422525" cy="296863"/>
          </a:xfrm>
          <a:prstGeom prst="rect">
            <a:avLst/>
          </a:prstGeom>
          <a:noFill/>
          <a:ln w="9525">
            <a:noFill/>
            <a:miter lim="800000"/>
            <a:headEnd/>
            <a:tailEnd/>
          </a:ln>
        </p:spPr>
        <p:txBody>
          <a:bodyPr anchor="ctr"/>
          <a:lstStyle/>
          <a:p>
            <a:pPr defTabSz="914400">
              <a:lnSpc>
                <a:spcPct val="90000"/>
              </a:lnSpc>
            </a:pPr>
            <a:r>
              <a:rPr lang="en-AU" sz="1400">
                <a:latin typeface="Times New Roman" pitchFamily="18" charset="0"/>
                <a:cs typeface="Times New Roman" pitchFamily="18" charset="0"/>
              </a:rPr>
              <a:t>I. Romanova, D. Murphy</a:t>
            </a:r>
          </a:p>
        </p:txBody>
      </p:sp>
      <p:sp>
        <p:nvSpPr>
          <p:cNvPr id="51219" name="Title 1"/>
          <p:cNvSpPr txBox="1">
            <a:spLocks/>
          </p:cNvSpPr>
          <p:nvPr/>
        </p:nvSpPr>
        <p:spPr bwMode="auto">
          <a:xfrm>
            <a:off x="4692650" y="889000"/>
            <a:ext cx="4270375" cy="296863"/>
          </a:xfrm>
          <a:prstGeom prst="rect">
            <a:avLst/>
          </a:prstGeom>
          <a:noFill/>
          <a:ln w="9525">
            <a:noFill/>
            <a:miter lim="800000"/>
            <a:headEnd/>
            <a:tailEnd/>
          </a:ln>
        </p:spPr>
        <p:txBody>
          <a:bodyPr anchor="ctr"/>
          <a:lstStyle/>
          <a:p>
            <a:pPr defTabSz="914400">
              <a:lnSpc>
                <a:spcPct val="90000"/>
              </a:lnSpc>
            </a:pPr>
            <a:r>
              <a:rPr lang="en-AU" sz="1400">
                <a:latin typeface="Times New Roman" pitchFamily="18" charset="0"/>
                <a:cs typeface="Times New Roman" pitchFamily="18" charset="0"/>
              </a:rPr>
              <a:t>Ontong Java Plateau (Tejada et al., 2004)</a:t>
            </a:r>
          </a:p>
        </p:txBody>
      </p:sp>
      <p:sp>
        <p:nvSpPr>
          <p:cNvPr id="51220" name="Title 1"/>
          <p:cNvSpPr txBox="1">
            <a:spLocks/>
          </p:cNvSpPr>
          <p:nvPr/>
        </p:nvSpPr>
        <p:spPr bwMode="auto">
          <a:xfrm>
            <a:off x="733425" y="987425"/>
            <a:ext cx="1608138" cy="896938"/>
          </a:xfrm>
          <a:prstGeom prst="rect">
            <a:avLst/>
          </a:prstGeom>
          <a:noFill/>
          <a:ln w="9525">
            <a:noFill/>
            <a:miter lim="800000"/>
            <a:headEnd/>
            <a:tailEnd/>
          </a:ln>
        </p:spPr>
        <p:txBody>
          <a:bodyPr anchor="ctr"/>
          <a:lstStyle/>
          <a:p>
            <a:pPr defTabSz="914400"/>
            <a:r>
              <a:rPr lang="en-US">
                <a:latin typeface="Times New Roman" pitchFamily="18" charset="0"/>
                <a:cs typeface="Times New Roman" pitchFamily="18" charset="0"/>
              </a:rPr>
              <a:t>All data are recalculated to 144 Ma.</a:t>
            </a:r>
            <a:endParaRPr lang="en-AU">
              <a:latin typeface="Times New Roman" pitchFamily="18" charset="0"/>
              <a:cs typeface="Times New Roman" pitchFamily="18" charset="0"/>
            </a:endParaRPr>
          </a:p>
        </p:txBody>
      </p:sp>
      <p:pic>
        <p:nvPicPr>
          <p:cNvPr id="51221" name="Picture 67" descr="324.fig1.jpg"/>
          <p:cNvPicPr>
            <a:picLocks noChangeAspect="1"/>
          </p:cNvPicPr>
          <p:nvPr/>
        </p:nvPicPr>
        <p:blipFill>
          <a:blip r:embed="rId4"/>
          <a:srcRect/>
          <a:stretch>
            <a:fillRect/>
          </a:stretch>
        </p:blipFill>
        <p:spPr bwMode="auto">
          <a:xfrm>
            <a:off x="4638675" y="1331913"/>
            <a:ext cx="5180013" cy="5145087"/>
          </a:xfrm>
          <a:prstGeom prst="rect">
            <a:avLst/>
          </a:prstGeom>
          <a:noFill/>
          <a:ln w="9525">
            <a:noFill/>
            <a:miter lim="800000"/>
            <a:headEnd/>
            <a:tailEnd/>
          </a:ln>
        </p:spPr>
      </p:pic>
      <p:sp>
        <p:nvSpPr>
          <p:cNvPr id="69" name="Subtitle 4"/>
          <p:cNvSpPr txBox="1">
            <a:spLocks/>
          </p:cNvSpPr>
          <p:nvPr/>
        </p:nvSpPr>
        <p:spPr>
          <a:xfrm>
            <a:off x="7323700" y="5454327"/>
            <a:ext cx="2016865" cy="833212"/>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auto">
              <a:lnSpc>
                <a:spcPct val="80000"/>
              </a:lnSpc>
              <a:spcAft>
                <a:spcPts val="0"/>
              </a:spcAft>
              <a:defRPr/>
            </a:pPr>
            <a:r>
              <a:rPr lang="ru-RU" b="1" dirty="0" smtClean="0">
                <a:ln w="12700">
                  <a:solidFill>
                    <a:schemeClr val="accent2"/>
                  </a:solidFill>
                  <a:prstDash val="solid"/>
                </a:ln>
                <a:solidFill>
                  <a:schemeClr val="tx1"/>
                </a:solidFill>
                <a:cs typeface="Times New Roman"/>
              </a:rPr>
              <a:t>м. </a:t>
            </a:r>
            <a:r>
              <a:rPr lang="ru-RU" b="1" dirty="0" err="1" smtClean="0">
                <a:ln w="12700">
                  <a:solidFill>
                    <a:schemeClr val="accent2"/>
                  </a:solidFill>
                  <a:prstDash val="solid"/>
                </a:ln>
                <a:solidFill>
                  <a:schemeClr val="tx1"/>
                </a:solidFill>
                <a:cs typeface="Times New Roman"/>
              </a:rPr>
              <a:t>Тамю</a:t>
            </a:r>
            <a:r>
              <a:rPr lang="ru-RU" b="1" dirty="0" smtClean="0">
                <a:ln w="12700">
                  <a:solidFill>
                    <a:schemeClr val="accent2"/>
                  </a:solidFill>
                  <a:prstDash val="solid"/>
                </a:ln>
                <a:solidFill>
                  <a:schemeClr val="tx1"/>
                </a:solidFill>
                <a:cs typeface="Times New Roman"/>
              </a:rPr>
              <a:t> </a:t>
            </a:r>
            <a:r>
              <a:rPr lang="en-AU" b="1" dirty="0" smtClean="0">
                <a:ln w="12700">
                  <a:solidFill>
                    <a:schemeClr val="accent2"/>
                  </a:solidFill>
                  <a:prstDash val="solid"/>
                </a:ln>
                <a:solidFill>
                  <a:schemeClr val="tx1"/>
                </a:solidFill>
                <a:cs typeface="Times New Roman"/>
              </a:rPr>
              <a:t>(145 Ma)</a:t>
            </a:r>
          </a:p>
        </p:txBody>
      </p:sp>
      <p:cxnSp>
        <p:nvCxnSpPr>
          <p:cNvPr id="70" name="Straight Connector 69"/>
          <p:cNvCxnSpPr/>
          <p:nvPr/>
        </p:nvCxnSpPr>
        <p:spPr>
          <a:xfrm flipH="1" flipV="1">
            <a:off x="6937375" y="5224463"/>
            <a:ext cx="557213" cy="438150"/>
          </a:xfrm>
          <a:prstGeom prst="line">
            <a:avLst/>
          </a:prstGeom>
          <a:ln>
            <a:solidFill>
              <a:schemeClr val="accent1">
                <a:lumMod val="50000"/>
              </a:schemeClr>
            </a:solidFill>
            <a:tailEnd type="triangle" w="lg"/>
          </a:ln>
          <a:effectLst/>
        </p:spPr>
        <p:style>
          <a:lnRef idx="3">
            <a:schemeClr val="accent1"/>
          </a:lnRef>
          <a:fillRef idx="0">
            <a:schemeClr val="accent1"/>
          </a:fillRef>
          <a:effectRef idx="2">
            <a:schemeClr val="accent1"/>
          </a:effectRef>
          <a:fontRef idx="minor">
            <a:schemeClr val="tx1"/>
          </a:fontRef>
        </p:style>
      </p:cxnSp>
      <p:sp>
        <p:nvSpPr>
          <p:cNvPr id="71" name="Subtitle 4"/>
          <p:cNvSpPr txBox="1">
            <a:spLocks/>
          </p:cNvSpPr>
          <p:nvPr/>
        </p:nvSpPr>
        <p:spPr>
          <a:xfrm>
            <a:off x="4758707" y="3773525"/>
            <a:ext cx="1829515" cy="1076845"/>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auto">
              <a:lnSpc>
                <a:spcPct val="70000"/>
              </a:lnSpc>
              <a:spcAft>
                <a:spcPts val="0"/>
              </a:spcAft>
              <a:defRPr/>
            </a:pPr>
            <a:r>
              <a:rPr lang="ru-RU" b="1" dirty="0" smtClean="0">
                <a:ln w="12700">
                  <a:solidFill>
                    <a:schemeClr val="accent2"/>
                  </a:solidFill>
                  <a:prstDash val="solid"/>
                </a:ln>
                <a:solidFill>
                  <a:schemeClr val="tx1"/>
                </a:solidFill>
                <a:cs typeface="Times New Roman"/>
              </a:rPr>
              <a:t>м. Ори</a:t>
            </a:r>
            <a:endParaRPr lang="en-AU" b="1" dirty="0" smtClean="0">
              <a:ln w="12700">
                <a:solidFill>
                  <a:schemeClr val="accent2"/>
                </a:solidFill>
                <a:prstDash val="solid"/>
              </a:ln>
              <a:solidFill>
                <a:schemeClr val="tx1"/>
              </a:solidFill>
              <a:cs typeface="Times New Roman"/>
            </a:endParaRPr>
          </a:p>
          <a:p>
            <a:pPr fontAlgn="auto">
              <a:lnSpc>
                <a:spcPct val="70000"/>
              </a:lnSpc>
              <a:spcAft>
                <a:spcPts val="0"/>
              </a:spcAft>
              <a:defRPr/>
            </a:pPr>
            <a:r>
              <a:rPr lang="en-AU" b="1" dirty="0" smtClean="0">
                <a:ln w="12700">
                  <a:solidFill>
                    <a:schemeClr val="accent2"/>
                  </a:solidFill>
                  <a:prstDash val="solid"/>
                </a:ln>
                <a:solidFill>
                  <a:schemeClr val="tx1"/>
                </a:solidFill>
                <a:cs typeface="Times New Roman"/>
              </a:rPr>
              <a:t>(142 Ma)</a:t>
            </a:r>
          </a:p>
        </p:txBody>
      </p:sp>
      <p:cxnSp>
        <p:nvCxnSpPr>
          <p:cNvPr id="72" name="Straight Connector 71"/>
          <p:cNvCxnSpPr/>
          <p:nvPr/>
        </p:nvCxnSpPr>
        <p:spPr>
          <a:xfrm flipV="1">
            <a:off x="6121400" y="3582988"/>
            <a:ext cx="525463" cy="300037"/>
          </a:xfrm>
          <a:prstGeom prst="line">
            <a:avLst/>
          </a:prstGeom>
          <a:ln>
            <a:solidFill>
              <a:schemeClr val="accent1">
                <a:lumMod val="50000"/>
              </a:schemeClr>
            </a:solidFill>
            <a:tailEnd type="triangle" w="lg"/>
          </a:ln>
          <a:effectLst/>
        </p:spPr>
        <p:style>
          <a:lnRef idx="3">
            <a:schemeClr val="accent1"/>
          </a:lnRef>
          <a:fillRef idx="0">
            <a:schemeClr val="accent1"/>
          </a:fillRef>
          <a:effectRef idx="2">
            <a:schemeClr val="accent1"/>
          </a:effectRef>
          <a:fontRef idx="minor">
            <a:schemeClr val="tx1"/>
          </a:fontRef>
        </p:style>
      </p:cxnSp>
      <p:sp>
        <p:nvSpPr>
          <p:cNvPr id="73" name="Subtitle 4"/>
          <p:cNvSpPr txBox="1">
            <a:spLocks/>
          </p:cNvSpPr>
          <p:nvPr/>
        </p:nvSpPr>
        <p:spPr>
          <a:xfrm>
            <a:off x="6625389" y="1442690"/>
            <a:ext cx="2331868" cy="1009769"/>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auto">
              <a:lnSpc>
                <a:spcPct val="70000"/>
              </a:lnSpc>
              <a:spcAft>
                <a:spcPts val="0"/>
              </a:spcAft>
              <a:defRPr/>
            </a:pPr>
            <a:r>
              <a:rPr lang="ru-RU" b="1" dirty="0" smtClean="0">
                <a:ln w="12700">
                  <a:solidFill>
                    <a:schemeClr val="accent2"/>
                  </a:solidFill>
                  <a:prstDash val="solid"/>
                </a:ln>
                <a:solidFill>
                  <a:schemeClr val="tx1"/>
                </a:solidFill>
                <a:cs typeface="Times New Roman"/>
              </a:rPr>
              <a:t>м. </a:t>
            </a:r>
            <a:r>
              <a:rPr lang="ru-RU" b="1" dirty="0" err="1" smtClean="0">
                <a:ln w="12700">
                  <a:solidFill>
                    <a:schemeClr val="accent2"/>
                  </a:solidFill>
                  <a:prstDash val="solid"/>
                </a:ln>
                <a:solidFill>
                  <a:schemeClr val="tx1"/>
                </a:solidFill>
                <a:cs typeface="Times New Roman"/>
              </a:rPr>
              <a:t>Ширшов</a:t>
            </a:r>
            <a:endParaRPr lang="en-AU" b="1" dirty="0" smtClean="0">
              <a:ln w="12700">
                <a:solidFill>
                  <a:schemeClr val="accent2"/>
                </a:solidFill>
                <a:prstDash val="solid"/>
              </a:ln>
              <a:solidFill>
                <a:schemeClr val="tx1"/>
              </a:solidFill>
              <a:cs typeface="Times New Roman"/>
            </a:endParaRPr>
          </a:p>
          <a:p>
            <a:pPr algn="l" fontAlgn="auto">
              <a:lnSpc>
                <a:spcPct val="70000"/>
              </a:lnSpc>
              <a:spcAft>
                <a:spcPts val="0"/>
              </a:spcAft>
              <a:defRPr/>
            </a:pPr>
            <a:r>
              <a:rPr lang="en-AU" b="1" dirty="0" smtClean="0">
                <a:ln w="12700">
                  <a:solidFill>
                    <a:schemeClr val="accent2"/>
                  </a:solidFill>
                  <a:prstDash val="solid"/>
                </a:ln>
                <a:solidFill>
                  <a:schemeClr val="tx1"/>
                </a:solidFill>
                <a:cs typeface="Times New Roman"/>
              </a:rPr>
              <a:t>(135 Ma)</a:t>
            </a:r>
          </a:p>
        </p:txBody>
      </p:sp>
      <p:cxnSp>
        <p:nvCxnSpPr>
          <p:cNvPr id="74" name="Straight Connector 73"/>
          <p:cNvCxnSpPr/>
          <p:nvPr/>
        </p:nvCxnSpPr>
        <p:spPr>
          <a:xfrm>
            <a:off x="7853363" y="2278063"/>
            <a:ext cx="269875" cy="411162"/>
          </a:xfrm>
          <a:prstGeom prst="line">
            <a:avLst/>
          </a:prstGeom>
          <a:ln>
            <a:solidFill>
              <a:schemeClr val="accent1">
                <a:lumMod val="50000"/>
              </a:schemeClr>
            </a:solidFill>
            <a:tailEnd type="triangle" w="lg"/>
          </a:ln>
          <a:effectLst/>
        </p:spPr>
        <p:style>
          <a:lnRef idx="3">
            <a:schemeClr val="accent1"/>
          </a:lnRef>
          <a:fillRef idx="0">
            <a:schemeClr val="accent1"/>
          </a:fillRef>
          <a:effectRef idx="2">
            <a:schemeClr val="accent1"/>
          </a:effectRef>
          <a:fontRef idx="minor">
            <a:schemeClr val="tx1"/>
          </a:fontRef>
        </p:style>
      </p:cxnSp>
      <p:sp>
        <p:nvSpPr>
          <p:cNvPr id="51228" name="Rectangle 76"/>
          <p:cNvSpPr>
            <a:spLocks noChangeArrowheads="1"/>
          </p:cNvSpPr>
          <p:nvPr/>
        </p:nvSpPr>
        <p:spPr bwMode="auto">
          <a:xfrm>
            <a:off x="5156200" y="6384925"/>
            <a:ext cx="3800475" cy="400050"/>
          </a:xfrm>
          <a:prstGeom prst="rect">
            <a:avLst/>
          </a:prstGeom>
          <a:noFill/>
          <a:ln w="9525">
            <a:noFill/>
            <a:miter lim="800000"/>
            <a:headEnd/>
            <a:tailEnd/>
          </a:ln>
        </p:spPr>
        <p:txBody>
          <a:bodyPr>
            <a:spAutoFit/>
          </a:bodyPr>
          <a:lstStyle/>
          <a:p>
            <a:r>
              <a:rPr lang="ru-RU" sz="2000">
                <a:solidFill>
                  <a:srgbClr val="000000"/>
                </a:solidFill>
                <a:latin typeface="Times New Roman" pitchFamily="18" charset="0"/>
              </a:rPr>
              <a:t>Источник</a:t>
            </a:r>
            <a:r>
              <a:rPr lang="en-AU" sz="2000">
                <a:solidFill>
                  <a:srgbClr val="000000"/>
                </a:solidFill>
                <a:latin typeface="Times New Roman" pitchFamily="18" charset="0"/>
              </a:rPr>
              <a:t>: </a:t>
            </a:r>
            <a:r>
              <a:rPr lang="en-AU" sz="2000">
                <a:solidFill>
                  <a:srgbClr val="860908"/>
                </a:solidFill>
                <a:latin typeface="Times New Roman" pitchFamily="18" charset="0"/>
              </a:rPr>
              <a:t>Nakanishi et al., 1999</a:t>
            </a:r>
            <a:endParaRPr lang="en-US" sz="2000">
              <a:solidFill>
                <a:srgbClr val="860908"/>
              </a:solidFill>
              <a:latin typeface="Times New Roman" pitchFamily="18" charset="0"/>
            </a:endParaRPr>
          </a:p>
        </p:txBody>
      </p:sp>
      <p:sp>
        <p:nvSpPr>
          <p:cNvPr id="29" name="Title 1"/>
          <p:cNvSpPr txBox="1">
            <a:spLocks/>
          </p:cNvSpPr>
          <p:nvPr/>
        </p:nvSpPr>
        <p:spPr>
          <a:xfrm>
            <a:off x="3000375" y="3135313"/>
            <a:ext cx="1981200" cy="1504950"/>
          </a:xfrm>
          <a:prstGeom prst="rect">
            <a:avLst/>
          </a:prstGeom>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chor="ct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fontAlgn="auto">
              <a:lnSpc>
                <a:spcPct val="90000"/>
              </a:lnSpc>
              <a:spcAft>
                <a:spcPts val="0"/>
              </a:spcAft>
              <a:defRPr/>
            </a:pPr>
            <a:r>
              <a:rPr lang="ru-RU" sz="2000" b="1" dirty="0" smtClean="0"/>
              <a:t>Нет нарушения </a:t>
            </a:r>
            <a:r>
              <a:rPr lang="en-US" sz="2000" b="1" dirty="0" err="1" smtClean="0"/>
              <a:t>Th</a:t>
            </a:r>
            <a:r>
              <a:rPr lang="en-US" sz="2000" b="1" dirty="0"/>
              <a:t>/</a:t>
            </a:r>
            <a:r>
              <a:rPr lang="en-US" sz="2000" b="1" dirty="0" err="1"/>
              <a:t>Pb</a:t>
            </a:r>
            <a:r>
              <a:rPr lang="en-US" sz="2000" b="1" dirty="0"/>
              <a:t>, </a:t>
            </a:r>
            <a:r>
              <a:rPr lang="en-US" sz="2000" b="1" dirty="0" err="1"/>
              <a:t>Sm</a:t>
            </a:r>
            <a:r>
              <a:rPr lang="en-US" sz="2000" b="1" dirty="0"/>
              <a:t>/</a:t>
            </a:r>
            <a:r>
              <a:rPr lang="en-US" sz="2000" b="1" dirty="0" err="1"/>
              <a:t>Nd</a:t>
            </a:r>
            <a:r>
              <a:rPr lang="en-US" sz="2000" b="1" dirty="0"/>
              <a:t>, Lu/</a:t>
            </a:r>
            <a:r>
              <a:rPr lang="en-US" sz="2000" b="1" dirty="0" err="1"/>
              <a:t>Hf</a:t>
            </a:r>
            <a:r>
              <a:rPr lang="en-US" sz="2000" b="1" dirty="0"/>
              <a:t> </a:t>
            </a:r>
            <a:r>
              <a:rPr lang="ru-RU" sz="2000" b="1" dirty="0" smtClean="0"/>
              <a:t>отношений</a:t>
            </a:r>
            <a:endParaRPr lang="en-AU" sz="2000" b="1" dirty="0"/>
          </a:p>
        </p:txBody>
      </p:sp>
      <p:cxnSp>
        <p:nvCxnSpPr>
          <p:cNvPr id="82" name="Straight Connector 81"/>
          <p:cNvCxnSpPr/>
          <p:nvPr/>
        </p:nvCxnSpPr>
        <p:spPr>
          <a:xfrm>
            <a:off x="3883901" y="2036950"/>
            <a:ext cx="3053473" cy="2923521"/>
          </a:xfrm>
          <a:prstGeom prst="line">
            <a:avLst/>
          </a:prstGeom>
          <a:ln w="57150" cmpd="sng">
            <a:solidFill>
              <a:srgbClr val="3CE936"/>
            </a:solidFill>
            <a:prstDash val="sysDash"/>
            <a:tailEnd type="triangle" w="lg"/>
          </a:ln>
          <a:effectLst>
            <a:glow rad="139700">
              <a:schemeClr val="accent6">
                <a:satMod val="175000"/>
                <a:alpha val="40000"/>
              </a:schemeClr>
            </a:glow>
            <a:outerShdw blurRad="101600" dist="38100" dir="5400000" rotWithShape="0">
              <a:srgbClr val="000000">
                <a:alpha val="75000"/>
              </a:srgbClr>
            </a:outerShdw>
          </a:effectLst>
        </p:spPr>
        <p:style>
          <a:lnRef idx="3">
            <a:schemeClr val="accent2"/>
          </a:lnRef>
          <a:fillRef idx="0">
            <a:schemeClr val="accent2"/>
          </a:fillRef>
          <a:effectRef idx="2">
            <a:schemeClr val="accent2"/>
          </a:effectRef>
          <a:fontRef idx="minor">
            <a:schemeClr val="tx1"/>
          </a:fontRef>
        </p:style>
      </p:cxnSp>
      <p:cxnSp>
        <p:nvCxnSpPr>
          <p:cNvPr id="85" name="Straight Connector 84"/>
          <p:cNvCxnSpPr/>
          <p:nvPr/>
        </p:nvCxnSpPr>
        <p:spPr>
          <a:xfrm>
            <a:off x="1598706" y="4232444"/>
            <a:ext cx="5338668" cy="833212"/>
          </a:xfrm>
          <a:prstGeom prst="line">
            <a:avLst/>
          </a:prstGeom>
          <a:ln w="57150" cmpd="sng">
            <a:solidFill>
              <a:srgbClr val="3CE936"/>
            </a:solidFill>
            <a:prstDash val="sysDash"/>
            <a:tailEnd type="triangle" w="lg"/>
          </a:ln>
          <a:effectLst>
            <a:glow rad="139700">
              <a:schemeClr val="accent6">
                <a:satMod val="175000"/>
                <a:alpha val="40000"/>
              </a:schemeClr>
            </a:glow>
            <a:outerShdw blurRad="101600" dist="38100" dir="5400000" rotWithShape="0">
              <a:srgbClr val="000000">
                <a:alpha val="75000"/>
              </a:srgbClr>
            </a:outerShdw>
          </a:effectLst>
        </p:spPr>
        <p:style>
          <a:lnRef idx="3">
            <a:schemeClr val="accent2"/>
          </a:lnRef>
          <a:fillRef idx="0">
            <a:schemeClr val="accent2"/>
          </a:fillRef>
          <a:effectRef idx="2">
            <a:schemeClr val="accent2"/>
          </a:effectRef>
          <a:fontRef idx="minor">
            <a:schemeClr val="tx1"/>
          </a:fontRef>
        </p:style>
      </p:cxnSp>
      <p:cxnSp>
        <p:nvCxnSpPr>
          <p:cNvPr id="87" name="Straight Connector 86"/>
          <p:cNvCxnSpPr/>
          <p:nvPr/>
        </p:nvCxnSpPr>
        <p:spPr>
          <a:xfrm flipV="1">
            <a:off x="1282153" y="3597004"/>
            <a:ext cx="5364227" cy="635440"/>
          </a:xfrm>
          <a:prstGeom prst="line">
            <a:avLst/>
          </a:prstGeom>
          <a:ln w="57150" cmpd="sng">
            <a:solidFill>
              <a:srgbClr val="3366FF"/>
            </a:solidFill>
            <a:prstDash val="sysDash"/>
            <a:tailEnd type="triangle" w="lg"/>
          </a:ln>
          <a:effectLst>
            <a:glow rad="139700">
              <a:schemeClr val="accent6">
                <a:satMod val="175000"/>
                <a:alpha val="40000"/>
              </a:schemeClr>
            </a:glow>
            <a:outerShdw blurRad="101600" dist="38100" dir="5400000" rotWithShape="0">
              <a:srgbClr val="000000">
                <a:alpha val="75000"/>
              </a:srgbClr>
            </a:outerShdw>
          </a:effectLst>
        </p:spPr>
        <p:style>
          <a:lnRef idx="3">
            <a:schemeClr val="accent2"/>
          </a:lnRef>
          <a:fillRef idx="0">
            <a:schemeClr val="accent2"/>
          </a:fillRef>
          <a:effectRef idx="2">
            <a:schemeClr val="accent2"/>
          </a:effectRef>
          <a:fontRef idx="minor">
            <a:schemeClr val="tx1"/>
          </a:fontRef>
        </p:style>
      </p:cxnSp>
      <p:cxnSp>
        <p:nvCxnSpPr>
          <p:cNvPr id="88" name="Straight Connector 87"/>
          <p:cNvCxnSpPr/>
          <p:nvPr/>
        </p:nvCxnSpPr>
        <p:spPr>
          <a:xfrm flipV="1">
            <a:off x="1598706" y="3709564"/>
            <a:ext cx="5491918" cy="796251"/>
          </a:xfrm>
          <a:prstGeom prst="line">
            <a:avLst/>
          </a:prstGeom>
          <a:ln w="57150" cmpd="sng">
            <a:solidFill>
              <a:srgbClr val="FF6600"/>
            </a:solidFill>
            <a:prstDash val="sysDash"/>
            <a:tailEnd type="triangle" w="lg"/>
          </a:ln>
          <a:effectLst>
            <a:glow rad="139700">
              <a:schemeClr val="accent6">
                <a:satMod val="175000"/>
                <a:alpha val="40000"/>
              </a:schemeClr>
            </a:glow>
            <a:outerShdw blurRad="101600" dist="38100" dir="5400000" rotWithShape="0">
              <a:srgbClr val="000000">
                <a:alpha val="75000"/>
              </a:srgbClr>
            </a:outerShdw>
          </a:effectLst>
        </p:spPr>
        <p:style>
          <a:lnRef idx="3">
            <a:schemeClr val="accent2"/>
          </a:lnRef>
          <a:fillRef idx="0">
            <a:schemeClr val="accent2"/>
          </a:fillRef>
          <a:effectRef idx="2">
            <a:schemeClr val="accent2"/>
          </a:effectRef>
          <a:fontRef idx="minor">
            <a:schemeClr val="tx1"/>
          </a:fontRef>
        </p:style>
      </p:cxnSp>
      <p:cxnSp>
        <p:nvCxnSpPr>
          <p:cNvPr id="92" name="Straight Connector 91"/>
          <p:cNvCxnSpPr/>
          <p:nvPr/>
        </p:nvCxnSpPr>
        <p:spPr>
          <a:xfrm>
            <a:off x="3189837" y="2151529"/>
            <a:ext cx="4799424" cy="642471"/>
          </a:xfrm>
          <a:prstGeom prst="line">
            <a:avLst/>
          </a:prstGeom>
          <a:ln w="57150" cmpd="sng">
            <a:solidFill>
              <a:srgbClr val="FF0000"/>
            </a:solidFill>
            <a:prstDash val="sysDash"/>
            <a:tailEnd type="triangle" w="lg"/>
          </a:ln>
          <a:effectLst>
            <a:glow rad="139700">
              <a:schemeClr val="accent6">
                <a:satMod val="175000"/>
                <a:alpha val="40000"/>
              </a:schemeClr>
            </a:glow>
            <a:outerShdw blurRad="101600" dist="38100" dir="5400000" rotWithShape="0">
              <a:srgbClr val="000000">
                <a:alpha val="75000"/>
              </a:srgbClr>
            </a:outerShdw>
          </a:effectLst>
        </p:spPr>
        <p:style>
          <a:lnRef idx="3">
            <a:schemeClr val="accent2"/>
          </a:lnRef>
          <a:fillRef idx="0">
            <a:schemeClr val="accent2"/>
          </a:fillRef>
          <a:effectRef idx="2">
            <a:schemeClr val="accent2"/>
          </a:effectRef>
          <a:fontRef idx="minor">
            <a:schemeClr val="tx1"/>
          </a:fontRef>
        </p:style>
      </p:cxnSp>
      <p:cxnSp>
        <p:nvCxnSpPr>
          <p:cNvPr id="93" name="Straight Connector 92"/>
          <p:cNvCxnSpPr/>
          <p:nvPr/>
        </p:nvCxnSpPr>
        <p:spPr>
          <a:xfrm flipV="1">
            <a:off x="1419412" y="2928472"/>
            <a:ext cx="6569849" cy="1522160"/>
          </a:xfrm>
          <a:prstGeom prst="line">
            <a:avLst/>
          </a:prstGeom>
          <a:ln w="57150" cmpd="sng">
            <a:solidFill>
              <a:srgbClr val="FF0000"/>
            </a:solidFill>
            <a:prstDash val="sysDash"/>
            <a:tailEnd type="triangle" w="lg"/>
          </a:ln>
          <a:effectLst>
            <a:glow rad="139700">
              <a:schemeClr val="accent6">
                <a:satMod val="175000"/>
                <a:alpha val="40000"/>
              </a:schemeClr>
            </a:glow>
            <a:outerShdw blurRad="101600" dist="38100" dir="5400000" rotWithShape="0">
              <a:srgbClr val="000000">
                <a:alpha val="75000"/>
              </a:srgbClr>
            </a:outerShdw>
          </a:effectLst>
        </p:spPr>
        <p:style>
          <a:lnRef idx="3">
            <a:schemeClr val="accent2"/>
          </a:lnRef>
          <a:fillRef idx="0">
            <a:schemeClr val="accent2"/>
          </a:fillRef>
          <a:effectRef idx="2">
            <a:schemeClr val="accent2"/>
          </a:effectRef>
          <a:fontRef idx="minor">
            <a:schemeClr val="tx1"/>
          </a:fontRef>
        </p:style>
      </p:cxnSp>
      <p:cxnSp>
        <p:nvCxnSpPr>
          <p:cNvPr id="102" name="Straight Connector 101"/>
          <p:cNvCxnSpPr/>
          <p:nvPr/>
        </p:nvCxnSpPr>
        <p:spPr>
          <a:xfrm>
            <a:off x="192088" y="-122238"/>
            <a:ext cx="7629525" cy="0"/>
          </a:xfrm>
          <a:prstGeom prst="line">
            <a:avLst/>
          </a:prstGeom>
        </p:spPr>
        <p:style>
          <a:lnRef idx="2">
            <a:schemeClr val="accent1"/>
          </a:lnRef>
          <a:fillRef idx="0">
            <a:schemeClr val="accent1"/>
          </a:fillRef>
          <a:effectRef idx="1">
            <a:schemeClr val="accent1"/>
          </a:effectRef>
          <a:fontRef idx="minor">
            <a:schemeClr val="tx1"/>
          </a:fontRef>
        </p:style>
      </p:cxnSp>
      <p:sp>
        <p:nvSpPr>
          <p:cNvPr id="104" name="Rectangle 103"/>
          <p:cNvSpPr/>
          <p:nvPr/>
        </p:nvSpPr>
        <p:spPr>
          <a:xfrm>
            <a:off x="3884613" y="1331913"/>
            <a:ext cx="106362" cy="174625"/>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5" name="Rectangle 104"/>
          <p:cNvSpPr/>
          <p:nvPr/>
        </p:nvSpPr>
        <p:spPr>
          <a:xfrm>
            <a:off x="1716088" y="2286000"/>
            <a:ext cx="428625" cy="5080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6" name="Rectangle 105"/>
          <p:cNvSpPr/>
          <p:nvPr/>
        </p:nvSpPr>
        <p:spPr>
          <a:xfrm>
            <a:off x="601663" y="2420938"/>
            <a:ext cx="131762" cy="5080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08" name="Straight Connector 107"/>
          <p:cNvCxnSpPr/>
          <p:nvPr/>
        </p:nvCxnSpPr>
        <p:spPr>
          <a:xfrm>
            <a:off x="677863" y="2373313"/>
            <a:ext cx="0" cy="569912"/>
          </a:xfrm>
          <a:prstGeom prst="line">
            <a:avLst/>
          </a:prstGeom>
          <a:ln>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2"/>
                                        </p:tgtEl>
                                        <p:attrNameLst>
                                          <p:attrName>style.visibility</p:attrName>
                                        </p:attrNameLst>
                                      </p:cBhvr>
                                      <p:to>
                                        <p:strVal val="visible"/>
                                      </p:to>
                                    </p:set>
                                  </p:childTnLst>
                                </p:cTn>
                              </p:par>
                            </p:childTnLst>
                          </p:cTn>
                        </p:par>
                        <p:par>
                          <p:cTn id="9" fill="hold">
                            <p:stCondLst>
                              <p:cond delay="0"/>
                            </p:stCondLst>
                            <p:childTnLst>
                              <p:par>
                                <p:cTn id="10" presetID="35" presetClass="emph" presetSubtype="0" fill="hold" nodeType="afterEffect">
                                  <p:stCondLst>
                                    <p:cond delay="0"/>
                                  </p:stCondLst>
                                  <p:childTnLst>
                                    <p:anim calcmode="discrete" valueType="str">
                                      <p:cBhvr>
                                        <p:cTn id="11" dur="1000" fill="hold"/>
                                        <p:tgtEl>
                                          <p:spTgt spid="85"/>
                                        </p:tgtEl>
                                        <p:attrNameLst>
                                          <p:attrName>style.visibility</p:attrName>
                                        </p:attrNameLst>
                                      </p:cBhvr>
                                      <p:tavLst>
                                        <p:tav tm="0">
                                          <p:val>
                                            <p:strVal val="hidden"/>
                                          </p:val>
                                        </p:tav>
                                        <p:tav tm="50000">
                                          <p:val>
                                            <p:strVal val="visible"/>
                                          </p:val>
                                        </p:tav>
                                      </p:tavLst>
                                    </p:anim>
                                  </p:childTnLst>
                                </p:cTn>
                              </p:par>
                              <p:par>
                                <p:cTn id="12" presetID="35" presetClass="emph" presetSubtype="0" fill="hold" nodeType="withEffect">
                                  <p:stCondLst>
                                    <p:cond delay="0"/>
                                  </p:stCondLst>
                                  <p:childTnLst>
                                    <p:anim calcmode="discrete" valueType="str">
                                      <p:cBhvr>
                                        <p:cTn id="13" dur="1000" fill="hold"/>
                                        <p:tgtEl>
                                          <p:spTgt spid="82"/>
                                        </p:tgtEl>
                                        <p:attrNameLst>
                                          <p:attrName>style.visibility</p:attrName>
                                        </p:attrNameLst>
                                      </p:cBhvr>
                                      <p:tavLst>
                                        <p:tav tm="0">
                                          <p:val>
                                            <p:strVal val="hidden"/>
                                          </p:val>
                                        </p:tav>
                                        <p:tav tm="50000">
                                          <p:val>
                                            <p:strVal val="visible"/>
                                          </p:val>
                                        </p:tav>
                                      </p:tavLst>
                                    </p:anim>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nodeType="clickEffect">
                                  <p:stCondLst>
                                    <p:cond delay="0"/>
                                  </p:stCondLst>
                                  <p:childTnLst>
                                    <p:animEffect transition="out" filter="dissolve">
                                      <p:cBhvr>
                                        <p:cTn id="17" dur="500"/>
                                        <p:tgtEl>
                                          <p:spTgt spid="85"/>
                                        </p:tgtEl>
                                      </p:cBhvr>
                                    </p:animEffect>
                                    <p:set>
                                      <p:cBhvr>
                                        <p:cTn id="18" dur="1" fill="hold">
                                          <p:stCondLst>
                                            <p:cond delay="499"/>
                                          </p:stCondLst>
                                        </p:cTn>
                                        <p:tgtEl>
                                          <p:spTgt spid="85"/>
                                        </p:tgtEl>
                                        <p:attrNameLst>
                                          <p:attrName>style.visibility</p:attrName>
                                        </p:attrNameLst>
                                      </p:cBhvr>
                                      <p:to>
                                        <p:strVal val="hidden"/>
                                      </p:to>
                                    </p:set>
                                  </p:childTnLst>
                                </p:cTn>
                              </p:par>
                              <p:par>
                                <p:cTn id="19" presetID="9" presetClass="exit" presetSubtype="0" fill="hold" nodeType="withEffect">
                                  <p:stCondLst>
                                    <p:cond delay="0"/>
                                  </p:stCondLst>
                                  <p:childTnLst>
                                    <p:animEffect transition="out" filter="dissolve">
                                      <p:cBhvr>
                                        <p:cTn id="20" dur="500"/>
                                        <p:tgtEl>
                                          <p:spTgt spid="82"/>
                                        </p:tgtEl>
                                      </p:cBhvr>
                                    </p:animEffect>
                                    <p:set>
                                      <p:cBhvr>
                                        <p:cTn id="21" dur="1" fill="hold">
                                          <p:stCondLst>
                                            <p:cond delay="499"/>
                                          </p:stCondLst>
                                        </p:cTn>
                                        <p:tgtEl>
                                          <p:spTgt spid="82"/>
                                        </p:tgtEl>
                                        <p:attrNameLst>
                                          <p:attrName>style.visibility</p:attrName>
                                        </p:attrNameLst>
                                      </p:cBhvr>
                                      <p:to>
                                        <p:strVal val="hidden"/>
                                      </p:to>
                                    </p:se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8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7"/>
                                        </p:tgtEl>
                                        <p:attrNameLst>
                                          <p:attrName>style.visibility</p:attrName>
                                        </p:attrNameLst>
                                      </p:cBhvr>
                                      <p:to>
                                        <p:strVal val="visible"/>
                                      </p:to>
                                    </p:set>
                                  </p:childTnLst>
                                </p:cTn>
                              </p:par>
                            </p:childTnLst>
                          </p:cTn>
                        </p:par>
                        <p:par>
                          <p:cTn id="27" fill="hold">
                            <p:stCondLst>
                              <p:cond delay="500"/>
                            </p:stCondLst>
                            <p:childTnLst>
                              <p:par>
                                <p:cTn id="28" presetID="35" presetClass="emph" presetSubtype="0" fill="hold" nodeType="afterEffect">
                                  <p:stCondLst>
                                    <p:cond delay="0"/>
                                  </p:stCondLst>
                                  <p:childTnLst>
                                    <p:anim calcmode="discrete" valueType="str">
                                      <p:cBhvr>
                                        <p:cTn id="29" dur="1000" fill="hold"/>
                                        <p:tgtEl>
                                          <p:spTgt spid="88"/>
                                        </p:tgtEl>
                                        <p:attrNameLst>
                                          <p:attrName>style.visibility</p:attrName>
                                        </p:attrNameLst>
                                      </p:cBhvr>
                                      <p:tavLst>
                                        <p:tav tm="0">
                                          <p:val>
                                            <p:strVal val="hidden"/>
                                          </p:val>
                                        </p:tav>
                                        <p:tav tm="50000">
                                          <p:val>
                                            <p:strVal val="visible"/>
                                          </p:val>
                                        </p:tav>
                                      </p:tavLst>
                                    </p:anim>
                                  </p:childTnLst>
                                </p:cTn>
                              </p:par>
                              <p:par>
                                <p:cTn id="30" presetID="35" presetClass="emph" presetSubtype="0" fill="hold" nodeType="withEffect">
                                  <p:stCondLst>
                                    <p:cond delay="0"/>
                                  </p:stCondLst>
                                  <p:childTnLst>
                                    <p:anim calcmode="discrete" valueType="str">
                                      <p:cBhvr>
                                        <p:cTn id="31" dur="1000" fill="hold"/>
                                        <p:tgtEl>
                                          <p:spTgt spid="87"/>
                                        </p:tgtEl>
                                        <p:attrNameLst>
                                          <p:attrName>style.visibility</p:attrName>
                                        </p:attrNameLst>
                                      </p:cBhvr>
                                      <p:tavLst>
                                        <p:tav tm="0">
                                          <p:val>
                                            <p:strVal val="hidden"/>
                                          </p:val>
                                        </p:tav>
                                        <p:tav tm="50000">
                                          <p:val>
                                            <p:strVal val="visible"/>
                                          </p:val>
                                        </p:tav>
                                      </p:tavLst>
                                    </p:anim>
                                  </p:childTnLst>
                                </p:cTn>
                              </p:par>
                            </p:childTnLst>
                          </p:cTn>
                        </p:par>
                      </p:childTnLst>
                    </p:cTn>
                  </p:par>
                  <p:par>
                    <p:cTn id="32" fill="hold">
                      <p:stCondLst>
                        <p:cond delay="indefinite"/>
                      </p:stCondLst>
                      <p:childTnLst>
                        <p:par>
                          <p:cTn id="33" fill="hold">
                            <p:stCondLst>
                              <p:cond delay="0"/>
                            </p:stCondLst>
                            <p:childTnLst>
                              <p:par>
                                <p:cTn id="34" presetID="9" presetClass="exit" presetSubtype="0" fill="hold" nodeType="clickEffect">
                                  <p:stCondLst>
                                    <p:cond delay="0"/>
                                  </p:stCondLst>
                                  <p:childTnLst>
                                    <p:animEffect transition="out" filter="dissolve">
                                      <p:cBhvr>
                                        <p:cTn id="35" dur="500"/>
                                        <p:tgtEl>
                                          <p:spTgt spid="88"/>
                                        </p:tgtEl>
                                      </p:cBhvr>
                                    </p:animEffect>
                                    <p:set>
                                      <p:cBhvr>
                                        <p:cTn id="36" dur="1" fill="hold">
                                          <p:stCondLst>
                                            <p:cond delay="499"/>
                                          </p:stCondLst>
                                        </p:cTn>
                                        <p:tgtEl>
                                          <p:spTgt spid="88"/>
                                        </p:tgtEl>
                                        <p:attrNameLst>
                                          <p:attrName>style.visibility</p:attrName>
                                        </p:attrNameLst>
                                      </p:cBhvr>
                                      <p:to>
                                        <p:strVal val="hidden"/>
                                      </p:to>
                                    </p:set>
                                  </p:childTnLst>
                                </p:cTn>
                              </p:par>
                              <p:par>
                                <p:cTn id="37" presetID="9" presetClass="exit" presetSubtype="0" fill="hold" nodeType="withEffect">
                                  <p:stCondLst>
                                    <p:cond delay="0"/>
                                  </p:stCondLst>
                                  <p:childTnLst>
                                    <p:animEffect transition="out" filter="dissolve">
                                      <p:cBhvr>
                                        <p:cTn id="38" dur="500"/>
                                        <p:tgtEl>
                                          <p:spTgt spid="87"/>
                                        </p:tgtEl>
                                      </p:cBhvr>
                                    </p:animEffect>
                                    <p:set>
                                      <p:cBhvr>
                                        <p:cTn id="39" dur="1" fill="hold">
                                          <p:stCondLst>
                                            <p:cond delay="499"/>
                                          </p:stCondLst>
                                        </p:cTn>
                                        <p:tgtEl>
                                          <p:spTgt spid="87"/>
                                        </p:tgtEl>
                                        <p:attrNameLst>
                                          <p:attrName>style.visibility</p:attrName>
                                        </p:attrNameLst>
                                      </p:cBhvr>
                                      <p:to>
                                        <p:strVal val="hidden"/>
                                      </p:to>
                                    </p:set>
                                  </p:childTnLst>
                                </p:cTn>
                              </p:par>
                            </p:childTnLst>
                          </p:cTn>
                        </p:par>
                        <p:par>
                          <p:cTn id="40" fill="hold">
                            <p:stCondLst>
                              <p:cond delay="500"/>
                            </p:stCondLst>
                            <p:childTnLst>
                              <p:par>
                                <p:cTn id="41" presetID="1" presetClass="entr" presetSubtype="0" fill="hold" nodeType="afterEffect">
                                  <p:stCondLst>
                                    <p:cond delay="0"/>
                                  </p:stCondLst>
                                  <p:childTnLst>
                                    <p:set>
                                      <p:cBhvr>
                                        <p:cTn id="42" dur="1" fill="hold">
                                          <p:stCondLst>
                                            <p:cond delay="0"/>
                                          </p:stCondLst>
                                        </p:cTn>
                                        <p:tgtEl>
                                          <p:spTgt spid="9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2"/>
                                        </p:tgtEl>
                                        <p:attrNameLst>
                                          <p:attrName>style.visibility</p:attrName>
                                        </p:attrNameLst>
                                      </p:cBhvr>
                                      <p:to>
                                        <p:strVal val="visible"/>
                                      </p:to>
                                    </p:set>
                                  </p:childTnLst>
                                </p:cTn>
                              </p:par>
                            </p:childTnLst>
                          </p:cTn>
                        </p:par>
                        <p:par>
                          <p:cTn id="45" fill="hold">
                            <p:stCondLst>
                              <p:cond delay="500"/>
                            </p:stCondLst>
                            <p:childTnLst>
                              <p:par>
                                <p:cTn id="46" presetID="35" presetClass="emph" presetSubtype="0" fill="hold" nodeType="afterEffect">
                                  <p:stCondLst>
                                    <p:cond delay="0"/>
                                  </p:stCondLst>
                                  <p:childTnLst>
                                    <p:anim calcmode="discrete" valueType="str">
                                      <p:cBhvr>
                                        <p:cTn id="47" dur="1000" fill="hold"/>
                                        <p:tgtEl>
                                          <p:spTgt spid="93"/>
                                        </p:tgtEl>
                                        <p:attrNameLst>
                                          <p:attrName>style.visibility</p:attrName>
                                        </p:attrNameLst>
                                      </p:cBhvr>
                                      <p:tavLst>
                                        <p:tav tm="0">
                                          <p:val>
                                            <p:strVal val="hidden"/>
                                          </p:val>
                                        </p:tav>
                                        <p:tav tm="50000">
                                          <p:val>
                                            <p:strVal val="visible"/>
                                          </p:val>
                                        </p:tav>
                                      </p:tavLst>
                                    </p:anim>
                                  </p:childTnLst>
                                </p:cTn>
                              </p:par>
                              <p:par>
                                <p:cTn id="48" presetID="35" presetClass="emph" presetSubtype="0" fill="hold" nodeType="withEffect">
                                  <p:stCondLst>
                                    <p:cond delay="0"/>
                                  </p:stCondLst>
                                  <p:childTnLst>
                                    <p:anim calcmode="discrete" valueType="str">
                                      <p:cBhvr>
                                        <p:cTn id="49" dur="1000" fill="hold"/>
                                        <p:tgtEl>
                                          <p:spTgt spid="92"/>
                                        </p:tgtEl>
                                        <p:attrNameLst>
                                          <p:attrName>style.visibility</p:attrName>
                                        </p:attrNameLst>
                                      </p:cBhvr>
                                      <p:tavLst>
                                        <p:tav tm="0">
                                          <p:val>
                                            <p:strVal val="hidden"/>
                                          </p:val>
                                        </p:tav>
                                        <p:tav tm="50000">
                                          <p:val>
                                            <p:strVal val="visible"/>
                                          </p:val>
                                        </p:tav>
                                      </p:tavLst>
                                    </p:anim>
                                  </p:childTnLst>
                                </p:cTn>
                              </p:par>
                            </p:childTnLst>
                          </p:cTn>
                        </p:par>
                      </p:childTnLst>
                    </p:cTn>
                  </p:par>
                  <p:par>
                    <p:cTn id="50" fill="hold">
                      <p:stCondLst>
                        <p:cond delay="indefinite"/>
                      </p:stCondLst>
                      <p:childTnLst>
                        <p:par>
                          <p:cTn id="51" fill="hold">
                            <p:stCondLst>
                              <p:cond delay="0"/>
                            </p:stCondLst>
                            <p:childTnLst>
                              <p:par>
                                <p:cTn id="52" presetID="9" presetClass="exit" presetSubtype="0" fill="hold" nodeType="clickEffect">
                                  <p:stCondLst>
                                    <p:cond delay="0"/>
                                  </p:stCondLst>
                                  <p:childTnLst>
                                    <p:animEffect transition="out" filter="dissolve">
                                      <p:cBhvr>
                                        <p:cTn id="53" dur="500"/>
                                        <p:tgtEl>
                                          <p:spTgt spid="93"/>
                                        </p:tgtEl>
                                      </p:cBhvr>
                                    </p:animEffect>
                                    <p:set>
                                      <p:cBhvr>
                                        <p:cTn id="54" dur="1" fill="hold">
                                          <p:stCondLst>
                                            <p:cond delay="499"/>
                                          </p:stCondLst>
                                        </p:cTn>
                                        <p:tgtEl>
                                          <p:spTgt spid="93"/>
                                        </p:tgtEl>
                                        <p:attrNameLst>
                                          <p:attrName>style.visibility</p:attrName>
                                        </p:attrNameLst>
                                      </p:cBhvr>
                                      <p:to>
                                        <p:strVal val="hidden"/>
                                      </p:to>
                                    </p:set>
                                  </p:childTnLst>
                                </p:cTn>
                              </p:par>
                              <p:par>
                                <p:cTn id="55" presetID="9" presetClass="exit" presetSubtype="0" fill="hold" nodeType="withEffect">
                                  <p:stCondLst>
                                    <p:cond delay="0"/>
                                  </p:stCondLst>
                                  <p:childTnLst>
                                    <p:animEffect transition="out" filter="dissolve">
                                      <p:cBhvr>
                                        <p:cTn id="56" dur="500"/>
                                        <p:tgtEl>
                                          <p:spTgt spid="92"/>
                                        </p:tgtEl>
                                      </p:cBhvr>
                                    </p:animEffect>
                                    <p:set>
                                      <p:cBhvr>
                                        <p:cTn id="57" dur="1" fill="hold">
                                          <p:stCondLst>
                                            <p:cond delay="499"/>
                                          </p:stCondLst>
                                        </p:cTn>
                                        <p:tgtEl>
                                          <p:spTgt spid="92"/>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3250" name="Picture 15" descr="MAC HD:Users:romanova:QUT:Milestones:Confirmation of candidature:Isotope diagrams cor3.jpg"/>
          <p:cNvPicPr>
            <a:picLocks noChangeAspect="1" noChangeArrowheads="1"/>
          </p:cNvPicPr>
          <p:nvPr/>
        </p:nvPicPr>
        <p:blipFill>
          <a:blip r:embed="rId3"/>
          <a:srcRect l="-3" t="49908" r="51117" b="24516"/>
          <a:stretch>
            <a:fillRect/>
          </a:stretch>
        </p:blipFill>
        <p:spPr bwMode="auto">
          <a:xfrm>
            <a:off x="4586288" y="3824288"/>
            <a:ext cx="4429125" cy="3033712"/>
          </a:xfrm>
          <a:prstGeom prst="rect">
            <a:avLst/>
          </a:prstGeom>
          <a:noFill/>
          <a:ln w="9525">
            <a:noFill/>
            <a:miter lim="800000"/>
            <a:headEnd/>
            <a:tailEnd/>
          </a:ln>
        </p:spPr>
      </p:pic>
      <p:pic>
        <p:nvPicPr>
          <p:cNvPr id="53251" name="Picture 6" descr="MAC HD:Users:romanova:QUT:Milestones:Confirmation of candidature:Isotope diagrams cor3.jpg"/>
          <p:cNvPicPr>
            <a:picLocks noChangeAspect="1" noChangeArrowheads="1"/>
          </p:cNvPicPr>
          <p:nvPr/>
        </p:nvPicPr>
        <p:blipFill>
          <a:blip r:embed="rId3"/>
          <a:srcRect l="51714" t="-11" r="-14" b="75240"/>
          <a:stretch>
            <a:fillRect/>
          </a:stretch>
        </p:blipFill>
        <p:spPr bwMode="auto">
          <a:xfrm>
            <a:off x="4659313" y="885825"/>
            <a:ext cx="4402137" cy="3063875"/>
          </a:xfrm>
          <a:prstGeom prst="rect">
            <a:avLst/>
          </a:prstGeom>
          <a:noFill/>
          <a:ln w="9525">
            <a:noFill/>
            <a:miter lim="800000"/>
            <a:headEnd/>
            <a:tailEnd/>
          </a:ln>
        </p:spPr>
      </p:pic>
      <p:pic>
        <p:nvPicPr>
          <p:cNvPr id="53252" name="Picture 7" descr="MAC HD:Users:romanova:QUT:Milestones:Confirmation of candidature:Isotope diagrams cor3.jpg"/>
          <p:cNvPicPr>
            <a:picLocks noChangeAspect="1" noChangeArrowheads="1"/>
          </p:cNvPicPr>
          <p:nvPr/>
        </p:nvPicPr>
        <p:blipFill>
          <a:blip r:embed="rId3"/>
          <a:srcRect l="-3" t="-11" r="51117" b="49902"/>
          <a:stretch>
            <a:fillRect/>
          </a:stretch>
        </p:blipFill>
        <p:spPr bwMode="auto">
          <a:xfrm>
            <a:off x="117475" y="885825"/>
            <a:ext cx="4378325" cy="5972175"/>
          </a:xfrm>
          <a:prstGeom prst="rect">
            <a:avLst/>
          </a:prstGeom>
          <a:noFill/>
          <a:ln w="9525">
            <a:noFill/>
            <a:miter lim="800000"/>
            <a:headEnd/>
            <a:tailEnd/>
          </a:ln>
        </p:spPr>
      </p:pic>
      <p:sp>
        <p:nvSpPr>
          <p:cNvPr id="53253" name="Title 1"/>
          <p:cNvSpPr txBox="1">
            <a:spLocks/>
          </p:cNvSpPr>
          <p:nvPr/>
        </p:nvSpPr>
        <p:spPr bwMode="auto">
          <a:xfrm>
            <a:off x="7407275" y="5327650"/>
            <a:ext cx="1608138" cy="1054100"/>
          </a:xfrm>
          <a:prstGeom prst="rect">
            <a:avLst/>
          </a:prstGeom>
          <a:noFill/>
          <a:ln w="9525">
            <a:noFill/>
            <a:miter lim="800000"/>
            <a:headEnd/>
            <a:tailEnd/>
          </a:ln>
        </p:spPr>
        <p:txBody>
          <a:bodyPr anchor="ctr"/>
          <a:lstStyle/>
          <a:p>
            <a:pPr defTabSz="914400"/>
            <a:r>
              <a:rPr lang="ru-RU">
                <a:latin typeface="Times New Roman" pitchFamily="18" charset="0"/>
                <a:cs typeface="Times New Roman" pitchFamily="18" charset="0"/>
              </a:rPr>
              <a:t>Все данные пересчитаны на возраст</a:t>
            </a:r>
          </a:p>
          <a:p>
            <a:pPr defTabSz="914400"/>
            <a:r>
              <a:rPr lang="en-US">
                <a:latin typeface="Times New Roman" pitchFamily="18" charset="0"/>
                <a:cs typeface="Times New Roman" pitchFamily="18" charset="0"/>
              </a:rPr>
              <a:t>144 </a:t>
            </a:r>
            <a:r>
              <a:rPr lang="ru-RU">
                <a:latin typeface="Times New Roman" pitchFamily="18" charset="0"/>
                <a:cs typeface="Times New Roman" pitchFamily="18" charset="0"/>
              </a:rPr>
              <a:t>млн. лет</a:t>
            </a:r>
            <a:endParaRPr lang="en-AU">
              <a:latin typeface="Times New Roman" pitchFamily="18" charset="0"/>
              <a:cs typeface="Times New Roman" pitchFamily="18" charset="0"/>
            </a:endParaRPr>
          </a:p>
        </p:txBody>
      </p:sp>
      <p:pic>
        <p:nvPicPr>
          <p:cNvPr id="53254" name="Picture 32" descr="MAC HD:Users:romanova:QUT:Milestones:Confirmation of candidature:Isotope diagrams cor3.jpg"/>
          <p:cNvPicPr>
            <a:picLocks noChangeAspect="1"/>
          </p:cNvPicPr>
          <p:nvPr/>
        </p:nvPicPr>
        <p:blipFill>
          <a:blip r:embed="rId3"/>
          <a:srcRect l="7333" t="84085" r="75444" b="13071"/>
          <a:stretch>
            <a:fillRect/>
          </a:stretch>
        </p:blipFill>
        <p:spPr bwMode="auto">
          <a:xfrm>
            <a:off x="6088063" y="447675"/>
            <a:ext cx="1806575" cy="388938"/>
          </a:xfrm>
          <a:prstGeom prst="rect">
            <a:avLst/>
          </a:prstGeom>
          <a:noFill/>
          <a:ln w="9525">
            <a:noFill/>
            <a:miter lim="800000"/>
            <a:headEnd/>
            <a:tailEnd/>
          </a:ln>
        </p:spPr>
      </p:pic>
      <p:sp>
        <p:nvSpPr>
          <p:cNvPr id="53255" name="Title 1"/>
          <p:cNvSpPr txBox="1">
            <a:spLocks/>
          </p:cNvSpPr>
          <p:nvPr/>
        </p:nvSpPr>
        <p:spPr bwMode="auto">
          <a:xfrm>
            <a:off x="6022975" y="55563"/>
            <a:ext cx="1966913" cy="419100"/>
          </a:xfrm>
          <a:prstGeom prst="rect">
            <a:avLst/>
          </a:prstGeom>
          <a:noFill/>
          <a:ln w="9525">
            <a:noFill/>
            <a:miter lim="800000"/>
            <a:headEnd/>
            <a:tailEnd/>
          </a:ln>
        </p:spPr>
        <p:txBody>
          <a:bodyPr anchor="ctr"/>
          <a:lstStyle/>
          <a:p>
            <a:pPr defTabSz="914400"/>
            <a:r>
              <a:rPr lang="en-US">
                <a:latin typeface="Times New Roman" pitchFamily="18" charset="0"/>
                <a:cs typeface="Times New Roman" pitchFamily="18" charset="0"/>
              </a:rPr>
              <a:t>Tamu massif</a:t>
            </a:r>
            <a:r>
              <a:rPr lang="en-AU">
                <a:latin typeface="Times New Roman" pitchFamily="18" charset="0"/>
                <a:cs typeface="Times New Roman" pitchFamily="18" charset="0"/>
              </a:rPr>
              <a:t>:</a:t>
            </a:r>
          </a:p>
        </p:txBody>
      </p:sp>
      <p:sp>
        <p:nvSpPr>
          <p:cNvPr id="36" name="Title 1"/>
          <p:cNvSpPr txBox="1">
            <a:spLocks/>
          </p:cNvSpPr>
          <p:nvPr/>
        </p:nvSpPr>
        <p:spPr>
          <a:xfrm>
            <a:off x="3686175" y="3222625"/>
            <a:ext cx="1947863" cy="1201738"/>
          </a:xfrm>
          <a:prstGeom prst="rect">
            <a:avLst/>
          </a:prstGeom>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chor="ct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fontAlgn="auto">
              <a:spcAft>
                <a:spcPts val="0"/>
              </a:spcAft>
              <a:defRPr/>
            </a:pPr>
            <a:r>
              <a:rPr lang="ru-RU" sz="2000" b="1" dirty="0" smtClean="0"/>
              <a:t>Нарушения в</a:t>
            </a:r>
            <a:r>
              <a:rPr lang="en-US" sz="2000" b="1" dirty="0" smtClean="0"/>
              <a:t> U/</a:t>
            </a:r>
            <a:r>
              <a:rPr lang="en-US" sz="2000" b="1" dirty="0" err="1" smtClean="0"/>
              <a:t>Pb</a:t>
            </a:r>
            <a:r>
              <a:rPr lang="en-US" sz="2000" b="1" dirty="0" smtClean="0"/>
              <a:t> </a:t>
            </a:r>
            <a:r>
              <a:rPr lang="ru-RU" sz="2000" b="1" dirty="0" smtClean="0"/>
              <a:t>и</a:t>
            </a:r>
            <a:r>
              <a:rPr lang="en-US" sz="2000" b="1" dirty="0" smtClean="0"/>
              <a:t> </a:t>
            </a:r>
            <a:r>
              <a:rPr lang="en-US" sz="2000" b="1" dirty="0" err="1" smtClean="0"/>
              <a:t>Rb</a:t>
            </a:r>
            <a:r>
              <a:rPr lang="en-US" sz="2000" b="1" dirty="0" smtClean="0"/>
              <a:t>/</a:t>
            </a:r>
            <a:r>
              <a:rPr lang="en-US" sz="2000" b="1" dirty="0" err="1" smtClean="0"/>
              <a:t>Sr</a:t>
            </a:r>
            <a:r>
              <a:rPr lang="en-US" sz="2000" b="1" dirty="0" smtClean="0"/>
              <a:t> </a:t>
            </a:r>
            <a:r>
              <a:rPr lang="ru-RU" sz="2000" b="1" dirty="0" smtClean="0"/>
              <a:t>отношениях</a:t>
            </a:r>
            <a:endParaRPr lang="en-AU" sz="2000" b="1" dirty="0"/>
          </a:p>
        </p:txBody>
      </p:sp>
      <p:cxnSp>
        <p:nvCxnSpPr>
          <p:cNvPr id="3" name="Straight Connector 2"/>
          <p:cNvCxnSpPr/>
          <p:nvPr/>
        </p:nvCxnSpPr>
        <p:spPr>
          <a:xfrm>
            <a:off x="433388" y="-84138"/>
            <a:ext cx="7629525" cy="0"/>
          </a:xfrm>
          <a:prstGeom prst="line">
            <a:avLst/>
          </a:prstGeom>
        </p:spPr>
        <p:style>
          <a:lnRef idx="2">
            <a:schemeClr val="accent1"/>
          </a:lnRef>
          <a:fillRef idx="0">
            <a:schemeClr val="accent1"/>
          </a:fillRef>
          <a:effectRef idx="1">
            <a:schemeClr val="accent1"/>
          </a:effectRef>
          <a:fontRef idx="minor">
            <a:schemeClr val="tx1"/>
          </a:fontRef>
        </p:style>
      </p:cxnSp>
      <p:sp>
        <p:nvSpPr>
          <p:cNvPr id="53258" name="Title 1"/>
          <p:cNvSpPr txBox="1">
            <a:spLocks/>
          </p:cNvSpPr>
          <p:nvPr/>
        </p:nvSpPr>
        <p:spPr bwMode="auto">
          <a:xfrm>
            <a:off x="6953250" y="558800"/>
            <a:ext cx="1736725" cy="298450"/>
          </a:xfrm>
          <a:prstGeom prst="rect">
            <a:avLst/>
          </a:prstGeom>
          <a:noFill/>
          <a:ln w="9525">
            <a:noFill/>
            <a:miter lim="800000"/>
            <a:headEnd/>
            <a:tailEnd/>
          </a:ln>
        </p:spPr>
        <p:txBody>
          <a:bodyPr anchor="ctr"/>
          <a:lstStyle/>
          <a:p>
            <a:pPr defTabSz="914400">
              <a:lnSpc>
                <a:spcPct val="90000"/>
              </a:lnSpc>
            </a:pPr>
            <a:r>
              <a:rPr lang="en-AU" sz="1400">
                <a:latin typeface="Times New Roman" pitchFamily="18" charset="0"/>
                <a:cs typeface="Times New Roman" pitchFamily="18" charset="0"/>
              </a:rPr>
              <a:t>Mahoney et al., 2005</a:t>
            </a:r>
          </a:p>
        </p:txBody>
      </p:sp>
      <p:sp>
        <p:nvSpPr>
          <p:cNvPr id="53259" name="Title 1"/>
          <p:cNvSpPr txBox="1">
            <a:spLocks/>
          </p:cNvSpPr>
          <p:nvPr/>
        </p:nvSpPr>
        <p:spPr bwMode="auto">
          <a:xfrm>
            <a:off x="6958013" y="377825"/>
            <a:ext cx="2279650" cy="298450"/>
          </a:xfrm>
          <a:prstGeom prst="rect">
            <a:avLst/>
          </a:prstGeom>
          <a:noFill/>
          <a:ln w="9525">
            <a:noFill/>
            <a:miter lim="800000"/>
            <a:headEnd/>
            <a:tailEnd/>
          </a:ln>
        </p:spPr>
        <p:txBody>
          <a:bodyPr anchor="ctr"/>
          <a:lstStyle/>
          <a:p>
            <a:pPr defTabSz="914400">
              <a:lnSpc>
                <a:spcPct val="90000"/>
              </a:lnSpc>
            </a:pPr>
            <a:r>
              <a:rPr lang="en-AU" sz="1400">
                <a:latin typeface="Times New Roman" pitchFamily="18" charset="0"/>
                <a:cs typeface="Times New Roman" pitchFamily="18" charset="0"/>
              </a:rPr>
              <a:t>K. Heydolph, J. Geldmacher</a:t>
            </a:r>
          </a:p>
        </p:txBody>
      </p:sp>
      <p:sp>
        <p:nvSpPr>
          <p:cNvPr id="53260" name="Title 1"/>
          <p:cNvSpPr txBox="1">
            <a:spLocks/>
          </p:cNvSpPr>
          <p:nvPr/>
        </p:nvSpPr>
        <p:spPr bwMode="auto">
          <a:xfrm>
            <a:off x="177800" y="55563"/>
            <a:ext cx="1966913" cy="419100"/>
          </a:xfrm>
          <a:prstGeom prst="rect">
            <a:avLst/>
          </a:prstGeom>
          <a:noFill/>
          <a:ln w="9525">
            <a:noFill/>
            <a:miter lim="800000"/>
            <a:headEnd/>
            <a:tailEnd/>
          </a:ln>
        </p:spPr>
        <p:txBody>
          <a:bodyPr anchor="ctr"/>
          <a:lstStyle/>
          <a:p>
            <a:pPr defTabSz="914400"/>
            <a:r>
              <a:rPr lang="en-US">
                <a:latin typeface="Times New Roman" pitchFamily="18" charset="0"/>
                <a:cs typeface="Times New Roman" pitchFamily="18" charset="0"/>
              </a:rPr>
              <a:t>Shirshov massif</a:t>
            </a:r>
            <a:r>
              <a:rPr lang="en-AU">
                <a:latin typeface="Times New Roman" pitchFamily="18" charset="0"/>
                <a:cs typeface="Times New Roman" pitchFamily="18" charset="0"/>
              </a:rPr>
              <a:t>:</a:t>
            </a:r>
          </a:p>
        </p:txBody>
      </p:sp>
      <p:pic>
        <p:nvPicPr>
          <p:cNvPr id="53261" name="Picture 56" descr="MAC HD:Users:romanova:QUT:Milestones:Confirmation of candidature:Isotope diagrams cor3.jpg"/>
          <p:cNvPicPr>
            <a:picLocks noChangeAspect="1"/>
          </p:cNvPicPr>
          <p:nvPr/>
        </p:nvPicPr>
        <p:blipFill>
          <a:blip r:embed="rId3"/>
          <a:srcRect l="7332" t="80136" r="84023" b="18333"/>
          <a:stretch>
            <a:fillRect/>
          </a:stretch>
        </p:blipFill>
        <p:spPr bwMode="auto">
          <a:xfrm>
            <a:off x="222250" y="442913"/>
            <a:ext cx="908050" cy="209550"/>
          </a:xfrm>
          <a:prstGeom prst="rect">
            <a:avLst/>
          </a:prstGeom>
          <a:noFill/>
          <a:ln w="9525">
            <a:noFill/>
            <a:miter lim="800000"/>
            <a:headEnd/>
            <a:tailEnd/>
          </a:ln>
        </p:spPr>
      </p:pic>
      <p:pic>
        <p:nvPicPr>
          <p:cNvPr id="53262" name="Picture 57" descr="MAC HD:Users:romanova:QUT:Milestones:Confirmation of candidature:Isotope diagrams cor3.jpg"/>
          <p:cNvPicPr>
            <a:picLocks noChangeAspect="1"/>
          </p:cNvPicPr>
          <p:nvPr/>
        </p:nvPicPr>
        <p:blipFill>
          <a:blip r:embed="rId3"/>
          <a:srcRect l="7333" t="81453" r="75444" b="15700"/>
          <a:stretch>
            <a:fillRect/>
          </a:stretch>
        </p:blipFill>
        <p:spPr bwMode="auto">
          <a:xfrm>
            <a:off x="3173413" y="434975"/>
            <a:ext cx="1808162" cy="388938"/>
          </a:xfrm>
          <a:prstGeom prst="rect">
            <a:avLst/>
          </a:prstGeom>
          <a:noFill/>
          <a:ln w="9525">
            <a:noFill/>
            <a:miter lim="800000"/>
            <a:headEnd/>
            <a:tailEnd/>
          </a:ln>
        </p:spPr>
      </p:pic>
      <p:sp>
        <p:nvSpPr>
          <p:cNvPr id="53263" name="Title 1"/>
          <p:cNvSpPr txBox="1">
            <a:spLocks/>
          </p:cNvSpPr>
          <p:nvPr/>
        </p:nvSpPr>
        <p:spPr bwMode="auto">
          <a:xfrm>
            <a:off x="3114675" y="47625"/>
            <a:ext cx="1966913" cy="420688"/>
          </a:xfrm>
          <a:prstGeom prst="rect">
            <a:avLst/>
          </a:prstGeom>
          <a:noFill/>
          <a:ln w="9525">
            <a:noFill/>
            <a:miter lim="800000"/>
            <a:headEnd/>
            <a:tailEnd/>
          </a:ln>
        </p:spPr>
        <p:txBody>
          <a:bodyPr anchor="ctr"/>
          <a:lstStyle/>
          <a:p>
            <a:pPr defTabSz="914400"/>
            <a:r>
              <a:rPr lang="en-US">
                <a:latin typeface="Times New Roman" pitchFamily="18" charset="0"/>
                <a:cs typeface="Times New Roman" pitchFamily="18" charset="0"/>
              </a:rPr>
              <a:t>Ori massif</a:t>
            </a:r>
            <a:r>
              <a:rPr lang="en-AU">
                <a:latin typeface="Times New Roman" pitchFamily="18" charset="0"/>
                <a:cs typeface="Times New Roman" pitchFamily="18" charset="0"/>
              </a:rPr>
              <a:t>:</a:t>
            </a:r>
          </a:p>
        </p:txBody>
      </p:sp>
      <p:sp>
        <p:nvSpPr>
          <p:cNvPr id="53264" name="Title 1"/>
          <p:cNvSpPr txBox="1">
            <a:spLocks/>
          </p:cNvSpPr>
          <p:nvPr/>
        </p:nvSpPr>
        <p:spPr bwMode="auto">
          <a:xfrm>
            <a:off x="4071938" y="385763"/>
            <a:ext cx="2424112" cy="296862"/>
          </a:xfrm>
          <a:prstGeom prst="rect">
            <a:avLst/>
          </a:prstGeom>
          <a:noFill/>
          <a:ln w="9525">
            <a:noFill/>
            <a:miter lim="800000"/>
            <a:headEnd/>
            <a:tailEnd/>
          </a:ln>
        </p:spPr>
        <p:txBody>
          <a:bodyPr anchor="ctr"/>
          <a:lstStyle/>
          <a:p>
            <a:pPr defTabSz="914400">
              <a:lnSpc>
                <a:spcPct val="90000"/>
              </a:lnSpc>
            </a:pPr>
            <a:r>
              <a:rPr lang="en-AU" sz="1400">
                <a:latin typeface="Times New Roman" pitchFamily="18" charset="0"/>
                <a:cs typeface="Times New Roman" pitchFamily="18" charset="0"/>
              </a:rPr>
              <a:t>I. Romanova, D. Murphy</a:t>
            </a:r>
          </a:p>
        </p:txBody>
      </p:sp>
      <p:sp>
        <p:nvSpPr>
          <p:cNvPr id="53265" name="Title 1"/>
          <p:cNvSpPr txBox="1">
            <a:spLocks/>
          </p:cNvSpPr>
          <p:nvPr/>
        </p:nvSpPr>
        <p:spPr bwMode="auto">
          <a:xfrm>
            <a:off x="4060825" y="558800"/>
            <a:ext cx="2424113" cy="296863"/>
          </a:xfrm>
          <a:prstGeom prst="rect">
            <a:avLst/>
          </a:prstGeom>
          <a:noFill/>
          <a:ln w="9525">
            <a:noFill/>
            <a:miter lim="800000"/>
            <a:headEnd/>
            <a:tailEnd/>
          </a:ln>
        </p:spPr>
        <p:txBody>
          <a:bodyPr anchor="ctr"/>
          <a:lstStyle/>
          <a:p>
            <a:pPr defTabSz="914400">
              <a:lnSpc>
                <a:spcPct val="90000"/>
              </a:lnSpc>
            </a:pPr>
            <a:r>
              <a:rPr lang="en-AU" sz="1400">
                <a:latin typeface="Times New Roman" pitchFamily="18" charset="0"/>
                <a:cs typeface="Times New Roman" pitchFamily="18" charset="0"/>
              </a:rPr>
              <a:t>J. Mahoney, A. Green</a:t>
            </a:r>
          </a:p>
        </p:txBody>
      </p:sp>
      <p:sp>
        <p:nvSpPr>
          <p:cNvPr id="53266" name="Title 1"/>
          <p:cNvSpPr txBox="1">
            <a:spLocks/>
          </p:cNvSpPr>
          <p:nvPr/>
        </p:nvSpPr>
        <p:spPr bwMode="auto">
          <a:xfrm>
            <a:off x="1130300" y="384175"/>
            <a:ext cx="2422525" cy="296863"/>
          </a:xfrm>
          <a:prstGeom prst="rect">
            <a:avLst/>
          </a:prstGeom>
          <a:noFill/>
          <a:ln w="9525">
            <a:noFill/>
            <a:miter lim="800000"/>
            <a:headEnd/>
            <a:tailEnd/>
          </a:ln>
        </p:spPr>
        <p:txBody>
          <a:bodyPr anchor="ctr"/>
          <a:lstStyle/>
          <a:p>
            <a:pPr defTabSz="914400">
              <a:lnSpc>
                <a:spcPct val="90000"/>
              </a:lnSpc>
            </a:pPr>
            <a:r>
              <a:rPr lang="en-AU" sz="1400">
                <a:latin typeface="Times New Roman" pitchFamily="18" charset="0"/>
                <a:cs typeface="Times New Roman" pitchFamily="18" charset="0"/>
              </a:rPr>
              <a:t>I. Romanova, D. Murphy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8" descr="MAC HD:Users:romanova:Irunya:QUT:HDR (+Stage 2):Fig2 (SR&amp;magn Lineations).png"/>
          <p:cNvPicPr>
            <a:picLocks noChangeAspect="1"/>
          </p:cNvPicPr>
          <p:nvPr/>
        </p:nvPicPr>
        <p:blipFill>
          <a:blip r:embed="rId3"/>
          <a:srcRect t="546" b="519"/>
          <a:stretch>
            <a:fillRect/>
          </a:stretch>
        </p:blipFill>
        <p:spPr bwMode="auto">
          <a:xfrm>
            <a:off x="5367338" y="1789113"/>
            <a:ext cx="4119562" cy="4411662"/>
          </a:xfrm>
          <a:prstGeom prst="rect">
            <a:avLst/>
          </a:prstGeom>
          <a:noFill/>
          <a:ln w="1270">
            <a:solidFill>
              <a:schemeClr val="bg1"/>
            </a:solidFill>
            <a:miter lim="800000"/>
            <a:headEnd/>
            <a:tailEnd/>
          </a:ln>
        </p:spPr>
      </p:pic>
      <p:sp>
        <p:nvSpPr>
          <p:cNvPr id="55298" name="Title 1"/>
          <p:cNvSpPr>
            <a:spLocks noGrp="1"/>
          </p:cNvSpPr>
          <p:nvPr>
            <p:ph type="title"/>
          </p:nvPr>
        </p:nvSpPr>
        <p:spPr>
          <a:xfrm>
            <a:off x="115888" y="122238"/>
            <a:ext cx="7051675" cy="709612"/>
          </a:xfrm>
        </p:spPr>
        <p:txBody>
          <a:bodyPr/>
          <a:lstStyle/>
          <a:p>
            <a:pPr algn="l">
              <a:lnSpc>
                <a:spcPct val="80000"/>
              </a:lnSpc>
            </a:pPr>
            <a:r>
              <a:rPr lang="ru-RU" sz="3000" smtClean="0"/>
              <a:t>Изучение рассеянных элементов</a:t>
            </a:r>
            <a:endParaRPr lang="en-US" sz="3000" smtClean="0"/>
          </a:p>
        </p:txBody>
      </p:sp>
      <p:sp>
        <p:nvSpPr>
          <p:cNvPr id="8" name="Rectangle 7"/>
          <p:cNvSpPr/>
          <p:nvPr/>
        </p:nvSpPr>
        <p:spPr>
          <a:xfrm>
            <a:off x="115888" y="6215063"/>
            <a:ext cx="5251450" cy="400050"/>
          </a:xfrm>
          <a:prstGeom prst="rect">
            <a:avLst/>
          </a:prstGeom>
        </p:spPr>
        <p:txBody>
          <a:bodyPr>
            <a:spAutoFit/>
          </a:bodyPr>
          <a:lstStyle/>
          <a:p>
            <a:pPr fontAlgn="auto">
              <a:spcBef>
                <a:spcPts val="0"/>
              </a:spcBef>
              <a:spcAft>
                <a:spcPts val="0"/>
              </a:spcAft>
              <a:defRPr/>
            </a:pPr>
            <a:r>
              <a:rPr lang="ru-RU" sz="2000" dirty="0">
                <a:solidFill>
                  <a:srgbClr val="000000"/>
                </a:solidFill>
                <a:latin typeface="+mn-lt"/>
                <a:cs typeface="+mn-cs"/>
              </a:rPr>
              <a:t>Нормализовано по</a:t>
            </a:r>
            <a:r>
              <a:rPr lang="en-AU" sz="2000" dirty="0">
                <a:solidFill>
                  <a:srgbClr val="000000"/>
                </a:solidFill>
                <a:latin typeface="+mn-lt"/>
                <a:cs typeface="+mn-cs"/>
              </a:rPr>
              <a:t>: </a:t>
            </a:r>
            <a:r>
              <a:rPr lang="en-AU" sz="2000" dirty="0">
                <a:solidFill>
                  <a:srgbClr val="860908"/>
                </a:solidFill>
                <a:latin typeface="+mn-lt"/>
                <a:cs typeface="+mn-cs"/>
              </a:rPr>
              <a:t>McDonough and Sun, 1995</a:t>
            </a:r>
            <a:endParaRPr lang="en-AU" sz="2000" dirty="0">
              <a:solidFill>
                <a:schemeClr val="accent2">
                  <a:lumMod val="75000"/>
                  <a:lumOff val="25000"/>
                </a:schemeClr>
              </a:solidFill>
              <a:latin typeface="+mn-lt"/>
              <a:cs typeface="+mn-cs"/>
            </a:endParaRPr>
          </a:p>
        </p:txBody>
      </p:sp>
      <p:sp>
        <p:nvSpPr>
          <p:cNvPr id="10" name="Oval 9"/>
          <p:cNvSpPr/>
          <p:nvPr/>
        </p:nvSpPr>
        <p:spPr>
          <a:xfrm>
            <a:off x="7446963" y="3017838"/>
            <a:ext cx="69850" cy="69850"/>
          </a:xfrm>
          <a:prstGeom prst="ellipse">
            <a:avLst/>
          </a:prstGeom>
          <a:solidFill>
            <a:srgbClr val="D963E9"/>
          </a:solidFill>
          <a:ln>
            <a:solidFill>
              <a:schemeClr val="tx1"/>
            </a:solidFill>
          </a:ln>
          <a:effectLst/>
          <a:extLst>
            <a:ext uri="{FAA26D3D-D897-4be2-8F04-BA451C77F1D7}"/>
            <a:ext uri="{C572A759-6A51-4108-AA02-DFA0A04FC94B}"/>
          </a:ex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p>
        </p:txBody>
      </p:sp>
      <p:sp>
        <p:nvSpPr>
          <p:cNvPr id="11" name="Text Box 44"/>
          <p:cNvSpPr txBox="1"/>
          <p:nvPr/>
        </p:nvSpPr>
        <p:spPr>
          <a:xfrm>
            <a:off x="7167563" y="2789238"/>
            <a:ext cx="558800" cy="228600"/>
          </a:xfrm>
          <a:prstGeom prst="rect">
            <a:avLst/>
          </a:prstGeom>
          <a:noFill/>
          <a:ln>
            <a:noFill/>
          </a:ln>
          <a:effectLst/>
          <a:extLst>
            <a:ext uri="{FAA26D3D-D897-4be2-8F04-BA451C77F1D7}"/>
            <a:ext uri="{C572A759-6A51-4108-AA02-DFA0A04FC94B}"/>
          </a:extLst>
        </p:spPr>
        <p:style>
          <a:lnRef idx="0">
            <a:schemeClr val="accent1"/>
          </a:lnRef>
          <a:fillRef idx="0">
            <a:schemeClr val="accent1"/>
          </a:fillRef>
          <a:effectRef idx="0">
            <a:schemeClr val="accent1"/>
          </a:effectRef>
          <a:fontRef idx="minor">
            <a:schemeClr val="dk1"/>
          </a:fontRef>
        </p:style>
        <p:txBody>
          <a:bodyPr/>
          <a:lstStyle/>
          <a:p>
            <a:pPr fontAlgn="auto">
              <a:lnSpc>
                <a:spcPct val="115000"/>
              </a:lnSpc>
              <a:spcBef>
                <a:spcPts val="0"/>
              </a:spcBef>
              <a:spcAft>
                <a:spcPts val="1000"/>
              </a:spcAft>
              <a:defRPr/>
            </a:pPr>
            <a:r>
              <a:rPr lang="en-AU" sz="1000" b="1" dirty="0">
                <a:ea typeface="Century Schoolbook"/>
                <a:cs typeface="Times New Roman"/>
              </a:rPr>
              <a:t>1179D</a:t>
            </a:r>
            <a:endParaRPr lang="en-AU" sz="1100" b="1" dirty="0">
              <a:latin typeface="Century Schoolbook"/>
              <a:ea typeface="Century Schoolbook"/>
              <a:cs typeface="Times New Roman"/>
            </a:endParaRPr>
          </a:p>
        </p:txBody>
      </p:sp>
      <p:sp>
        <p:nvSpPr>
          <p:cNvPr id="55302" name="Rectangle 12"/>
          <p:cNvSpPr>
            <a:spLocks noChangeArrowheads="1"/>
          </p:cNvSpPr>
          <p:nvPr/>
        </p:nvSpPr>
        <p:spPr bwMode="auto">
          <a:xfrm>
            <a:off x="5438775" y="6215063"/>
            <a:ext cx="3705225" cy="400050"/>
          </a:xfrm>
          <a:prstGeom prst="rect">
            <a:avLst/>
          </a:prstGeom>
          <a:noFill/>
          <a:ln w="9525">
            <a:noFill/>
            <a:miter lim="800000"/>
            <a:headEnd/>
            <a:tailEnd/>
          </a:ln>
        </p:spPr>
        <p:txBody>
          <a:bodyPr>
            <a:spAutoFit/>
          </a:bodyPr>
          <a:lstStyle/>
          <a:p>
            <a:r>
              <a:rPr lang="ru-RU" sz="2000">
                <a:solidFill>
                  <a:srgbClr val="000000"/>
                </a:solidFill>
                <a:latin typeface="Times New Roman" pitchFamily="18" charset="0"/>
              </a:rPr>
              <a:t>Источник</a:t>
            </a:r>
            <a:r>
              <a:rPr lang="en-AU" sz="2000">
                <a:solidFill>
                  <a:srgbClr val="000000"/>
                </a:solidFill>
                <a:latin typeface="Times New Roman" pitchFamily="18" charset="0"/>
              </a:rPr>
              <a:t>: </a:t>
            </a:r>
            <a:r>
              <a:rPr lang="en-AU" sz="2000">
                <a:solidFill>
                  <a:srgbClr val="860908"/>
                </a:solidFill>
                <a:latin typeface="Times New Roman" pitchFamily="18" charset="0"/>
              </a:rPr>
              <a:t>Nakanishi et al., 1999</a:t>
            </a:r>
            <a:endParaRPr lang="en-US" sz="2000">
              <a:solidFill>
                <a:srgbClr val="860908"/>
              </a:solidFill>
              <a:latin typeface="Times New Roman" pitchFamily="18" charset="0"/>
            </a:endParaRPr>
          </a:p>
        </p:txBody>
      </p:sp>
      <p:sp>
        <p:nvSpPr>
          <p:cNvPr id="14" name="Rectangle 13"/>
          <p:cNvSpPr/>
          <p:nvPr/>
        </p:nvSpPr>
        <p:spPr>
          <a:xfrm>
            <a:off x="6300788" y="217488"/>
            <a:ext cx="2843212" cy="1570037"/>
          </a:xfrm>
          <a:prstGeom prst="rect">
            <a:avLst/>
          </a:prstGeom>
        </p:spPr>
        <p:txBody>
          <a:bodyPr>
            <a:spAutoFit/>
          </a:bodyPr>
          <a:lstStyle/>
          <a:p>
            <a:pPr fontAlgn="auto">
              <a:spcBef>
                <a:spcPts val="0"/>
              </a:spcBef>
              <a:spcAft>
                <a:spcPts val="0"/>
              </a:spcAft>
              <a:defRPr/>
            </a:pPr>
            <a:r>
              <a:rPr lang="ru-RU" sz="2400" dirty="0">
                <a:solidFill>
                  <a:srgbClr val="000000"/>
                </a:solidFill>
                <a:latin typeface="+mn-lt"/>
                <a:cs typeface="+mn-cs"/>
              </a:rPr>
              <a:t>Данные из</a:t>
            </a:r>
            <a:r>
              <a:rPr lang="en-AU" sz="2400" dirty="0">
                <a:solidFill>
                  <a:srgbClr val="000000"/>
                </a:solidFill>
                <a:latin typeface="+mn-lt"/>
                <a:cs typeface="+mn-cs"/>
              </a:rPr>
              <a:t>:</a:t>
            </a:r>
            <a:endParaRPr lang="ru-RU" sz="2400" dirty="0">
              <a:solidFill>
                <a:srgbClr val="000000"/>
              </a:solidFill>
              <a:latin typeface="+mn-lt"/>
              <a:cs typeface="+mn-cs"/>
            </a:endParaRPr>
          </a:p>
          <a:p>
            <a:pPr fontAlgn="auto">
              <a:spcBef>
                <a:spcPts val="0"/>
              </a:spcBef>
              <a:spcAft>
                <a:spcPts val="0"/>
              </a:spcAft>
              <a:defRPr/>
            </a:pPr>
            <a:r>
              <a:rPr lang="en-AU" sz="2400" dirty="0">
                <a:solidFill>
                  <a:srgbClr val="860908"/>
                </a:solidFill>
                <a:latin typeface="+mn-lt"/>
                <a:cs typeface="+mn-cs"/>
              </a:rPr>
              <a:t>Mahoney et al., 2005</a:t>
            </a:r>
          </a:p>
          <a:p>
            <a:pPr fontAlgn="auto">
              <a:spcBef>
                <a:spcPts val="0"/>
              </a:spcBef>
              <a:spcAft>
                <a:spcPts val="0"/>
              </a:spcAft>
              <a:defRPr/>
            </a:pPr>
            <a:r>
              <a:rPr lang="en-AU" sz="2400" dirty="0">
                <a:solidFill>
                  <a:srgbClr val="860908"/>
                </a:solidFill>
                <a:latin typeface="+mn-lt"/>
                <a:cs typeface="+mn-cs"/>
              </a:rPr>
              <a:t>Sano </a:t>
            </a:r>
            <a:r>
              <a:rPr lang="en-AU" sz="2400" dirty="0">
                <a:solidFill>
                  <a:srgbClr val="860908"/>
                </a:solidFill>
                <a:latin typeface="+mn-lt"/>
                <a:cs typeface="+mn-cs"/>
              </a:rPr>
              <a:t>et al., </a:t>
            </a:r>
            <a:r>
              <a:rPr lang="ru-RU" sz="2400" dirty="0">
                <a:solidFill>
                  <a:srgbClr val="860908"/>
                </a:solidFill>
                <a:latin typeface="+mn-lt"/>
                <a:cs typeface="+mn-cs"/>
              </a:rPr>
              <a:t>2012</a:t>
            </a:r>
            <a:endParaRPr lang="en-AU" sz="2400" dirty="0">
              <a:solidFill>
                <a:srgbClr val="860908"/>
              </a:solidFill>
              <a:latin typeface="+mn-lt"/>
              <a:cs typeface="+mn-cs"/>
            </a:endParaRPr>
          </a:p>
          <a:p>
            <a:pPr fontAlgn="auto">
              <a:spcBef>
                <a:spcPts val="0"/>
              </a:spcBef>
              <a:spcAft>
                <a:spcPts val="0"/>
              </a:spcAft>
              <a:defRPr/>
            </a:pPr>
            <a:r>
              <a:rPr lang="ru-RU" sz="2400" b="1" dirty="0">
                <a:solidFill>
                  <a:schemeClr val="accent2">
                    <a:lumMod val="75000"/>
                    <a:lumOff val="25000"/>
                  </a:schemeClr>
                </a:solidFill>
                <a:latin typeface="+mn-lt"/>
                <a:cs typeface="+mn-cs"/>
              </a:rPr>
              <a:t>Наши данные</a:t>
            </a:r>
            <a:endParaRPr lang="en-AU" sz="2400" b="1" dirty="0">
              <a:solidFill>
                <a:schemeClr val="accent2">
                  <a:lumMod val="75000"/>
                  <a:lumOff val="25000"/>
                </a:schemeClr>
              </a:solidFill>
              <a:latin typeface="+mn-lt"/>
              <a:cs typeface="+mn-cs"/>
            </a:endParaRPr>
          </a:p>
        </p:txBody>
      </p:sp>
      <p:sp>
        <p:nvSpPr>
          <p:cNvPr id="15" name="Text Box 44"/>
          <p:cNvSpPr txBox="1"/>
          <p:nvPr/>
        </p:nvSpPr>
        <p:spPr>
          <a:xfrm>
            <a:off x="6661150" y="5603875"/>
            <a:ext cx="558800" cy="228600"/>
          </a:xfrm>
          <a:prstGeom prst="rect">
            <a:avLst/>
          </a:prstGeom>
          <a:noFill/>
          <a:ln>
            <a:noFill/>
          </a:ln>
          <a:effectLst/>
          <a:extLst>
            <a:ext uri="{FAA26D3D-D897-4be2-8F04-BA451C77F1D7}"/>
            <a:ext uri="{C572A759-6A51-4108-AA02-DFA0A04FC94B}"/>
          </a:extLst>
        </p:spPr>
        <p:style>
          <a:lnRef idx="0">
            <a:schemeClr val="accent1"/>
          </a:lnRef>
          <a:fillRef idx="0">
            <a:schemeClr val="accent1"/>
          </a:fillRef>
          <a:effectRef idx="0">
            <a:schemeClr val="accent1"/>
          </a:effectRef>
          <a:fontRef idx="minor">
            <a:schemeClr val="dk1"/>
          </a:fontRef>
        </p:style>
        <p:txBody>
          <a:bodyPr/>
          <a:lstStyle/>
          <a:p>
            <a:pPr fontAlgn="auto">
              <a:lnSpc>
                <a:spcPct val="115000"/>
              </a:lnSpc>
              <a:spcBef>
                <a:spcPts val="0"/>
              </a:spcBef>
              <a:spcAft>
                <a:spcPts val="1000"/>
              </a:spcAft>
              <a:defRPr/>
            </a:pPr>
            <a:r>
              <a:rPr lang="en-AU" sz="1200" b="1" dirty="0">
                <a:solidFill>
                  <a:schemeClr val="tx1"/>
                </a:solidFill>
                <a:ea typeface="Century Schoolbook"/>
                <a:cs typeface="Times New Roman"/>
              </a:rPr>
              <a:t>1213</a:t>
            </a:r>
          </a:p>
          <a:p>
            <a:pPr fontAlgn="auto">
              <a:lnSpc>
                <a:spcPct val="115000"/>
              </a:lnSpc>
              <a:spcBef>
                <a:spcPts val="0"/>
              </a:spcBef>
              <a:spcAft>
                <a:spcPts val="1000"/>
              </a:spcAft>
              <a:defRPr/>
            </a:pPr>
            <a:endParaRPr lang="en-AU" sz="1200" b="1" dirty="0">
              <a:solidFill>
                <a:schemeClr val="tx1"/>
              </a:solidFill>
              <a:latin typeface="Century Schoolbook"/>
              <a:ea typeface="Century Schoolbook"/>
              <a:cs typeface="Times New Roman"/>
            </a:endParaRPr>
          </a:p>
        </p:txBody>
      </p:sp>
      <p:sp>
        <p:nvSpPr>
          <p:cNvPr id="21" name="Striped Right Arrow 20"/>
          <p:cNvSpPr/>
          <p:nvPr/>
        </p:nvSpPr>
        <p:spPr>
          <a:xfrm>
            <a:off x="5438775" y="4975225"/>
            <a:ext cx="1595438" cy="431800"/>
          </a:xfrm>
          <a:prstGeom prst="stripedRightArrow">
            <a:avLst/>
          </a:prstGeom>
          <a:solidFill>
            <a:srgbClr val="3CE93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5306" name="Rectangle 34"/>
          <p:cNvSpPr>
            <a:spLocks noChangeArrowheads="1"/>
          </p:cNvSpPr>
          <p:nvPr/>
        </p:nvSpPr>
        <p:spPr bwMode="auto">
          <a:xfrm>
            <a:off x="5781675" y="5010150"/>
            <a:ext cx="835025" cy="323850"/>
          </a:xfrm>
          <a:prstGeom prst="rect">
            <a:avLst/>
          </a:prstGeom>
          <a:noFill/>
          <a:ln w="9525">
            <a:noFill/>
            <a:miter lim="800000"/>
            <a:headEnd/>
            <a:tailEnd/>
          </a:ln>
        </p:spPr>
        <p:txBody>
          <a:bodyPr>
            <a:spAutoFit/>
          </a:bodyPr>
          <a:lstStyle/>
          <a:p>
            <a:r>
              <a:rPr lang="en-AU" sz="1500" b="1">
                <a:solidFill>
                  <a:srgbClr val="000000"/>
                </a:solidFill>
                <a:latin typeface="Times New Roman" pitchFamily="18" charset="0"/>
              </a:rPr>
              <a:t>U1347</a:t>
            </a:r>
            <a:endParaRPr lang="en-US" sz="1500" b="1">
              <a:solidFill>
                <a:srgbClr val="860908"/>
              </a:solidFill>
              <a:latin typeface="Times New Roman" pitchFamily="18" charset="0"/>
            </a:endParaRPr>
          </a:p>
        </p:txBody>
      </p:sp>
      <p:graphicFrame>
        <p:nvGraphicFramePr>
          <p:cNvPr id="36" name="Chart 35"/>
          <p:cNvGraphicFramePr/>
          <p:nvPr/>
        </p:nvGraphicFramePr>
        <p:xfrm>
          <a:off x="115464" y="817245"/>
          <a:ext cx="5248419" cy="20271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7" name="Chart 36"/>
          <p:cNvGraphicFramePr/>
          <p:nvPr/>
        </p:nvGraphicFramePr>
        <p:xfrm>
          <a:off x="115464" y="3018115"/>
          <a:ext cx="5248420" cy="3185688"/>
        </p:xfrm>
        <a:graphic>
          <a:graphicData uri="http://schemas.openxmlformats.org/drawingml/2006/chart">
            <c:chart xmlns:c="http://schemas.openxmlformats.org/drawingml/2006/chart" xmlns:r="http://schemas.openxmlformats.org/officeDocument/2006/relationships" r:id="rId5"/>
          </a:graphicData>
        </a:graphic>
      </p:graphicFrame>
      <p:sp>
        <p:nvSpPr>
          <p:cNvPr id="23" name="Striped Right Arrow 22"/>
          <p:cNvSpPr/>
          <p:nvPr/>
        </p:nvSpPr>
        <p:spPr>
          <a:xfrm>
            <a:off x="5229225" y="5226050"/>
            <a:ext cx="1431925" cy="433388"/>
          </a:xfrm>
          <a:prstGeom prst="stripedRightArrow">
            <a:avLst/>
          </a:prstGeom>
          <a:solidFill>
            <a:srgbClr val="0AD6E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Rectangle 33"/>
          <p:cNvSpPr>
            <a:spLocks noChangeArrowheads="1"/>
          </p:cNvSpPr>
          <p:nvPr/>
        </p:nvSpPr>
        <p:spPr bwMode="auto">
          <a:xfrm>
            <a:off x="5465763" y="5254625"/>
            <a:ext cx="835025" cy="323850"/>
          </a:xfrm>
          <a:prstGeom prst="rect">
            <a:avLst/>
          </a:prstGeom>
          <a:noFill/>
          <a:ln w="9525">
            <a:noFill/>
            <a:miter lim="800000"/>
            <a:headEnd/>
            <a:tailEnd/>
          </a:ln>
        </p:spPr>
        <p:txBody>
          <a:bodyPr>
            <a:spAutoFit/>
          </a:bodyPr>
          <a:lstStyle/>
          <a:p>
            <a:r>
              <a:rPr lang="en-AU" sz="1500" b="1">
                <a:solidFill>
                  <a:srgbClr val="000000"/>
                </a:solidFill>
                <a:latin typeface="Times New Roman" pitchFamily="18" charset="0"/>
              </a:rPr>
              <a:t>1213</a:t>
            </a:r>
            <a:endParaRPr lang="en-US" sz="1500" b="1">
              <a:solidFill>
                <a:srgbClr val="860908"/>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8" descr="MAC HD:Users:romanova:Irunya:QUT:HDR (+Stage 2):Fig2 (SR&amp;magn Lineations).png"/>
          <p:cNvPicPr>
            <a:picLocks noChangeAspect="1"/>
          </p:cNvPicPr>
          <p:nvPr/>
        </p:nvPicPr>
        <p:blipFill>
          <a:blip r:embed="rId3"/>
          <a:srcRect t="546" b="519"/>
          <a:stretch>
            <a:fillRect/>
          </a:stretch>
        </p:blipFill>
        <p:spPr bwMode="auto">
          <a:xfrm>
            <a:off x="5367338" y="1789113"/>
            <a:ext cx="4119562" cy="4411662"/>
          </a:xfrm>
          <a:prstGeom prst="rect">
            <a:avLst/>
          </a:prstGeom>
          <a:noFill/>
          <a:ln w="1270">
            <a:solidFill>
              <a:schemeClr val="bg1"/>
            </a:solidFill>
            <a:miter lim="800000"/>
            <a:headEnd/>
            <a:tailEnd/>
          </a:ln>
        </p:spPr>
      </p:pic>
      <p:sp>
        <p:nvSpPr>
          <p:cNvPr id="10" name="Oval 9"/>
          <p:cNvSpPr/>
          <p:nvPr/>
        </p:nvSpPr>
        <p:spPr>
          <a:xfrm>
            <a:off x="7446963" y="3017838"/>
            <a:ext cx="69850" cy="69850"/>
          </a:xfrm>
          <a:prstGeom prst="ellipse">
            <a:avLst/>
          </a:prstGeom>
          <a:solidFill>
            <a:srgbClr val="D963E9"/>
          </a:solidFill>
          <a:ln>
            <a:solidFill>
              <a:schemeClr val="tx1"/>
            </a:solidFill>
          </a:ln>
          <a:effectLst/>
          <a:extLst>
            <a:ext uri="{FAA26D3D-D897-4be2-8F04-BA451C77F1D7}"/>
            <a:ext uri="{C572A759-6A51-4108-AA02-DFA0A04FC94B}"/>
          </a:ex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p>
        </p:txBody>
      </p:sp>
      <p:sp>
        <p:nvSpPr>
          <p:cNvPr id="11" name="Text Box 44"/>
          <p:cNvSpPr txBox="1"/>
          <p:nvPr/>
        </p:nvSpPr>
        <p:spPr>
          <a:xfrm>
            <a:off x="7167563" y="2789238"/>
            <a:ext cx="558800" cy="228600"/>
          </a:xfrm>
          <a:prstGeom prst="rect">
            <a:avLst/>
          </a:prstGeom>
          <a:noFill/>
          <a:ln>
            <a:noFill/>
          </a:ln>
          <a:effectLst/>
          <a:extLst>
            <a:ext uri="{FAA26D3D-D897-4be2-8F04-BA451C77F1D7}"/>
            <a:ext uri="{C572A759-6A51-4108-AA02-DFA0A04FC94B}"/>
          </a:extLst>
        </p:spPr>
        <p:style>
          <a:lnRef idx="0">
            <a:schemeClr val="accent1"/>
          </a:lnRef>
          <a:fillRef idx="0">
            <a:schemeClr val="accent1"/>
          </a:fillRef>
          <a:effectRef idx="0">
            <a:schemeClr val="accent1"/>
          </a:effectRef>
          <a:fontRef idx="minor">
            <a:schemeClr val="dk1"/>
          </a:fontRef>
        </p:style>
        <p:txBody>
          <a:bodyPr/>
          <a:lstStyle/>
          <a:p>
            <a:pPr fontAlgn="auto">
              <a:lnSpc>
                <a:spcPct val="115000"/>
              </a:lnSpc>
              <a:spcBef>
                <a:spcPts val="0"/>
              </a:spcBef>
              <a:spcAft>
                <a:spcPts val="1000"/>
              </a:spcAft>
              <a:defRPr/>
            </a:pPr>
            <a:r>
              <a:rPr lang="en-AU" sz="1000" b="1" dirty="0">
                <a:ea typeface="Century Schoolbook"/>
                <a:cs typeface="Times New Roman"/>
              </a:rPr>
              <a:t>1179D</a:t>
            </a:r>
            <a:endParaRPr lang="en-AU" sz="1100" b="1" dirty="0">
              <a:latin typeface="Century Schoolbook"/>
              <a:ea typeface="Century Schoolbook"/>
              <a:cs typeface="Times New Roman"/>
            </a:endParaRPr>
          </a:p>
        </p:txBody>
      </p:sp>
      <p:sp>
        <p:nvSpPr>
          <p:cNvPr id="15" name="Text Box 44"/>
          <p:cNvSpPr txBox="1"/>
          <p:nvPr/>
        </p:nvSpPr>
        <p:spPr>
          <a:xfrm>
            <a:off x="6661150" y="5603875"/>
            <a:ext cx="558800" cy="228600"/>
          </a:xfrm>
          <a:prstGeom prst="rect">
            <a:avLst/>
          </a:prstGeom>
          <a:noFill/>
          <a:ln>
            <a:noFill/>
          </a:ln>
          <a:effectLst/>
          <a:extLst>
            <a:ext uri="{FAA26D3D-D897-4be2-8F04-BA451C77F1D7}"/>
            <a:ext uri="{C572A759-6A51-4108-AA02-DFA0A04FC94B}"/>
          </a:extLst>
        </p:spPr>
        <p:style>
          <a:lnRef idx="0">
            <a:schemeClr val="accent1"/>
          </a:lnRef>
          <a:fillRef idx="0">
            <a:schemeClr val="accent1"/>
          </a:fillRef>
          <a:effectRef idx="0">
            <a:schemeClr val="accent1"/>
          </a:effectRef>
          <a:fontRef idx="minor">
            <a:schemeClr val="dk1"/>
          </a:fontRef>
        </p:style>
        <p:txBody>
          <a:bodyPr/>
          <a:lstStyle/>
          <a:p>
            <a:pPr fontAlgn="auto">
              <a:lnSpc>
                <a:spcPct val="115000"/>
              </a:lnSpc>
              <a:spcBef>
                <a:spcPts val="0"/>
              </a:spcBef>
              <a:spcAft>
                <a:spcPts val="1000"/>
              </a:spcAft>
              <a:defRPr/>
            </a:pPr>
            <a:r>
              <a:rPr lang="en-AU" sz="1200" b="1" dirty="0">
                <a:solidFill>
                  <a:schemeClr val="tx1"/>
                </a:solidFill>
                <a:ea typeface="Century Schoolbook"/>
                <a:cs typeface="Times New Roman"/>
              </a:rPr>
              <a:t>1213</a:t>
            </a:r>
          </a:p>
          <a:p>
            <a:pPr fontAlgn="auto">
              <a:lnSpc>
                <a:spcPct val="115000"/>
              </a:lnSpc>
              <a:spcBef>
                <a:spcPts val="0"/>
              </a:spcBef>
              <a:spcAft>
                <a:spcPts val="1000"/>
              </a:spcAft>
              <a:defRPr/>
            </a:pPr>
            <a:endParaRPr lang="en-AU" sz="1200" b="1" dirty="0">
              <a:solidFill>
                <a:schemeClr val="tx1"/>
              </a:solidFill>
              <a:latin typeface="Century Schoolbook"/>
              <a:ea typeface="Century Schoolbook"/>
              <a:cs typeface="Times New Roman"/>
            </a:endParaRPr>
          </a:p>
        </p:txBody>
      </p:sp>
      <p:sp>
        <p:nvSpPr>
          <p:cNvPr id="21" name="Striped Right Arrow 20"/>
          <p:cNvSpPr/>
          <p:nvPr/>
        </p:nvSpPr>
        <p:spPr>
          <a:xfrm>
            <a:off x="5438775" y="4975225"/>
            <a:ext cx="1595438" cy="431800"/>
          </a:xfrm>
          <a:prstGeom prst="stripedRightArrow">
            <a:avLst/>
          </a:prstGeom>
          <a:solidFill>
            <a:srgbClr val="3CE93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Striped Right Arrow 23"/>
          <p:cNvSpPr/>
          <p:nvPr/>
        </p:nvSpPr>
        <p:spPr>
          <a:xfrm flipH="1">
            <a:off x="7110413" y="4078288"/>
            <a:ext cx="1738312" cy="431800"/>
          </a:xfrm>
          <a:prstGeom prst="stripedRightArrow">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7351" name="Rectangle 19"/>
          <p:cNvSpPr>
            <a:spLocks noChangeArrowheads="1"/>
          </p:cNvSpPr>
          <p:nvPr/>
        </p:nvSpPr>
        <p:spPr bwMode="auto">
          <a:xfrm>
            <a:off x="5781675" y="5010150"/>
            <a:ext cx="835025" cy="323850"/>
          </a:xfrm>
          <a:prstGeom prst="rect">
            <a:avLst/>
          </a:prstGeom>
          <a:noFill/>
          <a:ln w="9525">
            <a:noFill/>
            <a:miter lim="800000"/>
            <a:headEnd/>
            <a:tailEnd/>
          </a:ln>
        </p:spPr>
        <p:txBody>
          <a:bodyPr>
            <a:spAutoFit/>
          </a:bodyPr>
          <a:lstStyle/>
          <a:p>
            <a:r>
              <a:rPr lang="en-AU" sz="1500" b="1">
                <a:solidFill>
                  <a:srgbClr val="000000"/>
                </a:solidFill>
                <a:latin typeface="Times New Roman" pitchFamily="18" charset="0"/>
              </a:rPr>
              <a:t>U1347</a:t>
            </a:r>
            <a:endParaRPr lang="en-US" sz="1500" b="1">
              <a:solidFill>
                <a:srgbClr val="860908"/>
              </a:solidFill>
              <a:latin typeface="Times New Roman" pitchFamily="18" charset="0"/>
            </a:endParaRPr>
          </a:p>
        </p:txBody>
      </p:sp>
      <p:sp>
        <p:nvSpPr>
          <p:cNvPr id="57352" name="Rectangle 21"/>
          <p:cNvSpPr>
            <a:spLocks noChangeArrowheads="1"/>
          </p:cNvSpPr>
          <p:nvPr/>
        </p:nvSpPr>
        <p:spPr bwMode="auto">
          <a:xfrm>
            <a:off x="7464425" y="4114800"/>
            <a:ext cx="835025" cy="323850"/>
          </a:xfrm>
          <a:prstGeom prst="rect">
            <a:avLst/>
          </a:prstGeom>
          <a:noFill/>
          <a:ln w="9525">
            <a:noFill/>
            <a:miter lim="800000"/>
            <a:headEnd/>
            <a:tailEnd/>
          </a:ln>
        </p:spPr>
        <p:txBody>
          <a:bodyPr>
            <a:spAutoFit/>
          </a:bodyPr>
          <a:lstStyle/>
          <a:p>
            <a:r>
              <a:rPr lang="en-AU" sz="1500" b="1">
                <a:solidFill>
                  <a:srgbClr val="000000"/>
                </a:solidFill>
                <a:latin typeface="Times New Roman" pitchFamily="18" charset="0"/>
              </a:rPr>
              <a:t>U1350</a:t>
            </a:r>
            <a:endParaRPr lang="en-US" sz="1500" b="1">
              <a:solidFill>
                <a:srgbClr val="860908"/>
              </a:solidFill>
              <a:latin typeface="Times New Roman" pitchFamily="18" charset="0"/>
            </a:endParaRPr>
          </a:p>
        </p:txBody>
      </p:sp>
      <p:graphicFrame>
        <p:nvGraphicFramePr>
          <p:cNvPr id="25" name="Chart 24"/>
          <p:cNvGraphicFramePr/>
          <p:nvPr/>
        </p:nvGraphicFramePr>
        <p:xfrm>
          <a:off x="115464" y="817245"/>
          <a:ext cx="5248419" cy="20271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Chart 26"/>
          <p:cNvGraphicFramePr/>
          <p:nvPr/>
        </p:nvGraphicFramePr>
        <p:xfrm>
          <a:off x="115464" y="3018115"/>
          <a:ext cx="5248420" cy="3185688"/>
        </p:xfrm>
        <a:graphic>
          <a:graphicData uri="http://schemas.openxmlformats.org/drawingml/2006/chart">
            <c:chart xmlns:c="http://schemas.openxmlformats.org/drawingml/2006/chart" xmlns:r="http://schemas.openxmlformats.org/officeDocument/2006/relationships" r:id="rId5"/>
          </a:graphicData>
        </a:graphic>
      </p:graphicFrame>
      <p:sp>
        <p:nvSpPr>
          <p:cNvPr id="23" name="Striped Right Arrow 22"/>
          <p:cNvSpPr/>
          <p:nvPr/>
        </p:nvSpPr>
        <p:spPr>
          <a:xfrm>
            <a:off x="5229225" y="5226050"/>
            <a:ext cx="1431925" cy="433388"/>
          </a:xfrm>
          <a:prstGeom prst="stripedRightArrow">
            <a:avLst/>
          </a:prstGeom>
          <a:solidFill>
            <a:srgbClr val="0AD6E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7356" name="Rectangle 18"/>
          <p:cNvSpPr>
            <a:spLocks noChangeArrowheads="1"/>
          </p:cNvSpPr>
          <p:nvPr/>
        </p:nvSpPr>
        <p:spPr bwMode="auto">
          <a:xfrm>
            <a:off x="5465763" y="5254625"/>
            <a:ext cx="835025" cy="323850"/>
          </a:xfrm>
          <a:prstGeom prst="rect">
            <a:avLst/>
          </a:prstGeom>
          <a:noFill/>
          <a:ln w="9525">
            <a:noFill/>
            <a:miter lim="800000"/>
            <a:headEnd/>
            <a:tailEnd/>
          </a:ln>
        </p:spPr>
        <p:txBody>
          <a:bodyPr>
            <a:spAutoFit/>
          </a:bodyPr>
          <a:lstStyle/>
          <a:p>
            <a:r>
              <a:rPr lang="en-AU" sz="1500" b="1">
                <a:solidFill>
                  <a:srgbClr val="000000"/>
                </a:solidFill>
                <a:latin typeface="Times New Roman" pitchFamily="18" charset="0"/>
              </a:rPr>
              <a:t>1213</a:t>
            </a:r>
            <a:endParaRPr lang="en-US" sz="1500" b="1">
              <a:solidFill>
                <a:srgbClr val="860908"/>
              </a:solidFill>
              <a:latin typeface="Times New Roman" pitchFamily="18" charset="0"/>
            </a:endParaRPr>
          </a:p>
        </p:txBody>
      </p:sp>
      <p:sp>
        <p:nvSpPr>
          <p:cNvPr id="57357" name="Title 1"/>
          <p:cNvSpPr txBox="1">
            <a:spLocks/>
          </p:cNvSpPr>
          <p:nvPr/>
        </p:nvSpPr>
        <p:spPr bwMode="auto">
          <a:xfrm>
            <a:off x="115888" y="122238"/>
            <a:ext cx="7051675" cy="709612"/>
          </a:xfrm>
          <a:prstGeom prst="rect">
            <a:avLst/>
          </a:prstGeom>
          <a:noFill/>
          <a:ln w="9525">
            <a:noFill/>
            <a:miter lim="800000"/>
            <a:headEnd/>
            <a:tailEnd/>
          </a:ln>
        </p:spPr>
        <p:txBody>
          <a:bodyPr anchor="ctr"/>
          <a:lstStyle/>
          <a:p>
            <a:pPr defTabSz="914400">
              <a:lnSpc>
                <a:spcPct val="80000"/>
              </a:lnSpc>
            </a:pPr>
            <a:r>
              <a:rPr lang="ru-RU" sz="3000"/>
              <a:t>Изучение рассеянных элементов</a:t>
            </a:r>
            <a:endParaRPr lang="en-US" sz="3000"/>
          </a:p>
        </p:txBody>
      </p:sp>
      <p:sp>
        <p:nvSpPr>
          <p:cNvPr id="28" name="Rectangle 27"/>
          <p:cNvSpPr/>
          <p:nvPr/>
        </p:nvSpPr>
        <p:spPr>
          <a:xfrm>
            <a:off x="115888" y="6215063"/>
            <a:ext cx="5251450" cy="400050"/>
          </a:xfrm>
          <a:prstGeom prst="rect">
            <a:avLst/>
          </a:prstGeom>
        </p:spPr>
        <p:txBody>
          <a:bodyPr>
            <a:spAutoFit/>
          </a:bodyPr>
          <a:lstStyle/>
          <a:p>
            <a:pPr fontAlgn="auto">
              <a:spcBef>
                <a:spcPts val="0"/>
              </a:spcBef>
              <a:spcAft>
                <a:spcPts val="0"/>
              </a:spcAft>
              <a:defRPr/>
            </a:pPr>
            <a:r>
              <a:rPr lang="ru-RU" sz="2000" dirty="0">
                <a:solidFill>
                  <a:srgbClr val="000000"/>
                </a:solidFill>
                <a:latin typeface="+mn-lt"/>
                <a:cs typeface="+mn-cs"/>
              </a:rPr>
              <a:t>Нормализовано по</a:t>
            </a:r>
            <a:r>
              <a:rPr lang="en-AU" sz="2000" dirty="0">
                <a:solidFill>
                  <a:srgbClr val="000000"/>
                </a:solidFill>
                <a:latin typeface="+mn-lt"/>
                <a:cs typeface="+mn-cs"/>
              </a:rPr>
              <a:t>: </a:t>
            </a:r>
            <a:r>
              <a:rPr lang="en-AU" sz="2000" dirty="0">
                <a:solidFill>
                  <a:srgbClr val="860908"/>
                </a:solidFill>
                <a:latin typeface="+mn-lt"/>
                <a:cs typeface="+mn-cs"/>
              </a:rPr>
              <a:t>McDonough and Sun, 1995</a:t>
            </a:r>
            <a:endParaRPr lang="en-AU" sz="2000" dirty="0">
              <a:solidFill>
                <a:schemeClr val="accent2">
                  <a:lumMod val="75000"/>
                  <a:lumOff val="25000"/>
                </a:schemeClr>
              </a:solidFill>
              <a:latin typeface="+mn-lt"/>
              <a:cs typeface="+mn-cs"/>
            </a:endParaRPr>
          </a:p>
        </p:txBody>
      </p:sp>
      <p:sp>
        <p:nvSpPr>
          <p:cNvPr id="57359" name="Rectangle 28"/>
          <p:cNvSpPr>
            <a:spLocks noChangeArrowheads="1"/>
          </p:cNvSpPr>
          <p:nvPr/>
        </p:nvSpPr>
        <p:spPr bwMode="auto">
          <a:xfrm>
            <a:off x="5438775" y="6215063"/>
            <a:ext cx="3705225" cy="400050"/>
          </a:xfrm>
          <a:prstGeom prst="rect">
            <a:avLst/>
          </a:prstGeom>
          <a:noFill/>
          <a:ln w="9525">
            <a:noFill/>
            <a:miter lim="800000"/>
            <a:headEnd/>
            <a:tailEnd/>
          </a:ln>
        </p:spPr>
        <p:txBody>
          <a:bodyPr>
            <a:spAutoFit/>
          </a:bodyPr>
          <a:lstStyle/>
          <a:p>
            <a:r>
              <a:rPr lang="ru-RU" sz="2000">
                <a:solidFill>
                  <a:srgbClr val="000000"/>
                </a:solidFill>
                <a:latin typeface="Times New Roman" pitchFamily="18" charset="0"/>
              </a:rPr>
              <a:t>Источник</a:t>
            </a:r>
            <a:r>
              <a:rPr lang="en-AU" sz="2000">
                <a:solidFill>
                  <a:srgbClr val="000000"/>
                </a:solidFill>
                <a:latin typeface="Times New Roman" pitchFamily="18" charset="0"/>
              </a:rPr>
              <a:t>: </a:t>
            </a:r>
            <a:r>
              <a:rPr lang="en-AU" sz="2000">
                <a:solidFill>
                  <a:srgbClr val="860908"/>
                </a:solidFill>
                <a:latin typeface="Times New Roman" pitchFamily="18" charset="0"/>
              </a:rPr>
              <a:t>Nakanishi et al., 1999</a:t>
            </a:r>
            <a:endParaRPr lang="en-US" sz="2000">
              <a:solidFill>
                <a:srgbClr val="860908"/>
              </a:solidFill>
              <a:latin typeface="Times New Roman" pitchFamily="18" charset="0"/>
            </a:endParaRPr>
          </a:p>
        </p:txBody>
      </p:sp>
      <p:sp>
        <p:nvSpPr>
          <p:cNvPr id="30" name="Rectangle 29"/>
          <p:cNvSpPr/>
          <p:nvPr/>
        </p:nvSpPr>
        <p:spPr>
          <a:xfrm>
            <a:off x="6300788" y="217488"/>
            <a:ext cx="2843212" cy="1570037"/>
          </a:xfrm>
          <a:prstGeom prst="rect">
            <a:avLst/>
          </a:prstGeom>
        </p:spPr>
        <p:txBody>
          <a:bodyPr>
            <a:spAutoFit/>
          </a:bodyPr>
          <a:lstStyle/>
          <a:p>
            <a:pPr fontAlgn="auto">
              <a:spcBef>
                <a:spcPts val="0"/>
              </a:spcBef>
              <a:spcAft>
                <a:spcPts val="0"/>
              </a:spcAft>
              <a:defRPr/>
            </a:pPr>
            <a:r>
              <a:rPr lang="ru-RU" sz="2400" dirty="0">
                <a:solidFill>
                  <a:srgbClr val="000000"/>
                </a:solidFill>
                <a:latin typeface="+mn-lt"/>
                <a:cs typeface="+mn-cs"/>
              </a:rPr>
              <a:t>Данные из</a:t>
            </a:r>
            <a:r>
              <a:rPr lang="en-AU" sz="2400" dirty="0">
                <a:solidFill>
                  <a:srgbClr val="000000"/>
                </a:solidFill>
                <a:latin typeface="+mn-lt"/>
                <a:cs typeface="+mn-cs"/>
              </a:rPr>
              <a:t>:</a:t>
            </a:r>
            <a:endParaRPr lang="ru-RU" sz="2400" dirty="0">
              <a:solidFill>
                <a:srgbClr val="000000"/>
              </a:solidFill>
              <a:latin typeface="+mn-lt"/>
              <a:cs typeface="+mn-cs"/>
            </a:endParaRPr>
          </a:p>
          <a:p>
            <a:pPr fontAlgn="auto">
              <a:spcBef>
                <a:spcPts val="0"/>
              </a:spcBef>
              <a:spcAft>
                <a:spcPts val="0"/>
              </a:spcAft>
              <a:defRPr/>
            </a:pPr>
            <a:r>
              <a:rPr lang="en-AU" sz="2400" dirty="0">
                <a:solidFill>
                  <a:srgbClr val="860908"/>
                </a:solidFill>
                <a:latin typeface="+mn-lt"/>
                <a:cs typeface="+mn-cs"/>
              </a:rPr>
              <a:t>Mahoney et al., 2005</a:t>
            </a:r>
          </a:p>
          <a:p>
            <a:pPr fontAlgn="auto">
              <a:spcBef>
                <a:spcPts val="0"/>
              </a:spcBef>
              <a:spcAft>
                <a:spcPts val="0"/>
              </a:spcAft>
              <a:defRPr/>
            </a:pPr>
            <a:r>
              <a:rPr lang="en-AU" sz="2400" dirty="0">
                <a:solidFill>
                  <a:srgbClr val="860908"/>
                </a:solidFill>
                <a:latin typeface="+mn-lt"/>
                <a:cs typeface="+mn-cs"/>
              </a:rPr>
              <a:t>Sano </a:t>
            </a:r>
            <a:r>
              <a:rPr lang="en-AU" sz="2400" dirty="0">
                <a:solidFill>
                  <a:srgbClr val="860908"/>
                </a:solidFill>
                <a:latin typeface="+mn-lt"/>
                <a:cs typeface="+mn-cs"/>
              </a:rPr>
              <a:t>et al., </a:t>
            </a:r>
            <a:r>
              <a:rPr lang="ru-RU" sz="2400" dirty="0">
                <a:solidFill>
                  <a:srgbClr val="860908"/>
                </a:solidFill>
                <a:latin typeface="+mn-lt"/>
                <a:cs typeface="+mn-cs"/>
              </a:rPr>
              <a:t>2012</a:t>
            </a:r>
            <a:endParaRPr lang="en-AU" sz="2400" dirty="0">
              <a:solidFill>
                <a:srgbClr val="860908"/>
              </a:solidFill>
              <a:latin typeface="+mn-lt"/>
              <a:cs typeface="+mn-cs"/>
            </a:endParaRPr>
          </a:p>
          <a:p>
            <a:pPr fontAlgn="auto">
              <a:spcBef>
                <a:spcPts val="0"/>
              </a:spcBef>
              <a:spcAft>
                <a:spcPts val="0"/>
              </a:spcAft>
              <a:defRPr/>
            </a:pPr>
            <a:r>
              <a:rPr lang="ru-RU" sz="2400" b="1" dirty="0">
                <a:solidFill>
                  <a:schemeClr val="accent2">
                    <a:lumMod val="75000"/>
                    <a:lumOff val="25000"/>
                  </a:schemeClr>
                </a:solidFill>
                <a:latin typeface="+mn-lt"/>
                <a:cs typeface="+mn-cs"/>
              </a:rPr>
              <a:t>Наши данные</a:t>
            </a:r>
            <a:endParaRPr lang="en-AU" sz="2400" b="1" dirty="0">
              <a:solidFill>
                <a:schemeClr val="accent2">
                  <a:lumMod val="75000"/>
                  <a:lumOff val="25000"/>
                </a:schemeClr>
              </a:solidFill>
              <a:latin typeface="+mn-lt"/>
              <a:cs typeface="+mn-c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8" descr="MAC HD:Users:romanova:Irunya:QUT:HDR (+Stage 2):Fig2 (SR&amp;magn Lineations).png"/>
          <p:cNvPicPr>
            <a:picLocks noChangeAspect="1"/>
          </p:cNvPicPr>
          <p:nvPr/>
        </p:nvPicPr>
        <p:blipFill>
          <a:blip r:embed="rId3"/>
          <a:srcRect t="546" b="519"/>
          <a:stretch>
            <a:fillRect/>
          </a:stretch>
        </p:blipFill>
        <p:spPr bwMode="auto">
          <a:xfrm>
            <a:off x="5367338" y="1789113"/>
            <a:ext cx="4119562" cy="4411662"/>
          </a:xfrm>
          <a:prstGeom prst="rect">
            <a:avLst/>
          </a:prstGeom>
          <a:noFill/>
          <a:ln w="1270">
            <a:solidFill>
              <a:schemeClr val="bg1"/>
            </a:solidFill>
            <a:miter lim="800000"/>
            <a:headEnd/>
            <a:tailEnd/>
          </a:ln>
        </p:spPr>
      </p:pic>
      <p:sp>
        <p:nvSpPr>
          <p:cNvPr id="10" name="Oval 9"/>
          <p:cNvSpPr/>
          <p:nvPr/>
        </p:nvSpPr>
        <p:spPr>
          <a:xfrm>
            <a:off x="7446963" y="3017838"/>
            <a:ext cx="69850" cy="69850"/>
          </a:xfrm>
          <a:prstGeom prst="ellipse">
            <a:avLst/>
          </a:prstGeom>
          <a:solidFill>
            <a:srgbClr val="D963E9"/>
          </a:solidFill>
          <a:ln>
            <a:solidFill>
              <a:schemeClr val="tx1"/>
            </a:solidFill>
          </a:ln>
          <a:effectLst/>
          <a:extLst>
            <a:ext uri="{FAA26D3D-D897-4be2-8F04-BA451C77F1D7}"/>
            <a:ext uri="{C572A759-6A51-4108-AA02-DFA0A04FC94B}"/>
          </a:ex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p>
        </p:txBody>
      </p:sp>
      <p:sp>
        <p:nvSpPr>
          <p:cNvPr id="11" name="Text Box 44"/>
          <p:cNvSpPr txBox="1"/>
          <p:nvPr/>
        </p:nvSpPr>
        <p:spPr>
          <a:xfrm>
            <a:off x="7167563" y="2789238"/>
            <a:ext cx="558800" cy="228600"/>
          </a:xfrm>
          <a:prstGeom prst="rect">
            <a:avLst/>
          </a:prstGeom>
          <a:noFill/>
          <a:ln>
            <a:noFill/>
          </a:ln>
          <a:effectLst/>
          <a:extLst>
            <a:ext uri="{FAA26D3D-D897-4be2-8F04-BA451C77F1D7}"/>
            <a:ext uri="{C572A759-6A51-4108-AA02-DFA0A04FC94B}"/>
          </a:extLst>
        </p:spPr>
        <p:style>
          <a:lnRef idx="0">
            <a:schemeClr val="accent1"/>
          </a:lnRef>
          <a:fillRef idx="0">
            <a:schemeClr val="accent1"/>
          </a:fillRef>
          <a:effectRef idx="0">
            <a:schemeClr val="accent1"/>
          </a:effectRef>
          <a:fontRef idx="minor">
            <a:schemeClr val="dk1"/>
          </a:fontRef>
        </p:style>
        <p:txBody>
          <a:bodyPr/>
          <a:lstStyle/>
          <a:p>
            <a:pPr fontAlgn="auto">
              <a:lnSpc>
                <a:spcPct val="115000"/>
              </a:lnSpc>
              <a:spcBef>
                <a:spcPts val="0"/>
              </a:spcBef>
              <a:spcAft>
                <a:spcPts val="1000"/>
              </a:spcAft>
              <a:defRPr/>
            </a:pPr>
            <a:r>
              <a:rPr lang="en-AU" sz="1000" b="1" dirty="0">
                <a:ea typeface="Century Schoolbook"/>
                <a:cs typeface="Times New Roman"/>
              </a:rPr>
              <a:t>1179D</a:t>
            </a:r>
            <a:endParaRPr lang="en-AU" sz="1100" b="1" dirty="0">
              <a:latin typeface="Century Schoolbook"/>
              <a:ea typeface="Century Schoolbook"/>
              <a:cs typeface="Times New Roman"/>
            </a:endParaRPr>
          </a:p>
        </p:txBody>
      </p:sp>
      <p:sp>
        <p:nvSpPr>
          <p:cNvPr id="15" name="Text Box 44"/>
          <p:cNvSpPr txBox="1"/>
          <p:nvPr/>
        </p:nvSpPr>
        <p:spPr>
          <a:xfrm>
            <a:off x="6661150" y="5603875"/>
            <a:ext cx="558800" cy="228600"/>
          </a:xfrm>
          <a:prstGeom prst="rect">
            <a:avLst/>
          </a:prstGeom>
          <a:noFill/>
          <a:ln>
            <a:noFill/>
          </a:ln>
          <a:effectLst/>
          <a:extLst>
            <a:ext uri="{FAA26D3D-D897-4be2-8F04-BA451C77F1D7}"/>
            <a:ext uri="{C572A759-6A51-4108-AA02-DFA0A04FC94B}"/>
          </a:extLst>
        </p:spPr>
        <p:style>
          <a:lnRef idx="0">
            <a:schemeClr val="accent1"/>
          </a:lnRef>
          <a:fillRef idx="0">
            <a:schemeClr val="accent1"/>
          </a:fillRef>
          <a:effectRef idx="0">
            <a:schemeClr val="accent1"/>
          </a:effectRef>
          <a:fontRef idx="minor">
            <a:schemeClr val="dk1"/>
          </a:fontRef>
        </p:style>
        <p:txBody>
          <a:bodyPr/>
          <a:lstStyle/>
          <a:p>
            <a:pPr fontAlgn="auto">
              <a:lnSpc>
                <a:spcPct val="115000"/>
              </a:lnSpc>
              <a:spcBef>
                <a:spcPts val="0"/>
              </a:spcBef>
              <a:spcAft>
                <a:spcPts val="1000"/>
              </a:spcAft>
              <a:defRPr/>
            </a:pPr>
            <a:r>
              <a:rPr lang="en-AU" sz="1200" b="1" dirty="0">
                <a:solidFill>
                  <a:schemeClr val="tx1"/>
                </a:solidFill>
                <a:ea typeface="Century Schoolbook"/>
                <a:cs typeface="Times New Roman"/>
              </a:rPr>
              <a:t>1213</a:t>
            </a:r>
          </a:p>
          <a:p>
            <a:pPr fontAlgn="auto">
              <a:lnSpc>
                <a:spcPct val="115000"/>
              </a:lnSpc>
              <a:spcBef>
                <a:spcPts val="0"/>
              </a:spcBef>
              <a:spcAft>
                <a:spcPts val="1000"/>
              </a:spcAft>
              <a:defRPr/>
            </a:pPr>
            <a:endParaRPr lang="en-AU" sz="1200" b="1" dirty="0">
              <a:solidFill>
                <a:schemeClr val="tx1"/>
              </a:solidFill>
              <a:latin typeface="Century Schoolbook"/>
              <a:ea typeface="Century Schoolbook"/>
              <a:cs typeface="Times New Roman"/>
            </a:endParaRPr>
          </a:p>
        </p:txBody>
      </p:sp>
      <p:sp>
        <p:nvSpPr>
          <p:cNvPr id="21" name="Striped Right Arrow 20"/>
          <p:cNvSpPr/>
          <p:nvPr/>
        </p:nvSpPr>
        <p:spPr>
          <a:xfrm>
            <a:off x="5438775" y="4975225"/>
            <a:ext cx="1595438" cy="431800"/>
          </a:xfrm>
          <a:prstGeom prst="stripedRightArrow">
            <a:avLst/>
          </a:prstGeom>
          <a:solidFill>
            <a:srgbClr val="3CE93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Striped Right Arrow 23"/>
          <p:cNvSpPr/>
          <p:nvPr/>
        </p:nvSpPr>
        <p:spPr>
          <a:xfrm flipH="1">
            <a:off x="7110413" y="4078288"/>
            <a:ext cx="1738312" cy="431800"/>
          </a:xfrm>
          <a:prstGeom prst="stripedRightArrow">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Striped Right Arrow 28"/>
          <p:cNvSpPr/>
          <p:nvPr/>
        </p:nvSpPr>
        <p:spPr>
          <a:xfrm flipH="1">
            <a:off x="7872413" y="3575050"/>
            <a:ext cx="1739900" cy="431800"/>
          </a:xfrm>
          <a:prstGeom prst="stripedRightArrow">
            <a:avLst/>
          </a:prstGeom>
          <a:pattFill prst="wdDnDiag">
            <a:fgClr>
              <a:schemeClr val="bg1"/>
            </a:fgClr>
            <a:bgClr>
              <a:srgbClr val="FF0000"/>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9400" name="Rectangle 19"/>
          <p:cNvSpPr>
            <a:spLocks noChangeArrowheads="1"/>
          </p:cNvSpPr>
          <p:nvPr/>
        </p:nvSpPr>
        <p:spPr bwMode="auto">
          <a:xfrm>
            <a:off x="5781675" y="5010150"/>
            <a:ext cx="835025" cy="323850"/>
          </a:xfrm>
          <a:prstGeom prst="rect">
            <a:avLst/>
          </a:prstGeom>
          <a:noFill/>
          <a:ln w="9525">
            <a:noFill/>
            <a:miter lim="800000"/>
            <a:headEnd/>
            <a:tailEnd/>
          </a:ln>
        </p:spPr>
        <p:txBody>
          <a:bodyPr>
            <a:spAutoFit/>
          </a:bodyPr>
          <a:lstStyle/>
          <a:p>
            <a:r>
              <a:rPr lang="en-AU" sz="1500" b="1">
                <a:solidFill>
                  <a:srgbClr val="000000"/>
                </a:solidFill>
                <a:latin typeface="Times New Roman" pitchFamily="18" charset="0"/>
              </a:rPr>
              <a:t>U1347</a:t>
            </a:r>
            <a:endParaRPr lang="en-US" sz="1500" b="1">
              <a:solidFill>
                <a:srgbClr val="860908"/>
              </a:solidFill>
              <a:latin typeface="Times New Roman" pitchFamily="18" charset="0"/>
            </a:endParaRPr>
          </a:p>
        </p:txBody>
      </p:sp>
      <p:sp>
        <p:nvSpPr>
          <p:cNvPr id="59401" name="Rectangle 21"/>
          <p:cNvSpPr>
            <a:spLocks noChangeArrowheads="1"/>
          </p:cNvSpPr>
          <p:nvPr/>
        </p:nvSpPr>
        <p:spPr bwMode="auto">
          <a:xfrm>
            <a:off x="7464425" y="4114800"/>
            <a:ext cx="835025" cy="323850"/>
          </a:xfrm>
          <a:prstGeom prst="rect">
            <a:avLst/>
          </a:prstGeom>
          <a:noFill/>
          <a:ln w="9525">
            <a:noFill/>
            <a:miter lim="800000"/>
            <a:headEnd/>
            <a:tailEnd/>
          </a:ln>
        </p:spPr>
        <p:txBody>
          <a:bodyPr>
            <a:spAutoFit/>
          </a:bodyPr>
          <a:lstStyle/>
          <a:p>
            <a:r>
              <a:rPr lang="en-AU" sz="1500" b="1">
                <a:solidFill>
                  <a:srgbClr val="000000"/>
                </a:solidFill>
                <a:latin typeface="Times New Roman" pitchFamily="18" charset="0"/>
              </a:rPr>
              <a:t>U1350</a:t>
            </a:r>
            <a:endParaRPr lang="en-US" sz="1500" b="1">
              <a:solidFill>
                <a:srgbClr val="860908"/>
              </a:solidFill>
              <a:latin typeface="Times New Roman" pitchFamily="18" charset="0"/>
            </a:endParaRPr>
          </a:p>
        </p:txBody>
      </p:sp>
      <p:sp>
        <p:nvSpPr>
          <p:cNvPr id="27" name="Rectangle 26"/>
          <p:cNvSpPr/>
          <p:nvPr/>
        </p:nvSpPr>
        <p:spPr>
          <a:xfrm>
            <a:off x="8194675" y="3700463"/>
            <a:ext cx="654050" cy="179387"/>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9403" name="Rectangle 24"/>
          <p:cNvSpPr>
            <a:spLocks noChangeArrowheads="1"/>
          </p:cNvSpPr>
          <p:nvPr/>
        </p:nvSpPr>
        <p:spPr bwMode="auto">
          <a:xfrm>
            <a:off x="8143875" y="3602038"/>
            <a:ext cx="835025" cy="322262"/>
          </a:xfrm>
          <a:prstGeom prst="rect">
            <a:avLst/>
          </a:prstGeom>
          <a:noFill/>
          <a:ln w="9525">
            <a:noFill/>
            <a:miter lim="800000"/>
            <a:headEnd/>
            <a:tailEnd/>
          </a:ln>
        </p:spPr>
        <p:txBody>
          <a:bodyPr>
            <a:spAutoFit/>
          </a:bodyPr>
          <a:lstStyle/>
          <a:p>
            <a:r>
              <a:rPr lang="en-AU" sz="1500" b="1">
                <a:solidFill>
                  <a:srgbClr val="000000"/>
                </a:solidFill>
                <a:latin typeface="Times New Roman" pitchFamily="18" charset="0"/>
              </a:rPr>
              <a:t>U1346</a:t>
            </a:r>
            <a:endParaRPr lang="en-US" sz="1500" b="1">
              <a:solidFill>
                <a:srgbClr val="860908"/>
              </a:solidFill>
              <a:latin typeface="Times New Roman" pitchFamily="18" charset="0"/>
            </a:endParaRPr>
          </a:p>
        </p:txBody>
      </p:sp>
      <p:graphicFrame>
        <p:nvGraphicFramePr>
          <p:cNvPr id="35" name="Chart 34"/>
          <p:cNvGraphicFramePr/>
          <p:nvPr/>
        </p:nvGraphicFramePr>
        <p:xfrm>
          <a:off x="115464" y="817245"/>
          <a:ext cx="5248419" cy="20271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6" name="Chart 35"/>
          <p:cNvGraphicFramePr/>
          <p:nvPr/>
        </p:nvGraphicFramePr>
        <p:xfrm>
          <a:off x="115464" y="3018115"/>
          <a:ext cx="5248420" cy="3185688"/>
        </p:xfrm>
        <a:graphic>
          <a:graphicData uri="http://schemas.openxmlformats.org/drawingml/2006/chart">
            <c:chart xmlns:c="http://schemas.openxmlformats.org/drawingml/2006/chart" xmlns:r="http://schemas.openxmlformats.org/officeDocument/2006/relationships" r:id="rId5"/>
          </a:graphicData>
        </a:graphic>
      </p:graphicFrame>
      <p:sp>
        <p:nvSpPr>
          <p:cNvPr id="23" name="Striped Right Arrow 22"/>
          <p:cNvSpPr/>
          <p:nvPr/>
        </p:nvSpPr>
        <p:spPr>
          <a:xfrm>
            <a:off x="5229225" y="5226050"/>
            <a:ext cx="1431925" cy="433388"/>
          </a:xfrm>
          <a:prstGeom prst="stripedRightArrow">
            <a:avLst/>
          </a:prstGeom>
          <a:solidFill>
            <a:srgbClr val="0AD6E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9407" name="Rectangle 18"/>
          <p:cNvSpPr>
            <a:spLocks noChangeArrowheads="1"/>
          </p:cNvSpPr>
          <p:nvPr/>
        </p:nvSpPr>
        <p:spPr bwMode="auto">
          <a:xfrm>
            <a:off x="5465763" y="5254625"/>
            <a:ext cx="835025" cy="323850"/>
          </a:xfrm>
          <a:prstGeom prst="rect">
            <a:avLst/>
          </a:prstGeom>
          <a:noFill/>
          <a:ln w="9525">
            <a:noFill/>
            <a:miter lim="800000"/>
            <a:headEnd/>
            <a:tailEnd/>
          </a:ln>
        </p:spPr>
        <p:txBody>
          <a:bodyPr>
            <a:spAutoFit/>
          </a:bodyPr>
          <a:lstStyle/>
          <a:p>
            <a:r>
              <a:rPr lang="en-AU" sz="1500" b="1">
                <a:solidFill>
                  <a:srgbClr val="000000"/>
                </a:solidFill>
                <a:latin typeface="Times New Roman" pitchFamily="18" charset="0"/>
              </a:rPr>
              <a:t>1213</a:t>
            </a:r>
            <a:endParaRPr lang="en-US" sz="1500" b="1">
              <a:solidFill>
                <a:srgbClr val="860908"/>
              </a:solidFill>
              <a:latin typeface="Times New Roman" pitchFamily="18" charset="0"/>
            </a:endParaRPr>
          </a:p>
        </p:txBody>
      </p:sp>
      <p:sp>
        <p:nvSpPr>
          <p:cNvPr id="59408" name="Title 1"/>
          <p:cNvSpPr>
            <a:spLocks noGrp="1"/>
          </p:cNvSpPr>
          <p:nvPr>
            <p:ph type="title"/>
          </p:nvPr>
        </p:nvSpPr>
        <p:spPr>
          <a:xfrm>
            <a:off x="115888" y="122238"/>
            <a:ext cx="7051675" cy="709612"/>
          </a:xfrm>
        </p:spPr>
        <p:txBody>
          <a:bodyPr/>
          <a:lstStyle/>
          <a:p>
            <a:pPr algn="l">
              <a:lnSpc>
                <a:spcPct val="80000"/>
              </a:lnSpc>
            </a:pPr>
            <a:r>
              <a:rPr lang="ru-RU" sz="3000" smtClean="0"/>
              <a:t>Изучение рассеянных элементов</a:t>
            </a:r>
            <a:endParaRPr lang="en-US" sz="3000" smtClean="0"/>
          </a:p>
        </p:txBody>
      </p:sp>
      <p:sp>
        <p:nvSpPr>
          <p:cNvPr id="30" name="Rectangle 29"/>
          <p:cNvSpPr/>
          <p:nvPr/>
        </p:nvSpPr>
        <p:spPr>
          <a:xfrm>
            <a:off x="115888" y="6215063"/>
            <a:ext cx="5251450" cy="400050"/>
          </a:xfrm>
          <a:prstGeom prst="rect">
            <a:avLst/>
          </a:prstGeom>
        </p:spPr>
        <p:txBody>
          <a:bodyPr>
            <a:spAutoFit/>
          </a:bodyPr>
          <a:lstStyle/>
          <a:p>
            <a:pPr fontAlgn="auto">
              <a:spcBef>
                <a:spcPts val="0"/>
              </a:spcBef>
              <a:spcAft>
                <a:spcPts val="0"/>
              </a:spcAft>
              <a:defRPr/>
            </a:pPr>
            <a:r>
              <a:rPr lang="ru-RU" sz="2000" dirty="0">
                <a:solidFill>
                  <a:srgbClr val="000000"/>
                </a:solidFill>
                <a:latin typeface="+mn-lt"/>
                <a:cs typeface="+mn-cs"/>
              </a:rPr>
              <a:t>Нормализовано по</a:t>
            </a:r>
            <a:r>
              <a:rPr lang="en-AU" sz="2000" dirty="0">
                <a:solidFill>
                  <a:srgbClr val="000000"/>
                </a:solidFill>
                <a:latin typeface="+mn-lt"/>
                <a:cs typeface="+mn-cs"/>
              </a:rPr>
              <a:t>: </a:t>
            </a:r>
            <a:r>
              <a:rPr lang="en-AU" sz="2000" dirty="0">
                <a:solidFill>
                  <a:srgbClr val="860908"/>
                </a:solidFill>
                <a:latin typeface="+mn-lt"/>
                <a:cs typeface="+mn-cs"/>
              </a:rPr>
              <a:t>McDonough and Sun, 1995</a:t>
            </a:r>
            <a:endParaRPr lang="en-AU" sz="2000" dirty="0">
              <a:solidFill>
                <a:schemeClr val="accent2">
                  <a:lumMod val="75000"/>
                  <a:lumOff val="25000"/>
                </a:schemeClr>
              </a:solidFill>
              <a:latin typeface="+mn-lt"/>
              <a:cs typeface="+mn-cs"/>
            </a:endParaRPr>
          </a:p>
        </p:txBody>
      </p:sp>
      <p:sp>
        <p:nvSpPr>
          <p:cNvPr id="59410" name="Rectangle 30"/>
          <p:cNvSpPr>
            <a:spLocks noChangeArrowheads="1"/>
          </p:cNvSpPr>
          <p:nvPr/>
        </p:nvSpPr>
        <p:spPr bwMode="auto">
          <a:xfrm>
            <a:off x="5438775" y="6215063"/>
            <a:ext cx="3705225" cy="400050"/>
          </a:xfrm>
          <a:prstGeom prst="rect">
            <a:avLst/>
          </a:prstGeom>
          <a:noFill/>
          <a:ln w="9525">
            <a:noFill/>
            <a:miter lim="800000"/>
            <a:headEnd/>
            <a:tailEnd/>
          </a:ln>
        </p:spPr>
        <p:txBody>
          <a:bodyPr>
            <a:spAutoFit/>
          </a:bodyPr>
          <a:lstStyle/>
          <a:p>
            <a:r>
              <a:rPr lang="ru-RU" sz="2000">
                <a:solidFill>
                  <a:srgbClr val="000000"/>
                </a:solidFill>
                <a:latin typeface="Times New Roman" pitchFamily="18" charset="0"/>
              </a:rPr>
              <a:t>Источник</a:t>
            </a:r>
            <a:r>
              <a:rPr lang="en-AU" sz="2000">
                <a:solidFill>
                  <a:srgbClr val="000000"/>
                </a:solidFill>
                <a:latin typeface="Times New Roman" pitchFamily="18" charset="0"/>
              </a:rPr>
              <a:t>: </a:t>
            </a:r>
            <a:r>
              <a:rPr lang="en-AU" sz="2000">
                <a:solidFill>
                  <a:srgbClr val="860908"/>
                </a:solidFill>
                <a:latin typeface="Times New Roman" pitchFamily="18" charset="0"/>
              </a:rPr>
              <a:t>Nakanishi et al., 1999</a:t>
            </a:r>
            <a:endParaRPr lang="en-US" sz="2000">
              <a:solidFill>
                <a:srgbClr val="860908"/>
              </a:solidFill>
              <a:latin typeface="Times New Roman" pitchFamily="18" charset="0"/>
            </a:endParaRPr>
          </a:p>
        </p:txBody>
      </p:sp>
      <p:sp>
        <p:nvSpPr>
          <p:cNvPr id="32" name="Rectangle 31"/>
          <p:cNvSpPr/>
          <p:nvPr/>
        </p:nvSpPr>
        <p:spPr>
          <a:xfrm>
            <a:off x="6300788" y="217488"/>
            <a:ext cx="2843212" cy="1570037"/>
          </a:xfrm>
          <a:prstGeom prst="rect">
            <a:avLst/>
          </a:prstGeom>
        </p:spPr>
        <p:txBody>
          <a:bodyPr>
            <a:spAutoFit/>
          </a:bodyPr>
          <a:lstStyle/>
          <a:p>
            <a:pPr fontAlgn="auto">
              <a:spcBef>
                <a:spcPts val="0"/>
              </a:spcBef>
              <a:spcAft>
                <a:spcPts val="0"/>
              </a:spcAft>
              <a:defRPr/>
            </a:pPr>
            <a:r>
              <a:rPr lang="ru-RU" sz="2400" dirty="0">
                <a:solidFill>
                  <a:srgbClr val="000000"/>
                </a:solidFill>
                <a:latin typeface="+mn-lt"/>
                <a:cs typeface="+mn-cs"/>
              </a:rPr>
              <a:t>Данные из</a:t>
            </a:r>
            <a:r>
              <a:rPr lang="en-AU" sz="2400" dirty="0">
                <a:solidFill>
                  <a:srgbClr val="000000"/>
                </a:solidFill>
                <a:latin typeface="+mn-lt"/>
                <a:cs typeface="+mn-cs"/>
              </a:rPr>
              <a:t>:</a:t>
            </a:r>
            <a:endParaRPr lang="ru-RU" sz="2400" dirty="0">
              <a:solidFill>
                <a:srgbClr val="000000"/>
              </a:solidFill>
              <a:latin typeface="+mn-lt"/>
              <a:cs typeface="+mn-cs"/>
            </a:endParaRPr>
          </a:p>
          <a:p>
            <a:pPr fontAlgn="auto">
              <a:spcBef>
                <a:spcPts val="0"/>
              </a:spcBef>
              <a:spcAft>
                <a:spcPts val="0"/>
              </a:spcAft>
              <a:defRPr/>
            </a:pPr>
            <a:r>
              <a:rPr lang="en-AU" sz="2400" dirty="0">
                <a:solidFill>
                  <a:srgbClr val="860908"/>
                </a:solidFill>
                <a:latin typeface="+mn-lt"/>
                <a:cs typeface="+mn-cs"/>
              </a:rPr>
              <a:t>Mahoney et al., 2005</a:t>
            </a:r>
          </a:p>
          <a:p>
            <a:pPr fontAlgn="auto">
              <a:spcBef>
                <a:spcPts val="0"/>
              </a:spcBef>
              <a:spcAft>
                <a:spcPts val="0"/>
              </a:spcAft>
              <a:defRPr/>
            </a:pPr>
            <a:r>
              <a:rPr lang="en-AU" sz="2400" dirty="0">
                <a:solidFill>
                  <a:srgbClr val="860908"/>
                </a:solidFill>
                <a:latin typeface="+mn-lt"/>
                <a:cs typeface="+mn-cs"/>
              </a:rPr>
              <a:t>Sano </a:t>
            </a:r>
            <a:r>
              <a:rPr lang="en-AU" sz="2400" dirty="0">
                <a:solidFill>
                  <a:srgbClr val="860908"/>
                </a:solidFill>
                <a:latin typeface="+mn-lt"/>
                <a:cs typeface="+mn-cs"/>
              </a:rPr>
              <a:t>et al., </a:t>
            </a:r>
            <a:r>
              <a:rPr lang="ru-RU" sz="2400" dirty="0">
                <a:solidFill>
                  <a:srgbClr val="860908"/>
                </a:solidFill>
                <a:latin typeface="+mn-lt"/>
                <a:cs typeface="+mn-cs"/>
              </a:rPr>
              <a:t>2012</a:t>
            </a:r>
            <a:endParaRPr lang="en-AU" sz="2400" dirty="0">
              <a:solidFill>
                <a:srgbClr val="860908"/>
              </a:solidFill>
              <a:latin typeface="+mn-lt"/>
              <a:cs typeface="+mn-cs"/>
            </a:endParaRPr>
          </a:p>
          <a:p>
            <a:pPr fontAlgn="auto">
              <a:spcBef>
                <a:spcPts val="0"/>
              </a:spcBef>
              <a:spcAft>
                <a:spcPts val="0"/>
              </a:spcAft>
              <a:defRPr/>
            </a:pPr>
            <a:r>
              <a:rPr lang="ru-RU" sz="2400" b="1" dirty="0">
                <a:solidFill>
                  <a:schemeClr val="accent2">
                    <a:lumMod val="75000"/>
                    <a:lumOff val="25000"/>
                  </a:schemeClr>
                </a:solidFill>
                <a:latin typeface="+mn-lt"/>
                <a:cs typeface="+mn-cs"/>
              </a:rPr>
              <a:t>Наши данные</a:t>
            </a:r>
            <a:endParaRPr lang="en-AU" sz="2400" b="1" dirty="0">
              <a:solidFill>
                <a:schemeClr val="accent2">
                  <a:lumMod val="75000"/>
                  <a:lumOff val="25000"/>
                </a:schemeClr>
              </a:solidFill>
              <a:latin typeface="+mn-lt"/>
              <a:cs typeface="+mn-c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8" descr="MAC HD:Users:romanova:Irunya:QUT:HDR (+Stage 2):Fig2 (SR&amp;magn Lineations).png"/>
          <p:cNvPicPr>
            <a:picLocks noChangeAspect="1"/>
          </p:cNvPicPr>
          <p:nvPr/>
        </p:nvPicPr>
        <p:blipFill>
          <a:blip r:embed="rId3"/>
          <a:srcRect t="546" b="519"/>
          <a:stretch>
            <a:fillRect/>
          </a:stretch>
        </p:blipFill>
        <p:spPr bwMode="auto">
          <a:xfrm>
            <a:off x="5367338" y="1789113"/>
            <a:ext cx="4119562" cy="4411662"/>
          </a:xfrm>
          <a:prstGeom prst="rect">
            <a:avLst/>
          </a:prstGeom>
          <a:noFill/>
          <a:ln w="1270">
            <a:solidFill>
              <a:schemeClr val="bg1"/>
            </a:solidFill>
            <a:miter lim="800000"/>
            <a:headEnd/>
            <a:tailEnd/>
          </a:ln>
        </p:spPr>
      </p:pic>
      <p:graphicFrame>
        <p:nvGraphicFramePr>
          <p:cNvPr id="5" name="Chart 4"/>
          <p:cNvGraphicFramePr/>
          <p:nvPr/>
        </p:nvGraphicFramePr>
        <p:xfrm>
          <a:off x="115464" y="817245"/>
          <a:ext cx="5248419" cy="20271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p:cNvGraphicFramePr/>
          <p:nvPr/>
        </p:nvGraphicFramePr>
        <p:xfrm>
          <a:off x="115464" y="3018115"/>
          <a:ext cx="5248420" cy="3185688"/>
        </p:xfrm>
        <a:graphic>
          <a:graphicData uri="http://schemas.openxmlformats.org/drawingml/2006/chart">
            <c:chart xmlns:c="http://schemas.openxmlformats.org/drawingml/2006/chart" xmlns:r="http://schemas.openxmlformats.org/officeDocument/2006/relationships" r:id="rId5"/>
          </a:graphicData>
        </a:graphic>
      </p:graphicFrame>
      <p:sp>
        <p:nvSpPr>
          <p:cNvPr id="10" name="Oval 9"/>
          <p:cNvSpPr/>
          <p:nvPr/>
        </p:nvSpPr>
        <p:spPr>
          <a:xfrm>
            <a:off x="7446963" y="3017838"/>
            <a:ext cx="69850" cy="69850"/>
          </a:xfrm>
          <a:prstGeom prst="ellipse">
            <a:avLst/>
          </a:prstGeom>
          <a:solidFill>
            <a:srgbClr val="D963E9"/>
          </a:solidFill>
          <a:ln>
            <a:solidFill>
              <a:schemeClr val="tx1"/>
            </a:solidFill>
          </a:ln>
          <a:effectLst/>
          <a:extLst>
            <a:ext uri="{FAA26D3D-D897-4be2-8F04-BA451C77F1D7}"/>
            <a:ext uri="{C572A759-6A51-4108-AA02-DFA0A04FC94B}"/>
          </a:ex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p>
        </p:txBody>
      </p:sp>
      <p:sp>
        <p:nvSpPr>
          <p:cNvPr id="11" name="Text Box 44"/>
          <p:cNvSpPr txBox="1"/>
          <p:nvPr/>
        </p:nvSpPr>
        <p:spPr>
          <a:xfrm>
            <a:off x="7167563" y="2789238"/>
            <a:ext cx="558800" cy="228600"/>
          </a:xfrm>
          <a:prstGeom prst="rect">
            <a:avLst/>
          </a:prstGeom>
          <a:noFill/>
          <a:ln>
            <a:noFill/>
          </a:ln>
          <a:effectLst/>
          <a:extLst>
            <a:ext uri="{FAA26D3D-D897-4be2-8F04-BA451C77F1D7}"/>
            <a:ext uri="{C572A759-6A51-4108-AA02-DFA0A04FC94B}"/>
          </a:extLst>
        </p:spPr>
        <p:style>
          <a:lnRef idx="0">
            <a:schemeClr val="accent1"/>
          </a:lnRef>
          <a:fillRef idx="0">
            <a:schemeClr val="accent1"/>
          </a:fillRef>
          <a:effectRef idx="0">
            <a:schemeClr val="accent1"/>
          </a:effectRef>
          <a:fontRef idx="minor">
            <a:schemeClr val="dk1"/>
          </a:fontRef>
        </p:style>
        <p:txBody>
          <a:bodyPr/>
          <a:lstStyle/>
          <a:p>
            <a:pPr fontAlgn="auto">
              <a:lnSpc>
                <a:spcPct val="115000"/>
              </a:lnSpc>
              <a:spcBef>
                <a:spcPts val="0"/>
              </a:spcBef>
              <a:spcAft>
                <a:spcPts val="1000"/>
              </a:spcAft>
              <a:defRPr/>
            </a:pPr>
            <a:r>
              <a:rPr lang="en-AU" sz="1000" b="1" dirty="0">
                <a:ea typeface="Century Schoolbook"/>
                <a:cs typeface="Times New Roman"/>
              </a:rPr>
              <a:t>1179D</a:t>
            </a:r>
            <a:endParaRPr lang="en-AU" sz="1100" b="1" dirty="0">
              <a:latin typeface="Century Schoolbook"/>
              <a:ea typeface="Century Schoolbook"/>
              <a:cs typeface="Times New Roman"/>
            </a:endParaRPr>
          </a:p>
        </p:txBody>
      </p:sp>
      <p:sp>
        <p:nvSpPr>
          <p:cNvPr id="15" name="Text Box 44"/>
          <p:cNvSpPr txBox="1"/>
          <p:nvPr/>
        </p:nvSpPr>
        <p:spPr>
          <a:xfrm>
            <a:off x="6661150" y="5603875"/>
            <a:ext cx="558800" cy="228600"/>
          </a:xfrm>
          <a:prstGeom prst="rect">
            <a:avLst/>
          </a:prstGeom>
          <a:noFill/>
          <a:ln>
            <a:noFill/>
          </a:ln>
          <a:effectLst/>
          <a:extLst>
            <a:ext uri="{FAA26D3D-D897-4be2-8F04-BA451C77F1D7}"/>
            <a:ext uri="{C572A759-6A51-4108-AA02-DFA0A04FC94B}"/>
          </a:extLst>
        </p:spPr>
        <p:style>
          <a:lnRef idx="0">
            <a:schemeClr val="accent1"/>
          </a:lnRef>
          <a:fillRef idx="0">
            <a:schemeClr val="accent1"/>
          </a:fillRef>
          <a:effectRef idx="0">
            <a:schemeClr val="accent1"/>
          </a:effectRef>
          <a:fontRef idx="minor">
            <a:schemeClr val="dk1"/>
          </a:fontRef>
        </p:style>
        <p:txBody>
          <a:bodyPr/>
          <a:lstStyle/>
          <a:p>
            <a:pPr fontAlgn="auto">
              <a:lnSpc>
                <a:spcPct val="115000"/>
              </a:lnSpc>
              <a:spcBef>
                <a:spcPts val="0"/>
              </a:spcBef>
              <a:spcAft>
                <a:spcPts val="1000"/>
              </a:spcAft>
              <a:defRPr/>
            </a:pPr>
            <a:r>
              <a:rPr lang="en-AU" sz="1200" b="1" dirty="0">
                <a:solidFill>
                  <a:schemeClr val="tx1"/>
                </a:solidFill>
                <a:ea typeface="Century Schoolbook"/>
                <a:cs typeface="Times New Roman"/>
              </a:rPr>
              <a:t>1213</a:t>
            </a:r>
          </a:p>
          <a:p>
            <a:pPr fontAlgn="auto">
              <a:lnSpc>
                <a:spcPct val="115000"/>
              </a:lnSpc>
              <a:spcBef>
                <a:spcPts val="0"/>
              </a:spcBef>
              <a:spcAft>
                <a:spcPts val="1000"/>
              </a:spcAft>
              <a:defRPr/>
            </a:pPr>
            <a:endParaRPr lang="en-AU" sz="1200" b="1" dirty="0">
              <a:solidFill>
                <a:schemeClr val="tx1"/>
              </a:solidFill>
              <a:latin typeface="Century Schoolbook"/>
              <a:ea typeface="Century Schoolbook"/>
              <a:cs typeface="Times New Roman"/>
            </a:endParaRPr>
          </a:p>
        </p:txBody>
      </p:sp>
      <p:sp>
        <p:nvSpPr>
          <p:cNvPr id="21" name="Striped Right Arrow 20"/>
          <p:cNvSpPr/>
          <p:nvPr/>
        </p:nvSpPr>
        <p:spPr>
          <a:xfrm>
            <a:off x="5438775" y="4975225"/>
            <a:ext cx="1595438" cy="431800"/>
          </a:xfrm>
          <a:prstGeom prst="stripedRightArrow">
            <a:avLst/>
          </a:prstGeom>
          <a:solidFill>
            <a:srgbClr val="3CE93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Striped Right Arrow 22"/>
          <p:cNvSpPr/>
          <p:nvPr/>
        </p:nvSpPr>
        <p:spPr>
          <a:xfrm>
            <a:off x="5229225" y="5226050"/>
            <a:ext cx="1431925" cy="433388"/>
          </a:xfrm>
          <a:prstGeom prst="stripedRightArrow">
            <a:avLst/>
          </a:prstGeom>
          <a:solidFill>
            <a:srgbClr val="0AD6E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Striped Right Arrow 23"/>
          <p:cNvSpPr/>
          <p:nvPr/>
        </p:nvSpPr>
        <p:spPr>
          <a:xfrm flipH="1">
            <a:off x="7110413" y="4078288"/>
            <a:ext cx="1738312" cy="431800"/>
          </a:xfrm>
          <a:prstGeom prst="stripedRightArrow">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Striped Right Arrow 25"/>
          <p:cNvSpPr/>
          <p:nvPr/>
        </p:nvSpPr>
        <p:spPr>
          <a:xfrm>
            <a:off x="5229225" y="4078288"/>
            <a:ext cx="1651000" cy="400050"/>
          </a:xfrm>
          <a:prstGeom prst="stripedRightArrow">
            <a:avLst/>
          </a:prstGeom>
          <a:pattFill prst="wdUpDiag">
            <a:fgClr>
              <a:schemeClr val="bg1"/>
            </a:fgClr>
            <a:bgClr>
              <a:srgbClr val="3366FF"/>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Striped Right Arrow 28"/>
          <p:cNvSpPr/>
          <p:nvPr/>
        </p:nvSpPr>
        <p:spPr>
          <a:xfrm flipH="1">
            <a:off x="7872413" y="3575050"/>
            <a:ext cx="1739900" cy="431800"/>
          </a:xfrm>
          <a:prstGeom prst="stripedRightArrow">
            <a:avLst/>
          </a:prstGeom>
          <a:pattFill prst="wdDnDiag">
            <a:fgClr>
              <a:schemeClr val="bg1"/>
            </a:fgClr>
            <a:bgClr>
              <a:srgbClr val="FF0000"/>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1452" name="Rectangle 18"/>
          <p:cNvSpPr>
            <a:spLocks noChangeArrowheads="1"/>
          </p:cNvSpPr>
          <p:nvPr/>
        </p:nvSpPr>
        <p:spPr bwMode="auto">
          <a:xfrm>
            <a:off x="5465763" y="5254625"/>
            <a:ext cx="835025" cy="323850"/>
          </a:xfrm>
          <a:prstGeom prst="rect">
            <a:avLst/>
          </a:prstGeom>
          <a:noFill/>
          <a:ln w="9525">
            <a:noFill/>
            <a:miter lim="800000"/>
            <a:headEnd/>
            <a:tailEnd/>
          </a:ln>
        </p:spPr>
        <p:txBody>
          <a:bodyPr>
            <a:spAutoFit/>
          </a:bodyPr>
          <a:lstStyle/>
          <a:p>
            <a:r>
              <a:rPr lang="en-AU" sz="1500" b="1">
                <a:solidFill>
                  <a:srgbClr val="000000"/>
                </a:solidFill>
                <a:latin typeface="Times New Roman" pitchFamily="18" charset="0"/>
              </a:rPr>
              <a:t>1213</a:t>
            </a:r>
            <a:endParaRPr lang="en-US" sz="1500" b="1">
              <a:solidFill>
                <a:srgbClr val="860908"/>
              </a:solidFill>
              <a:latin typeface="Times New Roman" pitchFamily="18" charset="0"/>
            </a:endParaRPr>
          </a:p>
        </p:txBody>
      </p:sp>
      <p:sp>
        <p:nvSpPr>
          <p:cNvPr id="61453" name="Rectangle 19"/>
          <p:cNvSpPr>
            <a:spLocks noChangeArrowheads="1"/>
          </p:cNvSpPr>
          <p:nvPr/>
        </p:nvSpPr>
        <p:spPr bwMode="auto">
          <a:xfrm>
            <a:off x="5781675" y="5010150"/>
            <a:ext cx="835025" cy="323850"/>
          </a:xfrm>
          <a:prstGeom prst="rect">
            <a:avLst/>
          </a:prstGeom>
          <a:noFill/>
          <a:ln w="9525">
            <a:noFill/>
            <a:miter lim="800000"/>
            <a:headEnd/>
            <a:tailEnd/>
          </a:ln>
        </p:spPr>
        <p:txBody>
          <a:bodyPr>
            <a:spAutoFit/>
          </a:bodyPr>
          <a:lstStyle/>
          <a:p>
            <a:r>
              <a:rPr lang="en-AU" sz="1500" b="1">
                <a:solidFill>
                  <a:srgbClr val="000000"/>
                </a:solidFill>
                <a:latin typeface="Times New Roman" pitchFamily="18" charset="0"/>
              </a:rPr>
              <a:t>U1347</a:t>
            </a:r>
            <a:endParaRPr lang="en-US" sz="1500" b="1">
              <a:solidFill>
                <a:srgbClr val="860908"/>
              </a:solidFill>
              <a:latin typeface="Times New Roman" pitchFamily="18" charset="0"/>
            </a:endParaRPr>
          </a:p>
        </p:txBody>
      </p:sp>
      <p:sp>
        <p:nvSpPr>
          <p:cNvPr id="61454" name="Rectangle 21"/>
          <p:cNvSpPr>
            <a:spLocks noChangeArrowheads="1"/>
          </p:cNvSpPr>
          <p:nvPr/>
        </p:nvSpPr>
        <p:spPr bwMode="auto">
          <a:xfrm>
            <a:off x="7464425" y="4114800"/>
            <a:ext cx="835025" cy="323850"/>
          </a:xfrm>
          <a:prstGeom prst="rect">
            <a:avLst/>
          </a:prstGeom>
          <a:noFill/>
          <a:ln w="9525">
            <a:noFill/>
            <a:miter lim="800000"/>
            <a:headEnd/>
            <a:tailEnd/>
          </a:ln>
        </p:spPr>
        <p:txBody>
          <a:bodyPr>
            <a:spAutoFit/>
          </a:bodyPr>
          <a:lstStyle/>
          <a:p>
            <a:r>
              <a:rPr lang="en-AU" sz="1500" b="1">
                <a:solidFill>
                  <a:srgbClr val="000000"/>
                </a:solidFill>
                <a:latin typeface="Times New Roman" pitchFamily="18" charset="0"/>
              </a:rPr>
              <a:t>U1350</a:t>
            </a:r>
            <a:endParaRPr lang="en-US" sz="1500" b="1">
              <a:solidFill>
                <a:srgbClr val="860908"/>
              </a:solidFill>
              <a:latin typeface="Times New Roman" pitchFamily="18" charset="0"/>
            </a:endParaRPr>
          </a:p>
        </p:txBody>
      </p:sp>
      <p:sp>
        <p:nvSpPr>
          <p:cNvPr id="30" name="Rectangle 29"/>
          <p:cNvSpPr/>
          <p:nvPr/>
        </p:nvSpPr>
        <p:spPr>
          <a:xfrm>
            <a:off x="8194675" y="3700463"/>
            <a:ext cx="654050" cy="179387"/>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1456" name="Rectangle 24"/>
          <p:cNvSpPr>
            <a:spLocks noChangeArrowheads="1"/>
          </p:cNvSpPr>
          <p:nvPr/>
        </p:nvSpPr>
        <p:spPr bwMode="auto">
          <a:xfrm>
            <a:off x="8143875" y="3602038"/>
            <a:ext cx="835025" cy="322262"/>
          </a:xfrm>
          <a:prstGeom prst="rect">
            <a:avLst/>
          </a:prstGeom>
          <a:noFill/>
          <a:ln w="9525">
            <a:noFill/>
            <a:miter lim="800000"/>
            <a:headEnd/>
            <a:tailEnd/>
          </a:ln>
        </p:spPr>
        <p:txBody>
          <a:bodyPr>
            <a:spAutoFit/>
          </a:bodyPr>
          <a:lstStyle/>
          <a:p>
            <a:r>
              <a:rPr lang="en-AU" sz="1500" b="1">
                <a:solidFill>
                  <a:srgbClr val="000000"/>
                </a:solidFill>
                <a:latin typeface="Times New Roman" pitchFamily="18" charset="0"/>
              </a:rPr>
              <a:t>U1346</a:t>
            </a:r>
            <a:endParaRPr lang="en-US" sz="1500" b="1">
              <a:solidFill>
                <a:srgbClr val="860908"/>
              </a:solidFill>
              <a:latin typeface="Times New Roman" pitchFamily="18" charset="0"/>
            </a:endParaRPr>
          </a:p>
        </p:txBody>
      </p:sp>
      <p:sp>
        <p:nvSpPr>
          <p:cNvPr id="3" name="Rectangle 2"/>
          <p:cNvSpPr/>
          <p:nvPr/>
        </p:nvSpPr>
        <p:spPr>
          <a:xfrm>
            <a:off x="5645150" y="4186238"/>
            <a:ext cx="655638" cy="179387"/>
          </a:xfrm>
          <a:prstGeom prst="rect">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1458" name="Rectangle 27"/>
          <p:cNvSpPr>
            <a:spLocks noChangeArrowheads="1"/>
          </p:cNvSpPr>
          <p:nvPr/>
        </p:nvSpPr>
        <p:spPr bwMode="auto">
          <a:xfrm>
            <a:off x="5570538" y="4098925"/>
            <a:ext cx="835025" cy="322263"/>
          </a:xfrm>
          <a:prstGeom prst="rect">
            <a:avLst/>
          </a:prstGeom>
          <a:noFill/>
          <a:ln w="9525">
            <a:noFill/>
            <a:miter lim="800000"/>
            <a:headEnd/>
            <a:tailEnd/>
          </a:ln>
        </p:spPr>
        <p:txBody>
          <a:bodyPr>
            <a:spAutoFit/>
          </a:bodyPr>
          <a:lstStyle/>
          <a:p>
            <a:r>
              <a:rPr lang="en-AU" sz="1500" b="1">
                <a:latin typeface="Times New Roman" pitchFamily="18" charset="0"/>
              </a:rPr>
              <a:t>U1349</a:t>
            </a:r>
            <a:endParaRPr lang="en-US" sz="1500" b="1">
              <a:latin typeface="Times New Roman" pitchFamily="18" charset="0"/>
            </a:endParaRPr>
          </a:p>
        </p:txBody>
      </p:sp>
      <p:cxnSp>
        <p:nvCxnSpPr>
          <p:cNvPr id="7" name="Straight Connector 6"/>
          <p:cNvCxnSpPr/>
          <p:nvPr/>
        </p:nvCxnSpPr>
        <p:spPr>
          <a:xfrm flipH="1" flipV="1">
            <a:off x="731838" y="3125788"/>
            <a:ext cx="12700" cy="2776537"/>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flipV="1">
            <a:off x="1243013" y="3124200"/>
            <a:ext cx="12700" cy="2776538"/>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sp>
        <p:nvSpPr>
          <p:cNvPr id="61461" name="Title 1"/>
          <p:cNvSpPr>
            <a:spLocks noGrp="1"/>
          </p:cNvSpPr>
          <p:nvPr>
            <p:ph type="title"/>
          </p:nvPr>
        </p:nvSpPr>
        <p:spPr>
          <a:xfrm>
            <a:off x="115888" y="122238"/>
            <a:ext cx="7051675" cy="709612"/>
          </a:xfrm>
        </p:spPr>
        <p:txBody>
          <a:bodyPr/>
          <a:lstStyle/>
          <a:p>
            <a:pPr algn="l">
              <a:lnSpc>
                <a:spcPct val="80000"/>
              </a:lnSpc>
            </a:pPr>
            <a:r>
              <a:rPr lang="ru-RU" sz="3000" smtClean="0"/>
              <a:t>Изучение рассеянных элементов</a:t>
            </a:r>
            <a:endParaRPr lang="en-US" sz="3000" smtClean="0"/>
          </a:p>
        </p:txBody>
      </p:sp>
      <p:sp>
        <p:nvSpPr>
          <p:cNvPr id="32" name="Rectangle 31"/>
          <p:cNvSpPr/>
          <p:nvPr/>
        </p:nvSpPr>
        <p:spPr>
          <a:xfrm>
            <a:off x="115888" y="6215063"/>
            <a:ext cx="5251450" cy="400050"/>
          </a:xfrm>
          <a:prstGeom prst="rect">
            <a:avLst/>
          </a:prstGeom>
        </p:spPr>
        <p:txBody>
          <a:bodyPr>
            <a:spAutoFit/>
          </a:bodyPr>
          <a:lstStyle/>
          <a:p>
            <a:pPr fontAlgn="auto">
              <a:spcBef>
                <a:spcPts val="0"/>
              </a:spcBef>
              <a:spcAft>
                <a:spcPts val="0"/>
              </a:spcAft>
              <a:defRPr/>
            </a:pPr>
            <a:r>
              <a:rPr lang="ru-RU" sz="2000" dirty="0">
                <a:solidFill>
                  <a:srgbClr val="000000"/>
                </a:solidFill>
                <a:latin typeface="+mn-lt"/>
                <a:cs typeface="+mn-cs"/>
              </a:rPr>
              <a:t>Нормализовано по</a:t>
            </a:r>
            <a:r>
              <a:rPr lang="en-AU" sz="2000" dirty="0">
                <a:solidFill>
                  <a:srgbClr val="000000"/>
                </a:solidFill>
                <a:latin typeface="+mn-lt"/>
                <a:cs typeface="+mn-cs"/>
              </a:rPr>
              <a:t>: </a:t>
            </a:r>
            <a:r>
              <a:rPr lang="en-AU" sz="2000" dirty="0">
                <a:solidFill>
                  <a:srgbClr val="860908"/>
                </a:solidFill>
                <a:latin typeface="+mn-lt"/>
                <a:cs typeface="+mn-cs"/>
              </a:rPr>
              <a:t>McDonough and Sun, 1995</a:t>
            </a:r>
            <a:endParaRPr lang="en-AU" sz="2000" dirty="0">
              <a:solidFill>
                <a:schemeClr val="accent2">
                  <a:lumMod val="75000"/>
                  <a:lumOff val="25000"/>
                </a:schemeClr>
              </a:solidFill>
              <a:latin typeface="+mn-lt"/>
              <a:cs typeface="+mn-cs"/>
            </a:endParaRPr>
          </a:p>
        </p:txBody>
      </p:sp>
      <p:sp>
        <p:nvSpPr>
          <p:cNvPr id="61463" name="Rectangle 33"/>
          <p:cNvSpPr>
            <a:spLocks noChangeArrowheads="1"/>
          </p:cNvSpPr>
          <p:nvPr/>
        </p:nvSpPr>
        <p:spPr bwMode="auto">
          <a:xfrm>
            <a:off x="5438775" y="6215063"/>
            <a:ext cx="3705225" cy="400050"/>
          </a:xfrm>
          <a:prstGeom prst="rect">
            <a:avLst/>
          </a:prstGeom>
          <a:noFill/>
          <a:ln w="9525">
            <a:noFill/>
            <a:miter lim="800000"/>
            <a:headEnd/>
            <a:tailEnd/>
          </a:ln>
        </p:spPr>
        <p:txBody>
          <a:bodyPr>
            <a:spAutoFit/>
          </a:bodyPr>
          <a:lstStyle/>
          <a:p>
            <a:r>
              <a:rPr lang="ru-RU" sz="2000">
                <a:solidFill>
                  <a:srgbClr val="000000"/>
                </a:solidFill>
                <a:latin typeface="Times New Roman" pitchFamily="18" charset="0"/>
              </a:rPr>
              <a:t>Источник</a:t>
            </a:r>
            <a:r>
              <a:rPr lang="en-AU" sz="2000">
                <a:solidFill>
                  <a:srgbClr val="000000"/>
                </a:solidFill>
                <a:latin typeface="Times New Roman" pitchFamily="18" charset="0"/>
              </a:rPr>
              <a:t>: </a:t>
            </a:r>
            <a:r>
              <a:rPr lang="en-AU" sz="2000">
                <a:solidFill>
                  <a:srgbClr val="860908"/>
                </a:solidFill>
                <a:latin typeface="Times New Roman" pitchFamily="18" charset="0"/>
              </a:rPr>
              <a:t>Nakanishi et al., 1999</a:t>
            </a:r>
            <a:endParaRPr lang="en-US" sz="2000">
              <a:solidFill>
                <a:srgbClr val="860908"/>
              </a:solidFill>
              <a:latin typeface="Times New Roman" pitchFamily="18" charset="0"/>
            </a:endParaRPr>
          </a:p>
        </p:txBody>
      </p:sp>
      <p:sp>
        <p:nvSpPr>
          <p:cNvPr id="35" name="Rectangle 34"/>
          <p:cNvSpPr/>
          <p:nvPr/>
        </p:nvSpPr>
        <p:spPr>
          <a:xfrm>
            <a:off x="6300788" y="217488"/>
            <a:ext cx="2843212" cy="1570037"/>
          </a:xfrm>
          <a:prstGeom prst="rect">
            <a:avLst/>
          </a:prstGeom>
        </p:spPr>
        <p:txBody>
          <a:bodyPr>
            <a:spAutoFit/>
          </a:bodyPr>
          <a:lstStyle/>
          <a:p>
            <a:pPr fontAlgn="auto">
              <a:spcBef>
                <a:spcPts val="0"/>
              </a:spcBef>
              <a:spcAft>
                <a:spcPts val="0"/>
              </a:spcAft>
              <a:defRPr/>
            </a:pPr>
            <a:r>
              <a:rPr lang="ru-RU" sz="2400" dirty="0">
                <a:solidFill>
                  <a:srgbClr val="000000"/>
                </a:solidFill>
                <a:latin typeface="+mn-lt"/>
                <a:cs typeface="+mn-cs"/>
              </a:rPr>
              <a:t>Данные из</a:t>
            </a:r>
            <a:r>
              <a:rPr lang="en-AU" sz="2400" dirty="0">
                <a:solidFill>
                  <a:srgbClr val="000000"/>
                </a:solidFill>
                <a:latin typeface="+mn-lt"/>
                <a:cs typeface="+mn-cs"/>
              </a:rPr>
              <a:t>:</a:t>
            </a:r>
            <a:endParaRPr lang="ru-RU" sz="2400" dirty="0">
              <a:solidFill>
                <a:srgbClr val="000000"/>
              </a:solidFill>
              <a:latin typeface="+mn-lt"/>
              <a:cs typeface="+mn-cs"/>
            </a:endParaRPr>
          </a:p>
          <a:p>
            <a:pPr fontAlgn="auto">
              <a:spcBef>
                <a:spcPts val="0"/>
              </a:spcBef>
              <a:spcAft>
                <a:spcPts val="0"/>
              </a:spcAft>
              <a:defRPr/>
            </a:pPr>
            <a:r>
              <a:rPr lang="en-AU" sz="2400" dirty="0">
                <a:solidFill>
                  <a:srgbClr val="860908"/>
                </a:solidFill>
                <a:latin typeface="+mn-lt"/>
                <a:cs typeface="+mn-cs"/>
              </a:rPr>
              <a:t>Mahoney et al., 2005</a:t>
            </a:r>
          </a:p>
          <a:p>
            <a:pPr fontAlgn="auto">
              <a:spcBef>
                <a:spcPts val="0"/>
              </a:spcBef>
              <a:spcAft>
                <a:spcPts val="0"/>
              </a:spcAft>
              <a:defRPr/>
            </a:pPr>
            <a:r>
              <a:rPr lang="en-AU" sz="2400" dirty="0">
                <a:solidFill>
                  <a:srgbClr val="860908"/>
                </a:solidFill>
                <a:latin typeface="+mn-lt"/>
                <a:cs typeface="+mn-cs"/>
              </a:rPr>
              <a:t>Sano </a:t>
            </a:r>
            <a:r>
              <a:rPr lang="en-AU" sz="2400" dirty="0">
                <a:solidFill>
                  <a:srgbClr val="860908"/>
                </a:solidFill>
                <a:latin typeface="+mn-lt"/>
                <a:cs typeface="+mn-cs"/>
              </a:rPr>
              <a:t>et al., </a:t>
            </a:r>
            <a:r>
              <a:rPr lang="ru-RU" sz="2400" dirty="0">
                <a:solidFill>
                  <a:srgbClr val="860908"/>
                </a:solidFill>
                <a:latin typeface="+mn-lt"/>
                <a:cs typeface="+mn-cs"/>
              </a:rPr>
              <a:t>2012</a:t>
            </a:r>
            <a:endParaRPr lang="en-AU" sz="2400" dirty="0">
              <a:solidFill>
                <a:srgbClr val="860908"/>
              </a:solidFill>
              <a:latin typeface="+mn-lt"/>
              <a:cs typeface="+mn-cs"/>
            </a:endParaRPr>
          </a:p>
          <a:p>
            <a:pPr fontAlgn="auto">
              <a:spcBef>
                <a:spcPts val="0"/>
              </a:spcBef>
              <a:spcAft>
                <a:spcPts val="0"/>
              </a:spcAft>
              <a:defRPr/>
            </a:pPr>
            <a:r>
              <a:rPr lang="ru-RU" sz="2400" b="1" dirty="0">
                <a:solidFill>
                  <a:schemeClr val="accent2">
                    <a:lumMod val="75000"/>
                    <a:lumOff val="25000"/>
                  </a:schemeClr>
                </a:solidFill>
                <a:latin typeface="+mn-lt"/>
                <a:cs typeface="+mn-cs"/>
              </a:rPr>
              <a:t>Наши данные</a:t>
            </a:r>
            <a:endParaRPr lang="en-AU" sz="2400" b="1" dirty="0">
              <a:solidFill>
                <a:schemeClr val="accent2">
                  <a:lumMod val="75000"/>
                  <a:lumOff val="25000"/>
                </a:schemeClr>
              </a:solidFill>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68938" y="6215063"/>
            <a:ext cx="3675062" cy="400050"/>
          </a:xfrm>
          <a:prstGeom prst="rect">
            <a:avLst/>
          </a:prstGeom>
        </p:spPr>
        <p:txBody>
          <a:bodyPr>
            <a:spAutoFit/>
          </a:bodyPr>
          <a:lstStyle/>
          <a:p>
            <a:pPr fontAlgn="auto">
              <a:spcBef>
                <a:spcPts val="0"/>
              </a:spcBef>
              <a:spcAft>
                <a:spcPts val="0"/>
              </a:spcAft>
              <a:defRPr/>
            </a:pPr>
            <a:r>
              <a:rPr lang="ru-RU" sz="2000" dirty="0">
                <a:solidFill>
                  <a:schemeClr val="bg1">
                    <a:lumMod val="50000"/>
                  </a:schemeClr>
                </a:solidFill>
                <a:latin typeface="+mn-lt"/>
                <a:cs typeface="+mn-cs"/>
              </a:rPr>
              <a:t>Источник</a:t>
            </a:r>
            <a:r>
              <a:rPr lang="en-AU" sz="2000" dirty="0">
                <a:solidFill>
                  <a:schemeClr val="bg1">
                    <a:lumMod val="50000"/>
                  </a:schemeClr>
                </a:solidFill>
                <a:latin typeface="+mn-lt"/>
                <a:cs typeface="+mn-cs"/>
              </a:rPr>
              <a:t> </a:t>
            </a:r>
            <a:r>
              <a:rPr lang="ru-RU" sz="2000" dirty="0">
                <a:solidFill>
                  <a:schemeClr val="bg1">
                    <a:lumMod val="50000"/>
                  </a:schemeClr>
                </a:solidFill>
                <a:latin typeface="+mn-lt"/>
                <a:cs typeface="+mn-cs"/>
              </a:rPr>
              <a:t> </a:t>
            </a:r>
            <a:r>
              <a:rPr lang="en-US" sz="2000" dirty="0">
                <a:solidFill>
                  <a:schemeClr val="bg2">
                    <a:lumMod val="50000"/>
                  </a:schemeClr>
                </a:solidFill>
                <a:latin typeface="+mn-lt"/>
                <a:cs typeface="+mn-cs"/>
              </a:rPr>
              <a:t>Bryan </a:t>
            </a:r>
            <a:r>
              <a:rPr lang="en-US" sz="2000" dirty="0">
                <a:solidFill>
                  <a:schemeClr val="bg2">
                    <a:lumMod val="50000"/>
                  </a:schemeClr>
                </a:solidFill>
                <a:latin typeface="+mn-lt"/>
                <a:cs typeface="+mn-cs"/>
              </a:rPr>
              <a:t>&amp; </a:t>
            </a:r>
            <a:r>
              <a:rPr lang="en-US" sz="2000" dirty="0">
                <a:solidFill>
                  <a:schemeClr val="bg2">
                    <a:lumMod val="50000"/>
                  </a:schemeClr>
                </a:solidFill>
                <a:latin typeface="+mn-lt"/>
                <a:cs typeface="+mn-cs"/>
              </a:rPr>
              <a:t>Ernst, 2008</a:t>
            </a:r>
            <a:endParaRPr lang="en-US" sz="2000" dirty="0">
              <a:solidFill>
                <a:schemeClr val="bg2">
                  <a:lumMod val="50000"/>
                </a:schemeClr>
              </a:solidFill>
              <a:latin typeface="+mn-lt"/>
              <a:cs typeface="+mn-cs"/>
            </a:endParaRPr>
          </a:p>
        </p:txBody>
      </p:sp>
      <p:sp>
        <p:nvSpPr>
          <p:cNvPr id="7" name="Rectangle 6"/>
          <p:cNvSpPr/>
          <p:nvPr/>
        </p:nvSpPr>
        <p:spPr>
          <a:xfrm>
            <a:off x="5468938" y="6215063"/>
            <a:ext cx="3675062" cy="400050"/>
          </a:xfrm>
          <a:prstGeom prst="rect">
            <a:avLst/>
          </a:prstGeom>
        </p:spPr>
        <p:txBody>
          <a:bodyPr>
            <a:spAutoFit/>
          </a:bodyPr>
          <a:lstStyle/>
          <a:p>
            <a:pPr fontAlgn="auto">
              <a:spcBef>
                <a:spcPts val="0"/>
              </a:spcBef>
              <a:spcAft>
                <a:spcPts val="0"/>
              </a:spcAft>
              <a:defRPr/>
            </a:pPr>
            <a:r>
              <a:rPr lang="ru-RU" sz="2000" dirty="0">
                <a:latin typeface="+mn-lt"/>
                <a:cs typeface="+mn-cs"/>
              </a:rPr>
              <a:t>Источник</a:t>
            </a:r>
            <a:r>
              <a:rPr lang="en-AU" sz="2000" dirty="0">
                <a:latin typeface="+mn-lt"/>
                <a:cs typeface="+mn-cs"/>
              </a:rPr>
              <a:t>: </a:t>
            </a:r>
            <a:r>
              <a:rPr lang="en-US" sz="2000" dirty="0">
                <a:solidFill>
                  <a:schemeClr val="accent2">
                    <a:lumMod val="90000"/>
                    <a:lumOff val="10000"/>
                  </a:schemeClr>
                </a:solidFill>
                <a:latin typeface="+mn-lt"/>
                <a:cs typeface="+mn-cs"/>
              </a:rPr>
              <a:t>Bryan </a:t>
            </a:r>
            <a:r>
              <a:rPr lang="en-US" sz="2000" dirty="0">
                <a:solidFill>
                  <a:schemeClr val="accent2">
                    <a:lumMod val="90000"/>
                    <a:lumOff val="10000"/>
                  </a:schemeClr>
                </a:solidFill>
                <a:latin typeface="+mn-lt"/>
                <a:cs typeface="+mn-cs"/>
              </a:rPr>
              <a:t>&amp; </a:t>
            </a:r>
            <a:r>
              <a:rPr lang="en-US" sz="2000" dirty="0">
                <a:solidFill>
                  <a:schemeClr val="accent2">
                    <a:lumMod val="90000"/>
                    <a:lumOff val="10000"/>
                  </a:schemeClr>
                </a:solidFill>
                <a:latin typeface="+mn-lt"/>
                <a:cs typeface="+mn-cs"/>
              </a:rPr>
              <a:t>Ernst, 2008</a:t>
            </a:r>
            <a:endParaRPr lang="en-US" sz="2000" dirty="0">
              <a:solidFill>
                <a:schemeClr val="accent2">
                  <a:lumMod val="90000"/>
                  <a:lumOff val="10000"/>
                </a:schemeClr>
              </a:solidFill>
              <a:latin typeface="+mn-lt"/>
              <a:cs typeface="+mn-cs"/>
            </a:endParaRPr>
          </a:p>
        </p:txBody>
      </p:sp>
      <p:pic>
        <p:nvPicPr>
          <p:cNvPr id="26627" name="Picture 5" descr="Bryan &amp; Ernst 2008  Fig4A.png"/>
          <p:cNvPicPr>
            <a:picLocks noChangeAspect="1"/>
          </p:cNvPicPr>
          <p:nvPr/>
        </p:nvPicPr>
        <p:blipFill>
          <a:blip r:embed="rId3"/>
          <a:srcRect/>
          <a:stretch>
            <a:fillRect/>
          </a:stretch>
        </p:blipFill>
        <p:spPr bwMode="auto">
          <a:xfrm>
            <a:off x="0" y="1312863"/>
            <a:ext cx="9144000" cy="4862512"/>
          </a:xfrm>
          <a:prstGeom prst="rect">
            <a:avLst/>
          </a:prstGeom>
          <a:noFill/>
          <a:ln w="9525">
            <a:noFill/>
            <a:miter lim="800000"/>
            <a:headEnd/>
            <a:tailEnd/>
          </a:ln>
        </p:spPr>
      </p:pic>
      <p:sp>
        <p:nvSpPr>
          <p:cNvPr id="26628" name="Title 1"/>
          <p:cNvSpPr>
            <a:spLocks noGrp="1"/>
          </p:cNvSpPr>
          <p:nvPr>
            <p:ph type="title"/>
          </p:nvPr>
        </p:nvSpPr>
        <p:spPr>
          <a:xfrm>
            <a:off x="0" y="80963"/>
            <a:ext cx="9144000" cy="1058862"/>
          </a:xfrm>
        </p:spPr>
        <p:txBody>
          <a:bodyPr/>
          <a:lstStyle/>
          <a:p>
            <a:r>
              <a:rPr lang="ru-RU" sz="3200" smtClean="0"/>
              <a:t>Мировое распределение Больших Магматических Провинций (БМП)</a:t>
            </a:r>
            <a:endParaRPr lang="en-AU" sz="320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7" descr="324.fig1.jpg"/>
          <p:cNvPicPr>
            <a:picLocks noChangeAspect="1"/>
          </p:cNvPicPr>
          <p:nvPr/>
        </p:nvPicPr>
        <p:blipFill>
          <a:blip r:embed="rId3"/>
          <a:srcRect/>
          <a:stretch>
            <a:fillRect/>
          </a:stretch>
        </p:blipFill>
        <p:spPr bwMode="auto">
          <a:xfrm>
            <a:off x="5630863" y="-57150"/>
            <a:ext cx="3597275" cy="3573463"/>
          </a:xfrm>
          <a:prstGeom prst="rect">
            <a:avLst/>
          </a:prstGeom>
          <a:noFill/>
          <a:ln w="9525">
            <a:noFill/>
            <a:miter lim="800000"/>
            <a:headEnd/>
            <a:tailEnd/>
          </a:ln>
        </p:spPr>
      </p:pic>
      <p:sp>
        <p:nvSpPr>
          <p:cNvPr id="63490" name="Subtitle 4"/>
          <p:cNvSpPr txBox="1">
            <a:spLocks/>
          </p:cNvSpPr>
          <p:nvPr/>
        </p:nvSpPr>
        <p:spPr bwMode="auto">
          <a:xfrm>
            <a:off x="6181725" y="2098675"/>
            <a:ext cx="1843088" cy="849313"/>
          </a:xfrm>
          <a:prstGeom prst="rect">
            <a:avLst/>
          </a:prstGeom>
          <a:noFill/>
          <a:ln w="9525">
            <a:noFill/>
            <a:miter lim="800000"/>
            <a:headEnd/>
            <a:tailEnd/>
          </a:ln>
        </p:spPr>
        <p:txBody>
          <a:bodyPr/>
          <a:lstStyle/>
          <a:p>
            <a:pPr algn="ctr" defTabSz="914400">
              <a:lnSpc>
                <a:spcPct val="80000"/>
              </a:lnSpc>
              <a:spcBef>
                <a:spcPct val="20000"/>
              </a:spcBef>
              <a:buFont typeface="Arial" charset="0"/>
              <a:buNone/>
            </a:pPr>
            <a:r>
              <a:rPr lang="ru-RU" sz="2400"/>
              <a:t>Тамю</a:t>
            </a:r>
          </a:p>
          <a:p>
            <a:pPr algn="ctr" defTabSz="914400">
              <a:lnSpc>
                <a:spcPct val="80000"/>
              </a:lnSpc>
              <a:spcBef>
                <a:spcPct val="20000"/>
              </a:spcBef>
              <a:buFont typeface="Arial" charset="0"/>
              <a:buNone/>
            </a:pPr>
            <a:r>
              <a:rPr lang="en-AU" sz="2400"/>
              <a:t>(145 Ma)</a:t>
            </a:r>
          </a:p>
        </p:txBody>
      </p:sp>
      <p:sp>
        <p:nvSpPr>
          <p:cNvPr id="63491" name="Subtitle 4"/>
          <p:cNvSpPr txBox="1">
            <a:spLocks/>
          </p:cNvSpPr>
          <p:nvPr/>
        </p:nvSpPr>
        <p:spPr bwMode="auto">
          <a:xfrm>
            <a:off x="6297613" y="989013"/>
            <a:ext cx="1768475" cy="876300"/>
          </a:xfrm>
          <a:prstGeom prst="rect">
            <a:avLst/>
          </a:prstGeom>
          <a:noFill/>
          <a:ln w="9525">
            <a:noFill/>
            <a:miter lim="800000"/>
            <a:headEnd/>
            <a:tailEnd/>
          </a:ln>
        </p:spPr>
        <p:txBody>
          <a:bodyPr/>
          <a:lstStyle/>
          <a:p>
            <a:pPr algn="ctr" defTabSz="914400">
              <a:lnSpc>
                <a:spcPct val="80000"/>
              </a:lnSpc>
              <a:spcBef>
                <a:spcPct val="20000"/>
              </a:spcBef>
              <a:buFont typeface="Arial" charset="0"/>
              <a:buNone/>
            </a:pPr>
            <a:r>
              <a:rPr lang="ru-RU" sz="2400"/>
              <a:t>Ори</a:t>
            </a:r>
            <a:endParaRPr lang="en-AU" sz="2400"/>
          </a:p>
          <a:p>
            <a:pPr algn="ctr" defTabSz="914400">
              <a:lnSpc>
                <a:spcPct val="80000"/>
              </a:lnSpc>
              <a:spcBef>
                <a:spcPct val="20000"/>
              </a:spcBef>
              <a:buFont typeface="Arial" charset="0"/>
              <a:buNone/>
            </a:pPr>
            <a:r>
              <a:rPr lang="en-AU" sz="2400"/>
              <a:t>(142 Ma)</a:t>
            </a:r>
          </a:p>
        </p:txBody>
      </p:sp>
      <p:sp>
        <p:nvSpPr>
          <p:cNvPr id="63492" name="Subtitle 4"/>
          <p:cNvSpPr txBox="1">
            <a:spLocks/>
          </p:cNvSpPr>
          <p:nvPr/>
        </p:nvSpPr>
        <p:spPr bwMode="auto">
          <a:xfrm>
            <a:off x="7620000" y="377825"/>
            <a:ext cx="1693863" cy="822325"/>
          </a:xfrm>
          <a:prstGeom prst="rect">
            <a:avLst/>
          </a:prstGeom>
          <a:noFill/>
          <a:ln w="9525">
            <a:noFill/>
            <a:miter lim="800000"/>
            <a:headEnd/>
            <a:tailEnd/>
          </a:ln>
        </p:spPr>
        <p:txBody>
          <a:bodyPr/>
          <a:lstStyle/>
          <a:p>
            <a:pPr defTabSz="914400">
              <a:lnSpc>
                <a:spcPct val="80000"/>
              </a:lnSpc>
              <a:spcBef>
                <a:spcPct val="20000"/>
              </a:spcBef>
              <a:buFont typeface="Arial" charset="0"/>
              <a:buNone/>
            </a:pPr>
            <a:r>
              <a:rPr lang="ru-RU" sz="2400"/>
              <a:t>Ширшов</a:t>
            </a:r>
            <a:endParaRPr lang="en-AU" sz="2400"/>
          </a:p>
          <a:p>
            <a:pPr defTabSz="914400">
              <a:lnSpc>
                <a:spcPct val="80000"/>
              </a:lnSpc>
              <a:spcBef>
                <a:spcPct val="20000"/>
              </a:spcBef>
              <a:buFont typeface="Arial" charset="0"/>
              <a:buNone/>
            </a:pPr>
            <a:r>
              <a:rPr lang="en-AU" sz="2400"/>
              <a:t>(135 Ma)</a:t>
            </a:r>
          </a:p>
        </p:txBody>
      </p:sp>
      <p:sp>
        <p:nvSpPr>
          <p:cNvPr id="63493" name="Title 1"/>
          <p:cNvSpPr>
            <a:spLocks noGrp="1"/>
          </p:cNvSpPr>
          <p:nvPr>
            <p:ph type="title"/>
          </p:nvPr>
        </p:nvSpPr>
        <p:spPr>
          <a:xfrm>
            <a:off x="317500" y="158750"/>
            <a:ext cx="5313363" cy="2065338"/>
          </a:xfrm>
        </p:spPr>
        <p:txBody>
          <a:bodyPr/>
          <a:lstStyle/>
          <a:p>
            <a:r>
              <a:rPr lang="ru-RU" sz="2600" smtClean="0"/>
              <a:t>Повышенные </a:t>
            </a:r>
            <a:r>
              <a:rPr lang="en-AU" sz="2600" smtClean="0"/>
              <a:t>U/Pb</a:t>
            </a:r>
            <a:r>
              <a:rPr lang="ru-RU" sz="2600" smtClean="0"/>
              <a:t> отношения в </a:t>
            </a:r>
            <a:r>
              <a:rPr lang="en-AU" sz="2600" smtClean="0"/>
              <a:t>U1346A </a:t>
            </a:r>
            <a:r>
              <a:rPr lang="ru-RU" sz="2600" smtClean="0"/>
              <a:t>и</a:t>
            </a:r>
            <a:r>
              <a:rPr lang="en-AU" sz="2600" smtClean="0"/>
              <a:t> U1349A</a:t>
            </a:r>
            <a:r>
              <a:rPr lang="ru-RU" sz="2600" smtClean="0"/>
              <a:t> образцах</a:t>
            </a:r>
            <a:r>
              <a:rPr lang="en-AU" sz="2600" smtClean="0"/>
              <a:t> </a:t>
            </a:r>
            <a:r>
              <a:rPr lang="ru-RU" sz="2600" smtClean="0"/>
              <a:t>привели к высоким концентрациям радиогенного </a:t>
            </a:r>
            <a:r>
              <a:rPr lang="en-AU" sz="2600" smtClean="0"/>
              <a:t>Pb</a:t>
            </a:r>
            <a:r>
              <a:rPr lang="ru-RU" sz="2600" smtClean="0"/>
              <a:t> в необработанных </a:t>
            </a:r>
            <a:r>
              <a:rPr lang="en-AU" sz="2600" smtClean="0"/>
              <a:t>HCL</a:t>
            </a:r>
            <a:r>
              <a:rPr lang="ru-RU" sz="2600" smtClean="0"/>
              <a:t> породах</a:t>
            </a:r>
            <a:endParaRPr lang="en-AU" sz="2600" smtClean="0"/>
          </a:p>
        </p:txBody>
      </p:sp>
      <p:sp>
        <p:nvSpPr>
          <p:cNvPr id="63494" name="Content Placeholder 2"/>
          <p:cNvSpPr>
            <a:spLocks noGrp="1"/>
          </p:cNvSpPr>
          <p:nvPr>
            <p:ph idx="1"/>
          </p:nvPr>
        </p:nvSpPr>
        <p:spPr>
          <a:xfrm>
            <a:off x="9556750" y="1484313"/>
            <a:ext cx="2835275" cy="882650"/>
          </a:xfrm>
        </p:spPr>
        <p:txBody>
          <a:bodyPr/>
          <a:lstStyle/>
          <a:p>
            <a:r>
              <a:rPr lang="en-AU" smtClean="0"/>
              <a:t>232Th/204Pb vs 208Pb/204Pb</a:t>
            </a:r>
          </a:p>
        </p:txBody>
      </p:sp>
      <p:graphicFrame>
        <p:nvGraphicFramePr>
          <p:cNvPr id="5" name="Chart 4"/>
          <p:cNvGraphicFramePr>
            <a:graphicFrameLocks/>
          </p:cNvGraphicFramePr>
          <p:nvPr/>
        </p:nvGraphicFramePr>
        <p:xfrm>
          <a:off x="9556771" y="2369417"/>
          <a:ext cx="4597400" cy="2781300"/>
        </p:xfrm>
        <a:graphic>
          <a:graphicData uri="http://schemas.openxmlformats.org/drawingml/2006/chart">
            <c:chart xmlns:c="http://schemas.openxmlformats.org/drawingml/2006/chart" xmlns:r="http://schemas.openxmlformats.org/officeDocument/2006/relationships" r:id="rId4"/>
          </a:graphicData>
        </a:graphic>
      </p:graphicFrame>
      <p:sp>
        <p:nvSpPr>
          <p:cNvPr id="63496" name="Content Placeholder 2"/>
          <p:cNvSpPr txBox="1">
            <a:spLocks/>
          </p:cNvSpPr>
          <p:nvPr/>
        </p:nvSpPr>
        <p:spPr bwMode="auto">
          <a:xfrm>
            <a:off x="-3117850" y="1641475"/>
            <a:ext cx="2835275" cy="882650"/>
          </a:xfrm>
          <a:prstGeom prst="rect">
            <a:avLst/>
          </a:prstGeom>
          <a:noFill/>
          <a:ln w="9525">
            <a:noFill/>
            <a:miter lim="800000"/>
            <a:headEnd/>
            <a:tailEnd/>
          </a:ln>
        </p:spPr>
        <p:txBody>
          <a:bodyPr/>
          <a:lstStyle/>
          <a:p>
            <a:pPr marL="463550" indent="-463550" defTabSz="914400">
              <a:spcBef>
                <a:spcPts val="2000"/>
              </a:spcBef>
              <a:buSzPct val="90000"/>
              <a:buFontTx/>
              <a:buBlip>
                <a:blip r:embed="rId5"/>
              </a:buBlip>
            </a:pPr>
            <a:r>
              <a:rPr lang="en-AU" sz="2400">
                <a:latin typeface="Times New Roman" pitchFamily="18" charset="0"/>
              </a:rPr>
              <a:t>238U/204Pb vs 206Pb/204Pb</a:t>
            </a:r>
          </a:p>
        </p:txBody>
      </p:sp>
      <p:graphicFrame>
        <p:nvGraphicFramePr>
          <p:cNvPr id="6" name="Chart 5"/>
          <p:cNvGraphicFramePr>
            <a:graphicFrameLocks/>
          </p:cNvGraphicFramePr>
          <p:nvPr/>
        </p:nvGraphicFramePr>
        <p:xfrm>
          <a:off x="0" y="2227255"/>
          <a:ext cx="6600299" cy="4630745"/>
        </p:xfrm>
        <a:graphic>
          <a:graphicData uri="http://schemas.openxmlformats.org/drawingml/2006/chart">
            <c:chart xmlns:c="http://schemas.openxmlformats.org/drawingml/2006/chart" xmlns:r="http://schemas.openxmlformats.org/officeDocument/2006/relationships" r:id="rId6"/>
          </a:graphicData>
        </a:graphic>
      </p:graphicFrame>
      <p:sp>
        <p:nvSpPr>
          <p:cNvPr id="63498" name="Rectangle 24"/>
          <p:cNvSpPr>
            <a:spLocks noChangeArrowheads="1"/>
          </p:cNvSpPr>
          <p:nvPr/>
        </p:nvSpPr>
        <p:spPr bwMode="auto">
          <a:xfrm>
            <a:off x="6491288" y="3494088"/>
            <a:ext cx="2681287" cy="307975"/>
          </a:xfrm>
          <a:prstGeom prst="rect">
            <a:avLst/>
          </a:prstGeom>
          <a:noFill/>
          <a:ln w="9525">
            <a:noFill/>
            <a:miter lim="800000"/>
            <a:headEnd/>
            <a:tailEnd/>
          </a:ln>
        </p:spPr>
        <p:txBody>
          <a:bodyPr>
            <a:spAutoFit/>
          </a:bodyPr>
          <a:lstStyle/>
          <a:p>
            <a:r>
              <a:rPr lang="ru-RU" sz="1400">
                <a:solidFill>
                  <a:srgbClr val="000000"/>
                </a:solidFill>
                <a:latin typeface="Times New Roman" pitchFamily="18" charset="0"/>
              </a:rPr>
              <a:t>Источник</a:t>
            </a:r>
            <a:r>
              <a:rPr lang="en-AU" sz="1400">
                <a:solidFill>
                  <a:srgbClr val="000000"/>
                </a:solidFill>
                <a:latin typeface="Times New Roman" pitchFamily="18" charset="0"/>
              </a:rPr>
              <a:t>: </a:t>
            </a:r>
            <a:r>
              <a:rPr lang="en-AU" sz="1400">
                <a:solidFill>
                  <a:srgbClr val="860908"/>
                </a:solidFill>
                <a:latin typeface="Times New Roman" pitchFamily="18" charset="0"/>
              </a:rPr>
              <a:t>Nakanishi et al., 1999</a:t>
            </a:r>
            <a:endParaRPr lang="en-US" sz="1400">
              <a:solidFill>
                <a:srgbClr val="860908"/>
              </a:solidFill>
              <a:latin typeface="Times New Roman"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630238" y="509588"/>
            <a:ext cx="7810500" cy="63404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5538" name="Title 1"/>
          <p:cNvSpPr>
            <a:spLocks noGrp="1"/>
          </p:cNvSpPr>
          <p:nvPr>
            <p:ph type="title"/>
          </p:nvPr>
        </p:nvSpPr>
        <p:spPr>
          <a:xfrm>
            <a:off x="0" y="34925"/>
            <a:ext cx="9144000" cy="511175"/>
          </a:xfrm>
        </p:spPr>
        <p:txBody>
          <a:bodyPr/>
          <a:lstStyle/>
          <a:p>
            <a:pPr>
              <a:lnSpc>
                <a:spcPct val="80000"/>
              </a:lnSpc>
            </a:pPr>
            <a:r>
              <a:rPr lang="ru-RU" sz="2200" smtClean="0"/>
              <a:t>Корреляция данных по литологии, естественного гамма-излучения</a:t>
            </a:r>
            <a:br>
              <a:rPr lang="ru-RU" sz="2200" smtClean="0"/>
            </a:br>
            <a:r>
              <a:rPr lang="ru-RU" sz="2200" smtClean="0"/>
              <a:t>и </a:t>
            </a:r>
            <a:r>
              <a:rPr lang="en-AU" sz="2200" smtClean="0"/>
              <a:t>U/Pb</a:t>
            </a:r>
            <a:r>
              <a:rPr lang="ru-RU" sz="2200" smtClean="0"/>
              <a:t> отношения</a:t>
            </a:r>
            <a:endParaRPr lang="en-US" sz="2200" smtClean="0"/>
          </a:p>
        </p:txBody>
      </p:sp>
      <p:pic>
        <p:nvPicPr>
          <p:cNvPr id="65539" name="Picture 4" descr="U1346A Lithology+NGR+My Samples.png"/>
          <p:cNvPicPr>
            <a:picLocks noChangeAspect="1"/>
          </p:cNvPicPr>
          <p:nvPr/>
        </p:nvPicPr>
        <p:blipFill>
          <a:blip r:embed="rId3"/>
          <a:srcRect t="3291" b="8"/>
          <a:stretch>
            <a:fillRect/>
          </a:stretch>
        </p:blipFill>
        <p:spPr bwMode="auto">
          <a:xfrm>
            <a:off x="1162050" y="509588"/>
            <a:ext cx="3271838" cy="6362700"/>
          </a:xfrm>
          <a:prstGeom prst="rect">
            <a:avLst/>
          </a:prstGeom>
          <a:noFill/>
          <a:ln w="9525">
            <a:noFill/>
            <a:miter lim="800000"/>
            <a:headEnd/>
            <a:tailEnd/>
          </a:ln>
        </p:spPr>
      </p:pic>
      <p:sp>
        <p:nvSpPr>
          <p:cNvPr id="65540" name="Picture 36" descr="Lithology + NGR + My Samples1.png"/>
          <p:cNvSpPr>
            <a:spLocks noChangeAspect="1"/>
          </p:cNvSpPr>
          <p:nvPr/>
        </p:nvSpPr>
        <p:spPr bwMode="auto">
          <a:xfrm>
            <a:off x="5053013" y="509588"/>
            <a:ext cx="3333750" cy="6389687"/>
          </a:xfrm>
          <a:prstGeom prst="rect">
            <a:avLst/>
          </a:prstGeom>
          <a:noFill/>
          <a:ln w="9525">
            <a:noFill/>
            <a:miter lim="800000"/>
            <a:headEnd/>
            <a:tailEnd/>
          </a:ln>
        </p:spPr>
        <p:txBody>
          <a:bodyPr/>
          <a:lstStyle/>
          <a:p>
            <a:endParaRPr lang="ru-RU"/>
          </a:p>
        </p:txBody>
      </p:sp>
      <p:sp>
        <p:nvSpPr>
          <p:cNvPr id="65541" name="Title 1"/>
          <p:cNvSpPr txBox="1">
            <a:spLocks/>
          </p:cNvSpPr>
          <p:nvPr/>
        </p:nvSpPr>
        <p:spPr bwMode="auto">
          <a:xfrm rot="-5400000">
            <a:off x="-724693" y="2651919"/>
            <a:ext cx="3130550" cy="420687"/>
          </a:xfrm>
          <a:prstGeom prst="rect">
            <a:avLst/>
          </a:prstGeom>
          <a:noFill/>
          <a:ln w="9525">
            <a:noFill/>
            <a:miter lim="800000"/>
            <a:headEnd/>
            <a:tailEnd/>
          </a:ln>
        </p:spPr>
        <p:txBody>
          <a:bodyPr anchor="ctr"/>
          <a:lstStyle/>
          <a:p>
            <a:pPr defTabSz="914400"/>
            <a:r>
              <a:rPr lang="ru-RU">
                <a:latin typeface="Times New Roman" pitchFamily="18" charset="0"/>
                <a:cs typeface="Times New Roman" pitchFamily="18" charset="0"/>
              </a:rPr>
              <a:t>Массив Ширшов</a:t>
            </a:r>
            <a:r>
              <a:rPr lang="en-AU">
                <a:latin typeface="Times New Roman" pitchFamily="18" charset="0"/>
                <a:cs typeface="Times New Roman" pitchFamily="18" charset="0"/>
              </a:rPr>
              <a:t>, U1346A</a:t>
            </a:r>
          </a:p>
        </p:txBody>
      </p:sp>
      <p:sp>
        <p:nvSpPr>
          <p:cNvPr id="65542" name="Title 1"/>
          <p:cNvSpPr txBox="1">
            <a:spLocks/>
          </p:cNvSpPr>
          <p:nvPr/>
        </p:nvSpPr>
        <p:spPr bwMode="auto">
          <a:xfrm rot="-5400000">
            <a:off x="3548856" y="2380457"/>
            <a:ext cx="2587625" cy="420688"/>
          </a:xfrm>
          <a:prstGeom prst="rect">
            <a:avLst/>
          </a:prstGeom>
          <a:noFill/>
          <a:ln w="9525">
            <a:noFill/>
            <a:miter lim="800000"/>
            <a:headEnd/>
            <a:tailEnd/>
          </a:ln>
        </p:spPr>
        <p:txBody>
          <a:bodyPr anchor="ctr"/>
          <a:lstStyle/>
          <a:p>
            <a:pPr defTabSz="914400"/>
            <a:r>
              <a:rPr lang="ru-RU">
                <a:latin typeface="Times New Roman" pitchFamily="18" charset="0"/>
                <a:cs typeface="Times New Roman" pitchFamily="18" charset="0"/>
              </a:rPr>
              <a:t>Массив Ори</a:t>
            </a:r>
            <a:r>
              <a:rPr lang="en-AU">
                <a:latin typeface="Times New Roman" pitchFamily="18" charset="0"/>
                <a:cs typeface="Times New Roman" pitchFamily="18" charset="0"/>
              </a:rPr>
              <a:t>, U1349A</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_0200.JPG"/>
          <p:cNvPicPr>
            <a:picLocks noChangeAspect="1"/>
          </p:cNvPicPr>
          <p:nvPr/>
        </p:nvPicPr>
        <p:blipFill>
          <a:blip r:embed="rId3"/>
          <a:srcRect/>
          <a:stretch>
            <a:fillRect/>
          </a:stretch>
        </p:blipFill>
        <p:spPr bwMode="auto">
          <a:xfrm>
            <a:off x="5424488" y="3716338"/>
            <a:ext cx="4221162" cy="3152775"/>
          </a:xfrm>
          <a:prstGeom prst="rect">
            <a:avLst/>
          </a:prstGeom>
          <a:noFill/>
          <a:ln w="9525">
            <a:noFill/>
            <a:miter lim="800000"/>
            <a:headEnd/>
            <a:tailEnd/>
          </a:ln>
        </p:spPr>
      </p:pic>
      <p:pic>
        <p:nvPicPr>
          <p:cNvPr id="4" name="Picture 3" descr="P1020392.JPG"/>
          <p:cNvPicPr>
            <a:picLocks noChangeAspect="1"/>
          </p:cNvPicPr>
          <p:nvPr/>
        </p:nvPicPr>
        <p:blipFill>
          <a:blip r:embed="rId4"/>
          <a:srcRect/>
          <a:stretch>
            <a:fillRect/>
          </a:stretch>
        </p:blipFill>
        <p:spPr bwMode="auto">
          <a:xfrm>
            <a:off x="2755900" y="2962275"/>
            <a:ext cx="3392488" cy="1909763"/>
          </a:xfrm>
          <a:prstGeom prst="rect">
            <a:avLst/>
          </a:prstGeom>
          <a:noFill/>
          <a:ln w="9525">
            <a:noFill/>
            <a:miter lim="800000"/>
            <a:headEnd/>
            <a:tailEnd/>
          </a:ln>
        </p:spPr>
      </p:pic>
      <p:pic>
        <p:nvPicPr>
          <p:cNvPr id="67587" name="Picture 4" descr="P1020293.JPG"/>
          <p:cNvPicPr>
            <a:picLocks noChangeAspect="1"/>
          </p:cNvPicPr>
          <p:nvPr/>
        </p:nvPicPr>
        <p:blipFill>
          <a:blip r:embed="rId5"/>
          <a:srcRect/>
          <a:stretch>
            <a:fillRect/>
          </a:stretch>
        </p:blipFill>
        <p:spPr bwMode="auto">
          <a:xfrm>
            <a:off x="-514350" y="501650"/>
            <a:ext cx="4370388" cy="2460625"/>
          </a:xfrm>
          <a:prstGeom prst="rect">
            <a:avLst/>
          </a:prstGeom>
          <a:noFill/>
          <a:ln w="9525">
            <a:noFill/>
            <a:miter lim="800000"/>
            <a:headEnd/>
            <a:tailEnd/>
          </a:ln>
        </p:spPr>
      </p:pic>
      <p:sp>
        <p:nvSpPr>
          <p:cNvPr id="67588" name="Title 1"/>
          <p:cNvSpPr>
            <a:spLocks noGrp="1"/>
          </p:cNvSpPr>
          <p:nvPr>
            <p:ph type="title"/>
          </p:nvPr>
        </p:nvSpPr>
        <p:spPr>
          <a:xfrm>
            <a:off x="0" y="0"/>
            <a:ext cx="9144000" cy="509588"/>
          </a:xfrm>
        </p:spPr>
        <p:txBody>
          <a:bodyPr/>
          <a:lstStyle/>
          <a:p>
            <a:pPr>
              <a:lnSpc>
                <a:spcPct val="80000"/>
              </a:lnSpc>
            </a:pPr>
            <a:r>
              <a:rPr lang="ru-RU" sz="2500" smtClean="0"/>
              <a:t>Эксперименты по обработке образцов поднятия Шатского</a:t>
            </a:r>
            <a:endParaRPr lang="en-US" sz="2500" smtClean="0"/>
          </a:p>
        </p:txBody>
      </p:sp>
      <p:sp>
        <p:nvSpPr>
          <p:cNvPr id="67589" name="Title 1"/>
          <p:cNvSpPr txBox="1">
            <a:spLocks/>
          </p:cNvSpPr>
          <p:nvPr/>
        </p:nvSpPr>
        <p:spPr bwMode="auto">
          <a:xfrm>
            <a:off x="4410075" y="558800"/>
            <a:ext cx="3940175" cy="836613"/>
          </a:xfrm>
          <a:prstGeom prst="rect">
            <a:avLst/>
          </a:prstGeom>
          <a:noFill/>
          <a:ln w="9525">
            <a:noFill/>
            <a:miter lim="800000"/>
            <a:headEnd/>
            <a:tailEnd/>
          </a:ln>
        </p:spPr>
        <p:txBody>
          <a:bodyPr anchor="ctr"/>
          <a:lstStyle/>
          <a:p>
            <a:pPr algn="ctr" defTabSz="914400"/>
            <a:r>
              <a:rPr lang="ru-RU" sz="2400">
                <a:solidFill>
                  <a:srgbClr val="660066"/>
                </a:solidFill>
              </a:rPr>
              <a:t>Необработанный образец</a:t>
            </a:r>
            <a:endParaRPr lang="en-US" sz="2400">
              <a:solidFill>
                <a:srgbClr val="660066"/>
              </a:solidFill>
            </a:endParaRPr>
          </a:p>
          <a:p>
            <a:pPr algn="ctr" defTabSz="914400"/>
            <a:r>
              <a:rPr lang="en-US" sz="2400"/>
              <a:t>U1346A 11R1 58/63</a:t>
            </a:r>
          </a:p>
        </p:txBody>
      </p:sp>
      <p:cxnSp>
        <p:nvCxnSpPr>
          <p:cNvPr id="9" name="Straight Connector 8"/>
          <p:cNvCxnSpPr/>
          <p:nvPr/>
        </p:nvCxnSpPr>
        <p:spPr>
          <a:xfrm flipH="1">
            <a:off x="3408363" y="860425"/>
            <a:ext cx="1042987" cy="233363"/>
          </a:xfrm>
          <a:prstGeom prst="line">
            <a:avLst/>
          </a:prstGeom>
          <a:ln>
            <a:solidFill>
              <a:schemeClr val="accent1">
                <a:lumMod val="50000"/>
              </a:schemeClr>
            </a:solidFill>
            <a:tailEnd type="triangle" w="lg"/>
          </a:ln>
          <a:effectLst/>
        </p:spPr>
        <p:style>
          <a:lnRef idx="3">
            <a:schemeClr val="accent1"/>
          </a:lnRef>
          <a:fillRef idx="0">
            <a:schemeClr val="accent1"/>
          </a:fillRef>
          <a:effectRef idx="2">
            <a:schemeClr val="accent1"/>
          </a:effectRef>
          <a:fontRef idx="minor">
            <a:schemeClr val="tx1"/>
          </a:fontRef>
        </p:style>
      </p:cxnSp>
      <p:sp>
        <p:nvSpPr>
          <p:cNvPr id="14" name="Title 1"/>
          <p:cNvSpPr txBox="1">
            <a:spLocks/>
          </p:cNvSpPr>
          <p:nvPr/>
        </p:nvSpPr>
        <p:spPr bwMode="auto">
          <a:xfrm>
            <a:off x="3856038" y="1693863"/>
            <a:ext cx="2439987" cy="1377950"/>
          </a:xfrm>
          <a:prstGeom prst="rect">
            <a:avLst/>
          </a:prstGeom>
          <a:noFill/>
          <a:ln w="9525">
            <a:noFill/>
            <a:miter lim="800000"/>
            <a:headEnd/>
            <a:tailEnd/>
          </a:ln>
        </p:spPr>
        <p:txBody>
          <a:bodyPr anchor="ctr"/>
          <a:lstStyle/>
          <a:p>
            <a:pPr algn="ctr" defTabSz="914400"/>
            <a:r>
              <a:rPr lang="en-US" sz="2400">
                <a:solidFill>
                  <a:srgbClr val="660066"/>
                </a:solidFill>
              </a:rPr>
              <a:t>0.5N HCl </a:t>
            </a:r>
            <a:r>
              <a:rPr lang="ru-RU" sz="2400">
                <a:solidFill>
                  <a:srgbClr val="660066"/>
                </a:solidFill>
              </a:rPr>
              <a:t>обработанный образец</a:t>
            </a:r>
            <a:endParaRPr lang="en-US" sz="2400">
              <a:solidFill>
                <a:srgbClr val="660066"/>
              </a:solidFill>
            </a:endParaRPr>
          </a:p>
        </p:txBody>
      </p:sp>
      <p:sp>
        <p:nvSpPr>
          <p:cNvPr id="19" name="Title 1"/>
          <p:cNvSpPr txBox="1">
            <a:spLocks/>
          </p:cNvSpPr>
          <p:nvPr/>
        </p:nvSpPr>
        <p:spPr bwMode="auto">
          <a:xfrm>
            <a:off x="5853113" y="2452688"/>
            <a:ext cx="3290887" cy="1273175"/>
          </a:xfrm>
          <a:prstGeom prst="rect">
            <a:avLst/>
          </a:prstGeom>
          <a:noFill/>
          <a:ln w="9525">
            <a:noFill/>
            <a:miter lim="800000"/>
            <a:headEnd/>
            <a:tailEnd/>
          </a:ln>
        </p:spPr>
        <p:txBody>
          <a:bodyPr anchor="ctr"/>
          <a:lstStyle/>
          <a:p>
            <a:pPr algn="ctr" defTabSz="914400"/>
            <a:r>
              <a:rPr lang="en-US" sz="2400">
                <a:solidFill>
                  <a:srgbClr val="660066"/>
                </a:solidFill>
              </a:rPr>
              <a:t>6N HCl </a:t>
            </a:r>
            <a:r>
              <a:rPr lang="ru-RU" sz="2400">
                <a:solidFill>
                  <a:srgbClr val="660066"/>
                </a:solidFill>
              </a:rPr>
              <a:t>обработанный образец</a:t>
            </a:r>
            <a:endParaRPr lang="en-US" sz="2400">
              <a:solidFill>
                <a:srgbClr val="660066"/>
              </a:solidFill>
            </a:endParaRPr>
          </a:p>
        </p:txBody>
      </p:sp>
      <p:cxnSp>
        <p:nvCxnSpPr>
          <p:cNvPr id="12" name="Straight Connector 11"/>
          <p:cNvCxnSpPr/>
          <p:nvPr/>
        </p:nvCxnSpPr>
        <p:spPr>
          <a:xfrm flipH="1">
            <a:off x="2260600" y="3606800"/>
            <a:ext cx="730250" cy="482600"/>
          </a:xfrm>
          <a:prstGeom prst="line">
            <a:avLst/>
          </a:prstGeom>
          <a:ln>
            <a:solidFill>
              <a:schemeClr val="accent1">
                <a:lumMod val="50000"/>
              </a:schemeClr>
            </a:solidFill>
            <a:tailEnd type="triangle" w="lg"/>
          </a:ln>
          <a:effectLst/>
        </p:spPr>
        <p:style>
          <a:lnRef idx="3">
            <a:schemeClr val="accent1"/>
          </a:lnRef>
          <a:fillRef idx="0">
            <a:schemeClr val="accent1"/>
          </a:fillRef>
          <a:effectRef idx="2">
            <a:schemeClr val="accent1"/>
          </a:effectRef>
          <a:fontRef idx="minor">
            <a:schemeClr val="tx1"/>
          </a:fontRef>
        </p:style>
      </p:cxnSp>
      <p:sp>
        <p:nvSpPr>
          <p:cNvPr id="17" name="TextBox 16"/>
          <p:cNvSpPr txBox="1">
            <a:spLocks noChangeArrowheads="1"/>
          </p:cNvSpPr>
          <p:nvPr/>
        </p:nvSpPr>
        <p:spPr bwMode="auto">
          <a:xfrm>
            <a:off x="387350" y="3825875"/>
            <a:ext cx="2057400" cy="1200150"/>
          </a:xfrm>
          <a:prstGeom prst="rect">
            <a:avLst/>
          </a:prstGeom>
          <a:noFill/>
          <a:ln w="9525">
            <a:noFill/>
            <a:miter lim="800000"/>
            <a:headEnd/>
            <a:tailEnd/>
          </a:ln>
        </p:spPr>
        <p:txBody>
          <a:bodyPr wrap="none">
            <a:spAutoFit/>
          </a:bodyPr>
          <a:lstStyle/>
          <a:p>
            <a:r>
              <a:rPr lang="en-AU" sz="2400">
                <a:solidFill>
                  <a:srgbClr val="660066"/>
                </a:solidFill>
                <a:latin typeface="Times New Roman" pitchFamily="18" charset="0"/>
              </a:rPr>
              <a:t>0.5N HCL</a:t>
            </a:r>
            <a:endParaRPr lang="ru-RU" sz="2400">
              <a:solidFill>
                <a:srgbClr val="660066"/>
              </a:solidFill>
              <a:latin typeface="Times New Roman" pitchFamily="18" charset="0"/>
            </a:endParaRPr>
          </a:p>
          <a:p>
            <a:r>
              <a:rPr lang="ru-RU" sz="2400">
                <a:solidFill>
                  <a:srgbClr val="660066"/>
                </a:solidFill>
                <a:latin typeface="Times New Roman" pitchFamily="18" charset="0"/>
              </a:rPr>
              <a:t>растворенный</a:t>
            </a:r>
          </a:p>
          <a:p>
            <a:r>
              <a:rPr lang="ru-RU" sz="2400">
                <a:solidFill>
                  <a:srgbClr val="660066"/>
                </a:solidFill>
                <a:latin typeface="Times New Roman" pitchFamily="18" charset="0"/>
              </a:rPr>
              <a:t>материал</a:t>
            </a:r>
            <a:endParaRPr lang="en-AU" sz="2400">
              <a:solidFill>
                <a:srgbClr val="660066"/>
              </a:solidFill>
              <a:latin typeface="Times New Roman" pitchFamily="18" charset="0"/>
            </a:endParaRPr>
          </a:p>
        </p:txBody>
      </p:sp>
      <p:cxnSp>
        <p:nvCxnSpPr>
          <p:cNvPr id="18" name="Straight Connector 17"/>
          <p:cNvCxnSpPr/>
          <p:nvPr/>
        </p:nvCxnSpPr>
        <p:spPr>
          <a:xfrm>
            <a:off x="2990850" y="2717800"/>
            <a:ext cx="663575" cy="593725"/>
          </a:xfrm>
          <a:prstGeom prst="line">
            <a:avLst/>
          </a:prstGeom>
          <a:ln w="66675">
            <a:solidFill>
              <a:schemeClr val="accent2">
                <a:lumMod val="75000"/>
                <a:lumOff val="25000"/>
              </a:schemeClr>
            </a:solidFill>
            <a:tailEnd type="triangle" w="lg"/>
          </a:ln>
          <a:effectLst/>
        </p:spPr>
        <p:style>
          <a:lnRef idx="3">
            <a:schemeClr val="accent1"/>
          </a:lnRef>
          <a:fillRef idx="0">
            <a:schemeClr val="accent1"/>
          </a:fillRef>
          <a:effectRef idx="2">
            <a:schemeClr val="accent1"/>
          </a:effectRef>
          <a:fontRef idx="minor">
            <a:schemeClr val="tx1"/>
          </a:fontRef>
        </p:style>
      </p:cxnSp>
      <p:cxnSp>
        <p:nvCxnSpPr>
          <p:cNvPr id="22" name="Straight Connector 21"/>
          <p:cNvCxnSpPr/>
          <p:nvPr/>
        </p:nvCxnSpPr>
        <p:spPr>
          <a:xfrm>
            <a:off x="5548313" y="4425950"/>
            <a:ext cx="755650" cy="604838"/>
          </a:xfrm>
          <a:prstGeom prst="line">
            <a:avLst/>
          </a:prstGeom>
          <a:ln w="66675">
            <a:solidFill>
              <a:schemeClr val="accent2">
                <a:lumMod val="75000"/>
                <a:lumOff val="25000"/>
              </a:schemeClr>
            </a:solidFill>
            <a:tailEnd type="triangle" w="lg"/>
          </a:ln>
          <a:effectLst/>
        </p:spPr>
        <p:style>
          <a:lnRef idx="3">
            <a:schemeClr val="accent1"/>
          </a:lnRef>
          <a:fillRef idx="0">
            <a:schemeClr val="accent1"/>
          </a:fillRef>
          <a:effectRef idx="2">
            <a:schemeClr val="accent1"/>
          </a:effectRef>
          <a:fontRef idx="minor">
            <a:schemeClr val="tx1"/>
          </a:fontRef>
        </p:style>
      </p:cxnSp>
      <p:cxnSp>
        <p:nvCxnSpPr>
          <p:cNvPr id="21" name="Straight Connector 20"/>
          <p:cNvCxnSpPr/>
          <p:nvPr/>
        </p:nvCxnSpPr>
        <p:spPr>
          <a:xfrm flipH="1">
            <a:off x="4870450" y="5162550"/>
            <a:ext cx="728663" cy="442913"/>
          </a:xfrm>
          <a:prstGeom prst="line">
            <a:avLst/>
          </a:prstGeom>
          <a:ln>
            <a:solidFill>
              <a:schemeClr val="accent1">
                <a:lumMod val="50000"/>
              </a:schemeClr>
            </a:solidFill>
            <a:tailEnd type="triangle" w="lg"/>
          </a:ln>
          <a:effectLst/>
        </p:spPr>
        <p:style>
          <a:lnRef idx="3">
            <a:schemeClr val="accent1"/>
          </a:lnRef>
          <a:fillRef idx="0">
            <a:schemeClr val="accent1"/>
          </a:fillRef>
          <a:effectRef idx="2">
            <a:schemeClr val="accent1"/>
          </a:effectRef>
          <a:fontRef idx="minor">
            <a:schemeClr val="tx1"/>
          </a:fontRef>
        </p:style>
      </p:cxnSp>
      <p:sp>
        <p:nvSpPr>
          <p:cNvPr id="23" name="TextBox 22"/>
          <p:cNvSpPr txBox="1">
            <a:spLocks noChangeArrowheads="1"/>
          </p:cNvSpPr>
          <p:nvPr/>
        </p:nvSpPr>
        <p:spPr bwMode="auto">
          <a:xfrm>
            <a:off x="3354388" y="5227638"/>
            <a:ext cx="2111375" cy="1200150"/>
          </a:xfrm>
          <a:prstGeom prst="rect">
            <a:avLst/>
          </a:prstGeom>
          <a:noFill/>
          <a:ln w="9525">
            <a:noFill/>
            <a:miter lim="800000"/>
            <a:headEnd/>
            <a:tailEnd/>
          </a:ln>
        </p:spPr>
        <p:txBody>
          <a:bodyPr wrap="none">
            <a:spAutoFit/>
          </a:bodyPr>
          <a:lstStyle/>
          <a:p>
            <a:r>
              <a:rPr lang="en-AU" sz="2400">
                <a:solidFill>
                  <a:srgbClr val="660066"/>
                </a:solidFill>
                <a:latin typeface="Times New Roman" pitchFamily="18" charset="0"/>
              </a:rPr>
              <a:t>6N HC</a:t>
            </a:r>
            <a:endParaRPr lang="ru-RU" sz="2400">
              <a:solidFill>
                <a:srgbClr val="660066"/>
              </a:solidFill>
              <a:latin typeface="Times New Roman" pitchFamily="18" charset="0"/>
            </a:endParaRPr>
          </a:p>
          <a:p>
            <a:r>
              <a:rPr lang="ru-RU" sz="2400">
                <a:solidFill>
                  <a:srgbClr val="660066"/>
                </a:solidFill>
                <a:latin typeface="Times New Roman" pitchFamily="18" charset="0"/>
              </a:rPr>
              <a:t>растворенный</a:t>
            </a:r>
          </a:p>
          <a:p>
            <a:r>
              <a:rPr lang="ru-RU" sz="2400">
                <a:solidFill>
                  <a:srgbClr val="660066"/>
                </a:solidFill>
                <a:latin typeface="Times New Roman" pitchFamily="18" charset="0"/>
              </a:rPr>
              <a:t>материал</a:t>
            </a:r>
            <a:endParaRPr lang="en-AU" sz="2400">
              <a:solidFill>
                <a:srgbClr val="660066"/>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par>
                                <p:cTn id="8" presetID="5"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heckerboard(across)">
                                      <p:cBhvr>
                                        <p:cTn id="13" dur="500"/>
                                        <p:tgtEl>
                                          <p:spTgt spid="14"/>
                                        </p:tgtEl>
                                      </p:cBhvr>
                                    </p:animEffect>
                                  </p:childTnLst>
                                </p:cTn>
                              </p:par>
                              <p:par>
                                <p:cTn id="14" presetID="5" presetClass="entr" presetSubtype="1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heckerboard(across)">
                                      <p:cBhvr>
                                        <p:cTn id="16" dur="500"/>
                                        <p:tgtEl>
                                          <p:spTgt spid="12"/>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heckerboard(across)">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heckerboard(across)">
                                      <p:cBhvr>
                                        <p:cTn id="24" dur="500"/>
                                        <p:tgtEl>
                                          <p:spTgt spid="6"/>
                                        </p:tgtEl>
                                      </p:cBhvr>
                                    </p:animEffect>
                                  </p:childTnLst>
                                </p:cTn>
                              </p:par>
                              <p:par>
                                <p:cTn id="25" presetID="5" presetClass="entr" presetSubtype="1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checkerboard(across)">
                                      <p:cBhvr>
                                        <p:cTn id="27" dur="500"/>
                                        <p:tgtEl>
                                          <p:spTgt spid="22"/>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checkerboard(across)">
                                      <p:cBhvr>
                                        <p:cTn id="30" dur="500"/>
                                        <p:tgtEl>
                                          <p:spTgt spid="19"/>
                                        </p:tgtEl>
                                      </p:cBhvr>
                                    </p:animEffect>
                                  </p:childTnLst>
                                </p:cTn>
                              </p:par>
                              <p:par>
                                <p:cTn id="31" presetID="5" presetClass="entr" presetSubtype="1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checkerboard(across)">
                                      <p:cBhvr>
                                        <p:cTn id="33" dur="500"/>
                                        <p:tgtEl>
                                          <p:spTgt spid="21"/>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checkerboard(across)">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17"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Content Placeholder 2"/>
          <p:cNvSpPr txBox="1">
            <a:spLocks/>
          </p:cNvSpPr>
          <p:nvPr/>
        </p:nvSpPr>
        <p:spPr bwMode="auto">
          <a:xfrm>
            <a:off x="5486400" y="2020888"/>
            <a:ext cx="3392488" cy="2706687"/>
          </a:xfrm>
          <a:prstGeom prst="rect">
            <a:avLst/>
          </a:prstGeom>
          <a:noFill/>
          <a:ln w="9525">
            <a:noFill/>
            <a:miter lim="800000"/>
            <a:headEnd/>
            <a:tailEnd/>
          </a:ln>
        </p:spPr>
        <p:txBody>
          <a:bodyPr/>
          <a:lstStyle/>
          <a:p>
            <a:pPr defTabSz="914400">
              <a:spcBef>
                <a:spcPts val="2000"/>
              </a:spcBef>
              <a:buSzPct val="90000"/>
            </a:pPr>
            <a:r>
              <a:rPr lang="ru-RU" sz="2400">
                <a:latin typeface="Times New Roman" pitchFamily="18" charset="0"/>
              </a:rPr>
              <a:t>Эрохроны показывают возраст последних изменений базальтов Шатского, который значительно моложе, чем магматизм поднятия Шатского.</a:t>
            </a:r>
          </a:p>
        </p:txBody>
      </p:sp>
      <p:sp>
        <p:nvSpPr>
          <p:cNvPr id="69634" name="Title 1"/>
          <p:cNvSpPr>
            <a:spLocks noGrp="1"/>
          </p:cNvSpPr>
          <p:nvPr>
            <p:ph type="title"/>
          </p:nvPr>
        </p:nvSpPr>
        <p:spPr>
          <a:xfrm>
            <a:off x="4938713" y="101600"/>
            <a:ext cx="4205287" cy="1162050"/>
          </a:xfrm>
        </p:spPr>
        <p:txBody>
          <a:bodyPr/>
          <a:lstStyle/>
          <a:p>
            <a:r>
              <a:rPr lang="ru-RU" sz="3500" smtClean="0"/>
              <a:t>Предварительные результаты</a:t>
            </a:r>
            <a:r>
              <a:rPr lang="en-AU" sz="3500" smtClean="0"/>
              <a:t>:</a:t>
            </a:r>
            <a:endParaRPr lang="en-US" sz="3500" smtClean="0"/>
          </a:p>
        </p:txBody>
      </p:sp>
      <p:graphicFrame>
        <p:nvGraphicFramePr>
          <p:cNvPr id="7" name="Chart 6"/>
          <p:cNvGraphicFramePr>
            <a:graphicFrameLocks/>
          </p:cNvGraphicFramePr>
          <p:nvPr/>
        </p:nvGraphicFramePr>
        <p:xfrm>
          <a:off x="283372" y="3584411"/>
          <a:ext cx="5344519" cy="293880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a:graphicFrameLocks/>
          </p:cNvGraphicFramePr>
          <p:nvPr/>
        </p:nvGraphicFramePr>
        <p:xfrm>
          <a:off x="283372" y="279633"/>
          <a:ext cx="5344519" cy="3303636"/>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p:cNvSpPr txBox="1"/>
          <p:nvPr/>
        </p:nvSpPr>
        <p:spPr>
          <a:xfrm>
            <a:off x="36861" y="1386475"/>
            <a:ext cx="461665" cy="1141486"/>
          </a:xfrm>
          <a:prstGeom prst="rect">
            <a:avLst/>
          </a:prstGeom>
          <a:noFill/>
        </p:spPr>
        <p:txBody>
          <a:bodyPr vert="vert270" wrap="none">
            <a:spAutoFit/>
          </a:bodyPr>
          <a:lstStyle/>
          <a:p>
            <a:pPr fontAlgn="auto">
              <a:spcBef>
                <a:spcPts val="0"/>
              </a:spcBef>
              <a:spcAft>
                <a:spcPts val="0"/>
              </a:spcAft>
              <a:defRPr/>
            </a:pPr>
            <a:r>
              <a:rPr lang="en-US" baseline="30000" dirty="0">
                <a:latin typeface="+mn-lt"/>
                <a:cs typeface="+mn-cs"/>
              </a:rPr>
              <a:t>207</a:t>
            </a:r>
            <a:r>
              <a:rPr lang="en-US" dirty="0">
                <a:latin typeface="+mn-lt"/>
                <a:cs typeface="+mn-cs"/>
              </a:rPr>
              <a:t>Pb\</a:t>
            </a:r>
            <a:r>
              <a:rPr lang="en-US" baseline="30000" dirty="0">
                <a:latin typeface="+mn-lt"/>
                <a:cs typeface="+mn-cs"/>
              </a:rPr>
              <a:t>204</a:t>
            </a:r>
            <a:r>
              <a:rPr lang="en-US" dirty="0">
                <a:latin typeface="+mn-lt"/>
                <a:cs typeface="+mn-cs"/>
              </a:rPr>
              <a:t>Pb</a:t>
            </a:r>
            <a:endParaRPr lang="en-US" dirty="0">
              <a:latin typeface="+mn-lt"/>
              <a:cs typeface="+mn-cs"/>
            </a:endParaRPr>
          </a:p>
        </p:txBody>
      </p:sp>
      <p:sp>
        <p:nvSpPr>
          <p:cNvPr id="69638" name="TextBox 13"/>
          <p:cNvSpPr txBox="1">
            <a:spLocks noChangeArrowheads="1"/>
          </p:cNvSpPr>
          <p:nvPr/>
        </p:nvSpPr>
        <p:spPr bwMode="auto">
          <a:xfrm>
            <a:off x="2281238" y="3398838"/>
            <a:ext cx="1235075" cy="369887"/>
          </a:xfrm>
          <a:prstGeom prst="rect">
            <a:avLst/>
          </a:prstGeom>
          <a:noFill/>
          <a:ln w="9525">
            <a:noFill/>
            <a:miter lim="800000"/>
            <a:headEnd/>
            <a:tailEnd/>
          </a:ln>
        </p:spPr>
        <p:txBody>
          <a:bodyPr wrap="none">
            <a:spAutoFit/>
          </a:bodyPr>
          <a:lstStyle/>
          <a:p>
            <a:r>
              <a:rPr lang="en-US" baseline="30000">
                <a:latin typeface="Times New Roman" pitchFamily="18" charset="0"/>
              </a:rPr>
              <a:t>206</a:t>
            </a:r>
            <a:r>
              <a:rPr lang="en-US">
                <a:latin typeface="Times New Roman" pitchFamily="18" charset="0"/>
              </a:rPr>
              <a:t>Pb/</a:t>
            </a:r>
            <a:r>
              <a:rPr lang="en-US" baseline="30000">
                <a:latin typeface="Times New Roman" pitchFamily="18" charset="0"/>
              </a:rPr>
              <a:t>204</a:t>
            </a:r>
            <a:r>
              <a:rPr lang="en-US">
                <a:latin typeface="Times New Roman" pitchFamily="18" charset="0"/>
              </a:rPr>
              <a:t>Pb</a:t>
            </a:r>
          </a:p>
        </p:txBody>
      </p:sp>
      <p:sp>
        <p:nvSpPr>
          <p:cNvPr id="69639" name="TextBox 14"/>
          <p:cNvSpPr txBox="1">
            <a:spLocks noChangeArrowheads="1"/>
          </p:cNvSpPr>
          <p:nvPr/>
        </p:nvSpPr>
        <p:spPr bwMode="auto">
          <a:xfrm>
            <a:off x="2355850" y="6488113"/>
            <a:ext cx="1233488" cy="369887"/>
          </a:xfrm>
          <a:prstGeom prst="rect">
            <a:avLst/>
          </a:prstGeom>
          <a:noFill/>
          <a:ln w="9525">
            <a:noFill/>
            <a:miter lim="800000"/>
            <a:headEnd/>
            <a:tailEnd/>
          </a:ln>
        </p:spPr>
        <p:txBody>
          <a:bodyPr wrap="none">
            <a:spAutoFit/>
          </a:bodyPr>
          <a:lstStyle/>
          <a:p>
            <a:r>
              <a:rPr lang="en-US" baseline="30000">
                <a:latin typeface="Times New Roman" pitchFamily="18" charset="0"/>
              </a:rPr>
              <a:t>206</a:t>
            </a:r>
            <a:r>
              <a:rPr lang="en-US">
                <a:latin typeface="Times New Roman" pitchFamily="18" charset="0"/>
              </a:rPr>
              <a:t>Pb/</a:t>
            </a:r>
            <a:r>
              <a:rPr lang="en-US" baseline="30000">
                <a:latin typeface="Times New Roman" pitchFamily="18" charset="0"/>
              </a:rPr>
              <a:t>204</a:t>
            </a:r>
            <a:r>
              <a:rPr lang="en-US">
                <a:latin typeface="Times New Roman" pitchFamily="18" charset="0"/>
              </a:rPr>
              <a:t>Pb</a:t>
            </a:r>
          </a:p>
        </p:txBody>
      </p:sp>
      <p:sp>
        <p:nvSpPr>
          <p:cNvPr id="17" name="TextBox 16"/>
          <p:cNvSpPr txBox="1"/>
          <p:nvPr/>
        </p:nvSpPr>
        <p:spPr>
          <a:xfrm>
            <a:off x="52539" y="4378366"/>
            <a:ext cx="461665" cy="1141486"/>
          </a:xfrm>
          <a:prstGeom prst="rect">
            <a:avLst/>
          </a:prstGeom>
          <a:noFill/>
        </p:spPr>
        <p:txBody>
          <a:bodyPr vert="vert270" wrap="none">
            <a:spAutoFit/>
          </a:bodyPr>
          <a:lstStyle/>
          <a:p>
            <a:pPr fontAlgn="auto">
              <a:spcBef>
                <a:spcPts val="0"/>
              </a:spcBef>
              <a:spcAft>
                <a:spcPts val="0"/>
              </a:spcAft>
              <a:defRPr/>
            </a:pPr>
            <a:r>
              <a:rPr lang="en-US" baseline="30000" dirty="0">
                <a:latin typeface="+mn-lt"/>
                <a:cs typeface="+mn-cs"/>
              </a:rPr>
              <a:t>207</a:t>
            </a:r>
            <a:r>
              <a:rPr lang="en-US" dirty="0">
                <a:latin typeface="+mn-lt"/>
                <a:cs typeface="+mn-cs"/>
              </a:rPr>
              <a:t>Pb\</a:t>
            </a:r>
            <a:r>
              <a:rPr lang="en-US" baseline="30000" dirty="0">
                <a:latin typeface="+mn-lt"/>
                <a:cs typeface="+mn-cs"/>
              </a:rPr>
              <a:t>204</a:t>
            </a:r>
            <a:r>
              <a:rPr lang="en-US" dirty="0">
                <a:latin typeface="+mn-lt"/>
                <a:cs typeface="+mn-cs"/>
              </a:rPr>
              <a:t>Pb</a:t>
            </a:r>
            <a:endParaRPr lang="en-US" dirty="0">
              <a:latin typeface="+mn-lt"/>
              <a:cs typeface="+mn-cs"/>
            </a:endParaRPr>
          </a:p>
        </p:txBody>
      </p:sp>
      <p:sp>
        <p:nvSpPr>
          <p:cNvPr id="69641" name="Content Placeholder 2"/>
          <p:cNvSpPr txBox="1">
            <a:spLocks/>
          </p:cNvSpPr>
          <p:nvPr/>
        </p:nvSpPr>
        <p:spPr bwMode="auto">
          <a:xfrm>
            <a:off x="1893888" y="5659438"/>
            <a:ext cx="3392487" cy="609600"/>
          </a:xfrm>
          <a:prstGeom prst="rect">
            <a:avLst/>
          </a:prstGeom>
          <a:noFill/>
          <a:ln w="9525">
            <a:noFill/>
            <a:miter lim="800000"/>
            <a:headEnd/>
            <a:tailEnd/>
          </a:ln>
        </p:spPr>
        <p:txBody>
          <a:bodyPr/>
          <a:lstStyle/>
          <a:p>
            <a:pPr defTabSz="914400">
              <a:spcBef>
                <a:spcPts val="2000"/>
              </a:spcBef>
              <a:buSzPct val="90000"/>
            </a:pPr>
            <a:r>
              <a:rPr lang="en-AU" sz="1600">
                <a:latin typeface="Times New Roman" pitchFamily="18" charset="0"/>
              </a:rPr>
              <a:t>6N HCl Leached Residue</a:t>
            </a:r>
          </a:p>
        </p:txBody>
      </p:sp>
      <p:sp>
        <p:nvSpPr>
          <p:cNvPr id="69642" name="Content Placeholder 2"/>
          <p:cNvSpPr txBox="1">
            <a:spLocks/>
          </p:cNvSpPr>
          <p:nvPr/>
        </p:nvSpPr>
        <p:spPr bwMode="auto">
          <a:xfrm>
            <a:off x="2036763" y="2390775"/>
            <a:ext cx="3392487" cy="609600"/>
          </a:xfrm>
          <a:prstGeom prst="rect">
            <a:avLst/>
          </a:prstGeom>
          <a:noFill/>
          <a:ln w="9525">
            <a:noFill/>
            <a:miter lim="800000"/>
            <a:headEnd/>
            <a:tailEnd/>
          </a:ln>
        </p:spPr>
        <p:txBody>
          <a:bodyPr/>
          <a:lstStyle/>
          <a:p>
            <a:pPr defTabSz="914400">
              <a:spcBef>
                <a:spcPts val="2000"/>
              </a:spcBef>
              <a:buSzPct val="90000"/>
            </a:pPr>
            <a:r>
              <a:rPr lang="en-AU" sz="1600">
                <a:latin typeface="Times New Roman" pitchFamily="18" charset="0"/>
              </a:rPr>
              <a:t>6N HCl Leached Residue</a:t>
            </a:r>
          </a:p>
        </p:txBody>
      </p:sp>
      <p:sp>
        <p:nvSpPr>
          <p:cNvPr id="69643" name="Content Placeholder 2"/>
          <p:cNvSpPr txBox="1">
            <a:spLocks/>
          </p:cNvSpPr>
          <p:nvPr/>
        </p:nvSpPr>
        <p:spPr bwMode="auto">
          <a:xfrm>
            <a:off x="3330575" y="3948113"/>
            <a:ext cx="3390900" cy="611187"/>
          </a:xfrm>
          <a:prstGeom prst="rect">
            <a:avLst/>
          </a:prstGeom>
          <a:noFill/>
          <a:ln w="9525">
            <a:noFill/>
            <a:miter lim="800000"/>
            <a:headEnd/>
            <a:tailEnd/>
          </a:ln>
        </p:spPr>
        <p:txBody>
          <a:bodyPr/>
          <a:lstStyle/>
          <a:p>
            <a:pPr defTabSz="914400">
              <a:spcBef>
                <a:spcPts val="2000"/>
              </a:spcBef>
              <a:buSzPct val="90000"/>
            </a:pPr>
            <a:r>
              <a:rPr lang="en-AU" sz="1600">
                <a:latin typeface="Times New Roman" pitchFamily="18" charset="0"/>
              </a:rPr>
              <a:t>6N HCl Leachate</a:t>
            </a:r>
          </a:p>
        </p:txBody>
      </p:sp>
      <p:sp>
        <p:nvSpPr>
          <p:cNvPr id="69644" name="Content Placeholder 2"/>
          <p:cNvSpPr txBox="1">
            <a:spLocks/>
          </p:cNvSpPr>
          <p:nvPr/>
        </p:nvSpPr>
        <p:spPr bwMode="auto">
          <a:xfrm>
            <a:off x="3186113" y="617538"/>
            <a:ext cx="3392487" cy="611187"/>
          </a:xfrm>
          <a:prstGeom prst="rect">
            <a:avLst/>
          </a:prstGeom>
          <a:noFill/>
          <a:ln w="9525">
            <a:noFill/>
            <a:miter lim="800000"/>
            <a:headEnd/>
            <a:tailEnd/>
          </a:ln>
        </p:spPr>
        <p:txBody>
          <a:bodyPr/>
          <a:lstStyle/>
          <a:p>
            <a:pPr defTabSz="914400">
              <a:spcBef>
                <a:spcPts val="2000"/>
              </a:spcBef>
              <a:buSzPct val="90000"/>
            </a:pPr>
            <a:r>
              <a:rPr lang="en-AU" sz="1600">
                <a:latin typeface="Times New Roman" pitchFamily="18" charset="0"/>
              </a:rPr>
              <a:t>6N HCl Leachate</a:t>
            </a:r>
          </a:p>
        </p:txBody>
      </p:sp>
      <p:sp>
        <p:nvSpPr>
          <p:cNvPr id="69645" name="Content Placeholder 2"/>
          <p:cNvSpPr txBox="1">
            <a:spLocks/>
          </p:cNvSpPr>
          <p:nvPr/>
        </p:nvSpPr>
        <p:spPr bwMode="auto">
          <a:xfrm>
            <a:off x="3932238" y="1457325"/>
            <a:ext cx="1354137" cy="609600"/>
          </a:xfrm>
          <a:prstGeom prst="rect">
            <a:avLst/>
          </a:prstGeom>
          <a:noFill/>
          <a:ln w="9525">
            <a:noFill/>
            <a:miter lim="800000"/>
            <a:headEnd/>
            <a:tailEnd/>
          </a:ln>
        </p:spPr>
        <p:txBody>
          <a:bodyPr/>
          <a:lstStyle/>
          <a:p>
            <a:pPr defTabSz="914400">
              <a:spcBef>
                <a:spcPts val="2000"/>
              </a:spcBef>
              <a:buSzPct val="90000"/>
            </a:pPr>
            <a:r>
              <a:rPr lang="en-AU" sz="1600">
                <a:latin typeface="Times New Roman" pitchFamily="18" charset="0"/>
              </a:rPr>
              <a:t>Original rock</a:t>
            </a:r>
          </a:p>
        </p:txBody>
      </p:sp>
      <p:sp>
        <p:nvSpPr>
          <p:cNvPr id="69646" name="Content Placeholder 2"/>
          <p:cNvSpPr txBox="1">
            <a:spLocks/>
          </p:cNvSpPr>
          <p:nvPr/>
        </p:nvSpPr>
        <p:spPr bwMode="auto">
          <a:xfrm>
            <a:off x="2670175" y="4864100"/>
            <a:ext cx="1352550" cy="609600"/>
          </a:xfrm>
          <a:prstGeom prst="rect">
            <a:avLst/>
          </a:prstGeom>
          <a:noFill/>
          <a:ln w="9525">
            <a:noFill/>
            <a:miter lim="800000"/>
            <a:headEnd/>
            <a:tailEnd/>
          </a:ln>
        </p:spPr>
        <p:txBody>
          <a:bodyPr/>
          <a:lstStyle/>
          <a:p>
            <a:pPr defTabSz="914400">
              <a:spcBef>
                <a:spcPts val="2000"/>
              </a:spcBef>
              <a:buSzPct val="90000"/>
            </a:pPr>
            <a:r>
              <a:rPr lang="en-AU" sz="1600">
                <a:latin typeface="Times New Roman" pitchFamily="18" charset="0"/>
              </a:rPr>
              <a:t>Original rock</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a:xfrm>
            <a:off x="284163" y="147638"/>
            <a:ext cx="8594725" cy="492125"/>
          </a:xfrm>
        </p:spPr>
        <p:txBody>
          <a:bodyPr/>
          <a:lstStyle/>
          <a:p>
            <a:r>
              <a:rPr lang="ru-RU" sz="3500" smtClean="0"/>
              <a:t>Заключение</a:t>
            </a:r>
            <a:r>
              <a:rPr lang="en-AU" sz="3500" smtClean="0"/>
              <a:t>:</a:t>
            </a:r>
            <a:endParaRPr lang="en-US" sz="3500" smtClean="0"/>
          </a:p>
        </p:txBody>
      </p:sp>
      <p:sp>
        <p:nvSpPr>
          <p:cNvPr id="3" name="Content Placeholder 2"/>
          <p:cNvSpPr>
            <a:spLocks noGrp="1"/>
          </p:cNvSpPr>
          <p:nvPr>
            <p:ph idx="1"/>
          </p:nvPr>
        </p:nvSpPr>
        <p:spPr>
          <a:xfrm>
            <a:off x="284163" y="985838"/>
            <a:ext cx="8594725" cy="5657850"/>
          </a:xfrm>
        </p:spPr>
        <p:txBody>
          <a:bodyPr rtlCol="0">
            <a:normAutofit fontScale="77500" lnSpcReduction="20000"/>
          </a:bodyPr>
          <a:lstStyle/>
          <a:p>
            <a:pPr fontAlgn="auto">
              <a:spcAft>
                <a:spcPts val="0"/>
              </a:spcAft>
              <a:defRPr/>
            </a:pPr>
            <a:r>
              <a:rPr lang="en-US" dirty="0" err="1"/>
              <a:t>Sr</a:t>
            </a:r>
            <a:r>
              <a:rPr lang="en-US" dirty="0"/>
              <a:t>, </a:t>
            </a:r>
            <a:r>
              <a:rPr lang="en-US" dirty="0" err="1"/>
              <a:t>Nd</a:t>
            </a:r>
            <a:r>
              <a:rPr lang="en-US" dirty="0"/>
              <a:t>, </a:t>
            </a:r>
            <a:r>
              <a:rPr lang="en-US" dirty="0" err="1"/>
              <a:t>Pb</a:t>
            </a:r>
            <a:r>
              <a:rPr lang="en-US" dirty="0"/>
              <a:t> </a:t>
            </a:r>
            <a:r>
              <a:rPr lang="ru-RU" dirty="0" smtClean="0"/>
              <a:t>и</a:t>
            </a:r>
            <a:r>
              <a:rPr lang="en-US" dirty="0" smtClean="0"/>
              <a:t> </a:t>
            </a:r>
            <a:r>
              <a:rPr lang="en-US" dirty="0" err="1"/>
              <a:t>Hf</a:t>
            </a:r>
            <a:r>
              <a:rPr lang="en-US" dirty="0"/>
              <a:t> </a:t>
            </a:r>
            <a:r>
              <a:rPr lang="ru-RU" dirty="0" smtClean="0"/>
              <a:t>изотопные исследования по базальтам поднятия </a:t>
            </a:r>
            <a:r>
              <a:rPr lang="ru-RU" dirty="0" err="1" smtClean="0"/>
              <a:t>Шатского</a:t>
            </a:r>
            <a:r>
              <a:rPr lang="ru-RU" dirty="0" smtClean="0"/>
              <a:t> показывают изотопные составы близкие к </a:t>
            </a:r>
            <a:r>
              <a:rPr lang="ru-RU" dirty="0" err="1" smtClean="0"/>
              <a:t>Деплетированному</a:t>
            </a:r>
            <a:r>
              <a:rPr lang="en-US" dirty="0" smtClean="0"/>
              <a:t> </a:t>
            </a:r>
            <a:r>
              <a:rPr lang="en-US" dirty="0"/>
              <a:t>MORB </a:t>
            </a:r>
            <a:r>
              <a:rPr lang="ru-RU" dirty="0" smtClean="0"/>
              <a:t>Мантийному</a:t>
            </a:r>
            <a:r>
              <a:rPr lang="en-US" dirty="0" smtClean="0"/>
              <a:t> </a:t>
            </a:r>
            <a:r>
              <a:rPr lang="en-US" dirty="0"/>
              <a:t>(DMM</a:t>
            </a:r>
            <a:r>
              <a:rPr lang="en-US" dirty="0" smtClean="0"/>
              <a:t>)</a:t>
            </a:r>
            <a:r>
              <a:rPr lang="ru-RU" dirty="0"/>
              <a:t> </a:t>
            </a:r>
            <a:r>
              <a:rPr lang="ru-RU" dirty="0" smtClean="0"/>
              <a:t>источнику.</a:t>
            </a:r>
          </a:p>
          <a:p>
            <a:pPr fontAlgn="auto">
              <a:spcAft>
                <a:spcPts val="0"/>
              </a:spcAft>
              <a:defRPr/>
            </a:pPr>
            <a:r>
              <a:rPr lang="ru-RU" dirty="0" smtClean="0"/>
              <a:t>Взаимодействие морской воды с породами, особенно в образцах </a:t>
            </a:r>
            <a:r>
              <a:rPr lang="en-US" dirty="0" smtClean="0"/>
              <a:t>U1346 </a:t>
            </a:r>
            <a:r>
              <a:rPr lang="ru-RU" dirty="0" smtClean="0"/>
              <a:t>и</a:t>
            </a:r>
            <a:r>
              <a:rPr lang="en-US" dirty="0" smtClean="0"/>
              <a:t> U1349 </a:t>
            </a:r>
            <a:r>
              <a:rPr lang="ru-RU" dirty="0" smtClean="0"/>
              <a:t>скважин отражается в следующих процессах</a:t>
            </a:r>
            <a:r>
              <a:rPr lang="en-US" dirty="0" smtClean="0"/>
              <a:t>:</a:t>
            </a:r>
          </a:p>
          <a:p>
            <a:pPr lvl="1" fontAlgn="auto">
              <a:spcAft>
                <a:spcPts val="0"/>
              </a:spcAft>
              <a:defRPr/>
            </a:pPr>
            <a:r>
              <a:rPr lang="ru-RU" dirty="0" smtClean="0"/>
              <a:t>Развитии вторичной минерализации (кальцит, глинистые минералы, серпентин и др.)</a:t>
            </a:r>
          </a:p>
          <a:p>
            <a:pPr lvl="1" fontAlgn="auto">
              <a:spcAft>
                <a:spcPts val="0"/>
              </a:spcAft>
              <a:defRPr/>
            </a:pPr>
            <a:r>
              <a:rPr lang="ru-RU" dirty="0" smtClean="0"/>
              <a:t>Сильном обогащении флюид-мобильными элементами – </a:t>
            </a:r>
            <a:r>
              <a:rPr lang="en-US" dirty="0" smtClean="0"/>
              <a:t>U, Cs, </a:t>
            </a:r>
            <a:r>
              <a:rPr lang="en-US" dirty="0" err="1" smtClean="0"/>
              <a:t>Rb</a:t>
            </a:r>
            <a:r>
              <a:rPr lang="en-US" dirty="0" smtClean="0"/>
              <a:t>.</a:t>
            </a:r>
          </a:p>
          <a:p>
            <a:pPr lvl="1" fontAlgn="auto">
              <a:spcAft>
                <a:spcPts val="0"/>
              </a:spcAft>
              <a:defRPr/>
            </a:pPr>
            <a:r>
              <a:rPr lang="ru-RU" dirty="0" smtClean="0"/>
              <a:t>Высокими значениями естественного </a:t>
            </a:r>
            <a:r>
              <a:rPr lang="ru-RU" dirty="0"/>
              <a:t>гамма-</a:t>
            </a:r>
            <a:r>
              <a:rPr lang="ru-RU" dirty="0" smtClean="0"/>
              <a:t>излучения, особенно вблизи прослоев осадочных пород.</a:t>
            </a:r>
            <a:endParaRPr lang="en-US" dirty="0" smtClean="0"/>
          </a:p>
          <a:p>
            <a:pPr fontAlgn="auto">
              <a:spcAft>
                <a:spcPts val="0"/>
              </a:spcAft>
              <a:defRPr/>
            </a:pPr>
            <a:r>
              <a:rPr lang="en-AU" baseline="30000" dirty="0" smtClean="0"/>
              <a:t>238</a:t>
            </a:r>
            <a:r>
              <a:rPr lang="en-AU" dirty="0" smtClean="0"/>
              <a:t>U/</a:t>
            </a:r>
            <a:r>
              <a:rPr lang="en-AU" baseline="30000" dirty="0" smtClean="0"/>
              <a:t>204</a:t>
            </a:r>
            <a:r>
              <a:rPr lang="en-AU" dirty="0" smtClean="0"/>
              <a:t>Pb –</a:t>
            </a:r>
            <a:r>
              <a:rPr lang="ru-RU" dirty="0" smtClean="0"/>
              <a:t> </a:t>
            </a:r>
            <a:r>
              <a:rPr lang="en-AU" baseline="30000" dirty="0" smtClean="0"/>
              <a:t>206</a:t>
            </a:r>
            <a:r>
              <a:rPr lang="en-AU" dirty="0" smtClean="0"/>
              <a:t>Pb/</a:t>
            </a:r>
            <a:r>
              <a:rPr lang="en-AU" baseline="30000" dirty="0" smtClean="0"/>
              <a:t>204</a:t>
            </a:r>
            <a:r>
              <a:rPr lang="en-AU" dirty="0" smtClean="0"/>
              <a:t>Pb </a:t>
            </a:r>
            <a:r>
              <a:rPr lang="ru-RU" dirty="0" err="1" smtClean="0"/>
              <a:t>эрохроны</a:t>
            </a:r>
            <a:r>
              <a:rPr lang="ru-RU" dirty="0" smtClean="0"/>
              <a:t> показывают, что возраст последних изменений значительно моложе </a:t>
            </a:r>
            <a:r>
              <a:rPr lang="ru-RU" dirty="0" err="1" smtClean="0"/>
              <a:t>магматизма</a:t>
            </a:r>
            <a:r>
              <a:rPr lang="ru-RU" dirty="0" smtClean="0"/>
              <a:t> </a:t>
            </a:r>
            <a:r>
              <a:rPr lang="ru-RU" dirty="0" err="1" smtClean="0"/>
              <a:t>Шатского</a:t>
            </a:r>
            <a:r>
              <a:rPr lang="ru-RU" dirty="0" smtClean="0"/>
              <a:t>.</a:t>
            </a:r>
          </a:p>
          <a:p>
            <a:pPr fontAlgn="auto">
              <a:spcAft>
                <a:spcPts val="0"/>
              </a:spcAft>
              <a:defRPr/>
            </a:pPr>
            <a:r>
              <a:rPr lang="ru-RU" dirty="0" smtClean="0"/>
              <a:t>Интенсивность изменения пород зависит от степени проникновения морской воды в магматические породы. Обе скважины </a:t>
            </a:r>
            <a:r>
              <a:rPr lang="en-US" dirty="0"/>
              <a:t>U1346 </a:t>
            </a:r>
            <a:r>
              <a:rPr lang="ru-RU" dirty="0"/>
              <a:t>и</a:t>
            </a:r>
            <a:r>
              <a:rPr lang="en-US" dirty="0"/>
              <a:t> </a:t>
            </a:r>
            <a:r>
              <a:rPr lang="en-US" dirty="0" smtClean="0"/>
              <a:t>U1349</a:t>
            </a:r>
            <a:r>
              <a:rPr lang="ru-RU" dirty="0" smtClean="0"/>
              <a:t> расположены на вершинах поднятия </a:t>
            </a:r>
            <a:r>
              <a:rPr lang="ru-RU" dirty="0" err="1" smtClean="0"/>
              <a:t>Шатского</a:t>
            </a:r>
            <a:r>
              <a:rPr lang="ru-RU" dirty="0" smtClean="0"/>
              <a:t> (массивах Ори и </a:t>
            </a:r>
            <a:r>
              <a:rPr lang="ru-RU" dirty="0" err="1" smtClean="0"/>
              <a:t>Ширшов</a:t>
            </a:r>
            <a:r>
              <a:rPr lang="ru-RU" dirty="0" smtClean="0"/>
              <a:t>), где взаимодействие флюид-порода было наиболее интенсивным.</a:t>
            </a:r>
            <a:endParaRPr lang="ru-RU" dirty="0"/>
          </a:p>
          <a:p>
            <a:pPr fontAlgn="auto">
              <a:spcAft>
                <a:spcPts val="0"/>
              </a:spcAft>
              <a:defRPr/>
            </a:pPr>
            <a:r>
              <a:rPr lang="ru-RU" dirty="0" smtClean="0"/>
              <a:t>Эти исследования важны для изучения </a:t>
            </a:r>
            <a:r>
              <a:rPr lang="en-AU" dirty="0" smtClean="0"/>
              <a:t>U </a:t>
            </a:r>
            <a:r>
              <a:rPr lang="ru-RU" dirty="0" smtClean="0"/>
              <a:t>и </a:t>
            </a:r>
            <a:r>
              <a:rPr lang="en-AU" dirty="0" err="1" smtClean="0"/>
              <a:t>Pb</a:t>
            </a:r>
            <a:r>
              <a:rPr lang="en-AU" dirty="0" smtClean="0"/>
              <a:t> </a:t>
            </a:r>
            <a:r>
              <a:rPr lang="ru-RU" dirty="0" smtClean="0"/>
              <a:t>миграции в океанских породах, а также помочь в решении вопросов изотопного состава </a:t>
            </a:r>
            <a:r>
              <a:rPr lang="en-AU" dirty="0" err="1" smtClean="0"/>
              <a:t>Pb</a:t>
            </a:r>
            <a:r>
              <a:rPr lang="en-AU" dirty="0" smtClean="0"/>
              <a:t> </a:t>
            </a:r>
            <a:r>
              <a:rPr lang="ru-RU" dirty="0" smtClean="0"/>
              <a:t>в океанской коре.</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a:xfrm>
            <a:off x="776288" y="439738"/>
            <a:ext cx="7451725" cy="703262"/>
          </a:xfrm>
        </p:spPr>
        <p:txBody>
          <a:bodyPr/>
          <a:lstStyle/>
          <a:p>
            <a:pPr algn="l"/>
            <a:r>
              <a:rPr lang="ru-RU" sz="4000" smtClean="0"/>
              <a:t>Благодарности</a:t>
            </a:r>
            <a:r>
              <a:rPr lang="en-US" sz="4000" smtClean="0"/>
              <a:t>:</a:t>
            </a:r>
          </a:p>
        </p:txBody>
      </p:sp>
      <p:sp>
        <p:nvSpPr>
          <p:cNvPr id="3" name="Content Placeholder 2"/>
          <p:cNvSpPr>
            <a:spLocks noGrp="1"/>
          </p:cNvSpPr>
          <p:nvPr>
            <p:ph idx="1"/>
          </p:nvPr>
        </p:nvSpPr>
        <p:spPr>
          <a:xfrm>
            <a:off x="293688" y="1679575"/>
            <a:ext cx="8605837" cy="3371850"/>
          </a:xfrm>
        </p:spPr>
        <p:txBody>
          <a:bodyPr>
            <a:normAutofit/>
          </a:bodyPr>
          <a:lstStyle/>
          <a:p>
            <a:pPr>
              <a:lnSpc>
                <a:spcPct val="80000"/>
              </a:lnSpc>
            </a:pPr>
            <a:r>
              <a:rPr lang="en-US" smtClean="0"/>
              <a:t>Dr Yue-xing Feng, Dr Wan-ping (Sunny) Hu, Irina Kinaev, Radiogenic Isotope Facility, University of Queensland, Brisbane, Australia</a:t>
            </a:r>
            <a:endParaRPr lang="en-AU" smtClean="0"/>
          </a:p>
          <a:p>
            <a:pPr>
              <a:lnSpc>
                <a:spcPct val="80000"/>
              </a:lnSpc>
            </a:pPr>
            <a:r>
              <a:rPr lang="en-AU" smtClean="0"/>
              <a:t>IODP Expedition 324 Scientific Party</a:t>
            </a:r>
          </a:p>
          <a:p>
            <a:pPr algn="ctr">
              <a:lnSpc>
                <a:spcPct val="130000"/>
              </a:lnSpc>
              <a:buFontTx/>
              <a:buNone/>
            </a:pPr>
            <a:r>
              <a:rPr lang="ru-RU" sz="2500" smtClean="0">
                <a:solidFill>
                  <a:srgbClr val="FF0000"/>
                </a:solidFill>
                <a:latin typeface="Comic Sans MS" pitchFamily="66" charset="0"/>
                <a:ea typeface="Comic Sans MS" pitchFamily="66" charset="0"/>
                <a:cs typeface="Comic Sans MS" pitchFamily="66" charset="0"/>
              </a:rPr>
              <a:t>СПАСИБО ЗА ВНИМАНИЕ!</a:t>
            </a:r>
            <a:endParaRPr lang="en-AU" sz="2500" b="1" smtClean="0">
              <a:solidFill>
                <a:srgbClr val="FF0000"/>
              </a:solidFill>
              <a:latin typeface="Herculanum"/>
              <a:ea typeface="Herculanum"/>
              <a:cs typeface="Herculanum"/>
            </a:endParaRPr>
          </a:p>
        </p:txBody>
      </p:sp>
      <p:pic>
        <p:nvPicPr>
          <p:cNvPr id="73731" name="Picture 3" descr="34igc_Logo1.png"/>
          <p:cNvPicPr>
            <a:picLocks noChangeAspect="1"/>
          </p:cNvPicPr>
          <p:nvPr/>
        </p:nvPicPr>
        <p:blipFill>
          <a:blip r:embed="rId3"/>
          <a:srcRect/>
          <a:stretch>
            <a:fillRect/>
          </a:stretch>
        </p:blipFill>
        <p:spPr bwMode="auto">
          <a:xfrm>
            <a:off x="7573963" y="123825"/>
            <a:ext cx="1301750" cy="1276350"/>
          </a:xfrm>
          <a:prstGeom prst="rect">
            <a:avLst/>
          </a:prstGeom>
          <a:noFill/>
          <a:ln w="9525">
            <a:noFill/>
            <a:miter lim="800000"/>
            <a:headEnd/>
            <a:tailEnd/>
          </a:ln>
        </p:spPr>
      </p:pic>
      <p:pic>
        <p:nvPicPr>
          <p:cNvPr id="73732" name="Picture 4" descr="150px-QUT_Logo.png"/>
          <p:cNvPicPr>
            <a:picLocks noChangeAspect="1"/>
          </p:cNvPicPr>
          <p:nvPr/>
        </p:nvPicPr>
        <p:blipFill>
          <a:blip r:embed="rId4"/>
          <a:srcRect/>
          <a:stretch>
            <a:fillRect/>
          </a:stretch>
        </p:blipFill>
        <p:spPr bwMode="auto">
          <a:xfrm>
            <a:off x="293688" y="5051425"/>
            <a:ext cx="1268412" cy="1276350"/>
          </a:xfrm>
          <a:prstGeom prst="rect">
            <a:avLst/>
          </a:prstGeom>
          <a:noFill/>
          <a:ln w="9525">
            <a:noFill/>
            <a:miter lim="800000"/>
            <a:headEnd/>
            <a:tailEnd/>
          </a:ln>
        </p:spPr>
      </p:pic>
      <p:pic>
        <p:nvPicPr>
          <p:cNvPr id="73733" name="Picture 5" descr="ANZIC_logo1.png"/>
          <p:cNvPicPr>
            <a:picLocks noChangeAspect="1"/>
          </p:cNvPicPr>
          <p:nvPr/>
        </p:nvPicPr>
        <p:blipFill>
          <a:blip r:embed="rId5"/>
          <a:srcRect/>
          <a:stretch>
            <a:fillRect/>
          </a:stretch>
        </p:blipFill>
        <p:spPr bwMode="auto">
          <a:xfrm>
            <a:off x="6127750" y="123825"/>
            <a:ext cx="1252538" cy="1276350"/>
          </a:xfrm>
          <a:prstGeom prst="rect">
            <a:avLst/>
          </a:prstGeom>
          <a:noFill/>
          <a:ln w="9525">
            <a:noFill/>
            <a:miter lim="800000"/>
            <a:headEnd/>
            <a:tailEnd/>
          </a:ln>
        </p:spPr>
      </p:pic>
      <p:pic>
        <p:nvPicPr>
          <p:cNvPr id="73734" name="Picture 6" descr="logo_uq.gif"/>
          <p:cNvPicPr>
            <a:picLocks noChangeAspect="1"/>
          </p:cNvPicPr>
          <p:nvPr/>
        </p:nvPicPr>
        <p:blipFill>
          <a:blip r:embed="rId6"/>
          <a:srcRect/>
          <a:stretch>
            <a:fillRect/>
          </a:stretch>
        </p:blipFill>
        <p:spPr bwMode="auto">
          <a:xfrm>
            <a:off x="5289550" y="5053013"/>
            <a:ext cx="1133475" cy="1263650"/>
          </a:xfrm>
          <a:prstGeom prst="rect">
            <a:avLst/>
          </a:prstGeom>
          <a:noFill/>
          <a:ln w="9525">
            <a:noFill/>
            <a:miter lim="800000"/>
            <a:headEnd/>
            <a:tailEnd/>
          </a:ln>
        </p:spPr>
      </p:pic>
      <p:sp>
        <p:nvSpPr>
          <p:cNvPr id="10" name="Title 1"/>
          <p:cNvSpPr txBox="1">
            <a:spLocks/>
          </p:cNvSpPr>
          <p:nvPr/>
        </p:nvSpPr>
        <p:spPr>
          <a:xfrm>
            <a:off x="6423025" y="5053013"/>
            <a:ext cx="2476500" cy="1276350"/>
          </a:xfrm>
          <a:prstGeom prst="rect">
            <a:avLst/>
          </a:prstGeom>
        </p:spPr>
        <p:txBody>
          <a:bodyPr anchor="ct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fontAlgn="auto">
              <a:spcAft>
                <a:spcPts val="0"/>
              </a:spcAft>
              <a:defRPr/>
            </a:pPr>
            <a:r>
              <a:rPr lang="en-US" sz="2600" cap="small" dirty="0" smtClean="0">
                <a:latin typeface="Times New Roman"/>
                <a:cs typeface="Times New Roman"/>
              </a:rPr>
              <a:t>The University</a:t>
            </a:r>
          </a:p>
          <a:p>
            <a:pPr algn="l" fontAlgn="auto">
              <a:spcAft>
                <a:spcPts val="0"/>
              </a:spcAft>
              <a:defRPr/>
            </a:pPr>
            <a:r>
              <a:rPr lang="en-US" sz="2600" cap="small" dirty="0" smtClean="0">
                <a:latin typeface="Times New Roman"/>
                <a:cs typeface="Times New Roman"/>
              </a:rPr>
              <a:t>Of Queensland</a:t>
            </a:r>
          </a:p>
          <a:p>
            <a:pPr algn="l" fontAlgn="auto">
              <a:spcAft>
                <a:spcPts val="0"/>
              </a:spcAft>
              <a:defRPr/>
            </a:pPr>
            <a:r>
              <a:rPr lang="en-US" sz="1600" cap="small" dirty="0" smtClean="0">
                <a:latin typeface="Times New Roman"/>
                <a:cs typeface="Times New Roman"/>
              </a:rPr>
              <a:t>A U S T R A L I A</a:t>
            </a:r>
            <a:endParaRPr lang="en-US" sz="1600" cap="small" dirty="0">
              <a:latin typeface="Times New Roman"/>
              <a:cs typeface="Times New Roman"/>
            </a:endParaRPr>
          </a:p>
        </p:txBody>
      </p:sp>
      <p:sp>
        <p:nvSpPr>
          <p:cNvPr id="73736" name="Title 1"/>
          <p:cNvSpPr txBox="1">
            <a:spLocks/>
          </p:cNvSpPr>
          <p:nvPr/>
        </p:nvSpPr>
        <p:spPr bwMode="auto">
          <a:xfrm>
            <a:off x="1630363" y="5053013"/>
            <a:ext cx="3760787" cy="1014412"/>
          </a:xfrm>
          <a:prstGeom prst="rect">
            <a:avLst/>
          </a:prstGeom>
          <a:noFill/>
          <a:ln w="9525">
            <a:noFill/>
            <a:miter lim="800000"/>
            <a:headEnd/>
            <a:tailEnd/>
          </a:ln>
        </p:spPr>
        <p:txBody>
          <a:bodyPr anchor="ctr"/>
          <a:lstStyle/>
          <a:p>
            <a:pPr defTabSz="914400"/>
            <a:r>
              <a:rPr lang="en-US" sz="2600">
                <a:cs typeface="Times New Roman" pitchFamily="18" charset="0"/>
              </a:rPr>
              <a:t>Queensland University of Technology</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Content Placeholder 2"/>
          <p:cNvSpPr txBox="1">
            <a:spLocks/>
          </p:cNvSpPr>
          <p:nvPr/>
        </p:nvSpPr>
        <p:spPr>
          <a:xfrm>
            <a:off x="579438" y="1171575"/>
            <a:ext cx="4376737" cy="5202238"/>
          </a:xfrm>
          <a:prstGeom prst="rect">
            <a:avLst/>
          </a:prstGeom>
        </p:spPr>
        <p:txBody>
          <a:bodyPr>
            <a:normAutofit fontScale="92500"/>
          </a:bodyPr>
          <a:lstStyle>
            <a:lvl1pPr marL="463550" indent="-463550" algn="l" defTabSz="914400" rtl="0" eaLnBrk="1" latinLnBrk="0" hangingPunct="1">
              <a:spcBef>
                <a:spcPts val="2000"/>
              </a:spcBef>
              <a:buSzPct val="90000"/>
              <a:buFontTx/>
              <a:buBlip>
                <a:blip r:embed="rId3"/>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4"/>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5"/>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5"/>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5"/>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3"/>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5"/>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3"/>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4"/>
              </a:buBlip>
              <a:defRPr lang="en-US" sz="1800" kern="1200" dirty="0">
                <a:solidFill>
                  <a:schemeClr val="tx1"/>
                </a:solidFill>
                <a:latin typeface="+mn-lt"/>
                <a:ea typeface="+mn-ea"/>
                <a:cs typeface="+mn-cs"/>
              </a:defRPr>
            </a:lvl9pPr>
          </a:lstStyle>
          <a:p>
            <a:pPr marL="0" indent="0" defTabSz="457200" fontAlgn="auto">
              <a:spcBef>
                <a:spcPts val="0"/>
              </a:spcBef>
              <a:spcAft>
                <a:spcPts val="0"/>
              </a:spcAft>
              <a:buSzTx/>
              <a:buFontTx/>
              <a:buNone/>
              <a:defRPr/>
            </a:pPr>
            <a:r>
              <a:rPr lang="ru-RU" sz="2800" dirty="0" smtClean="0">
                <a:solidFill>
                  <a:schemeClr val="bg1"/>
                </a:solidFill>
              </a:rPr>
              <a:t>Многие океанские плато, в том числе крупнейшие – </a:t>
            </a:r>
            <a:r>
              <a:rPr lang="ru-RU" sz="2800" dirty="0" err="1">
                <a:solidFill>
                  <a:schemeClr val="bg1"/>
                </a:solidFill>
              </a:rPr>
              <a:t>Онтонг</a:t>
            </a:r>
            <a:r>
              <a:rPr lang="ru-RU" sz="2800" dirty="0">
                <a:solidFill>
                  <a:schemeClr val="bg1"/>
                </a:solidFill>
              </a:rPr>
              <a:t> Ява и </a:t>
            </a:r>
            <a:r>
              <a:rPr lang="ru-RU" sz="2800" dirty="0" err="1" smtClean="0">
                <a:solidFill>
                  <a:schemeClr val="bg1"/>
                </a:solidFill>
              </a:rPr>
              <a:t>Кергелен</a:t>
            </a:r>
            <a:r>
              <a:rPr lang="ru-RU" sz="2800" dirty="0" smtClean="0">
                <a:solidFill>
                  <a:schemeClr val="bg1"/>
                </a:solidFill>
              </a:rPr>
              <a:t>, </a:t>
            </a:r>
            <a:r>
              <a:rPr lang="ru-RU" sz="2800" dirty="0">
                <a:solidFill>
                  <a:schemeClr val="bg1"/>
                </a:solidFill>
              </a:rPr>
              <a:t>были сформированы во время, когда не было смены геомагнитной полярности, </a:t>
            </a:r>
            <a:r>
              <a:rPr lang="ru-RU" sz="2800" dirty="0" smtClean="0">
                <a:solidFill>
                  <a:schemeClr val="bg1"/>
                </a:solidFill>
              </a:rPr>
              <a:t>создающей </a:t>
            </a:r>
            <a:r>
              <a:rPr lang="ru-RU" sz="2800" dirty="0">
                <a:solidFill>
                  <a:schemeClr val="bg1"/>
                </a:solidFill>
              </a:rPr>
              <a:t>магнитные аномалии, параллельные </a:t>
            </a:r>
            <a:r>
              <a:rPr lang="ru-RU" sz="2800" dirty="0" err="1">
                <a:solidFill>
                  <a:schemeClr val="bg1"/>
                </a:solidFill>
              </a:rPr>
              <a:t>срединноокеанскому</a:t>
            </a:r>
            <a:r>
              <a:rPr lang="ru-RU" sz="2800" dirty="0">
                <a:solidFill>
                  <a:schemeClr val="bg1"/>
                </a:solidFill>
              </a:rPr>
              <a:t> хребту (СОХ</a:t>
            </a:r>
            <a:r>
              <a:rPr lang="ru-RU" sz="2800" dirty="0" smtClean="0">
                <a:solidFill>
                  <a:schemeClr val="bg1"/>
                </a:solidFill>
              </a:rPr>
              <a:t>). Их </a:t>
            </a:r>
            <a:r>
              <a:rPr lang="ru-RU" sz="2800" dirty="0">
                <a:solidFill>
                  <a:schemeClr val="bg1"/>
                </a:solidFill>
              </a:rPr>
              <a:t>тектоническое положение относительно СОХ не известно.</a:t>
            </a:r>
            <a:endParaRPr lang="en-AU" sz="2800" dirty="0">
              <a:solidFill>
                <a:schemeClr val="bg1"/>
              </a:solidFill>
            </a:endParaRPr>
          </a:p>
        </p:txBody>
      </p:sp>
      <p:sp>
        <p:nvSpPr>
          <p:cNvPr id="28675" name="Title 1"/>
          <p:cNvSpPr txBox="1">
            <a:spLocks/>
          </p:cNvSpPr>
          <p:nvPr/>
        </p:nvSpPr>
        <p:spPr bwMode="auto">
          <a:xfrm>
            <a:off x="284163" y="109538"/>
            <a:ext cx="7526337" cy="758825"/>
          </a:xfrm>
          <a:prstGeom prst="rect">
            <a:avLst/>
          </a:prstGeom>
          <a:noFill/>
          <a:ln w="9525">
            <a:noFill/>
            <a:miter lim="800000"/>
            <a:headEnd/>
            <a:tailEnd/>
          </a:ln>
        </p:spPr>
        <p:txBody>
          <a:bodyPr anchor="ctr"/>
          <a:lstStyle/>
          <a:p>
            <a:pPr defTabSz="914400"/>
            <a:r>
              <a:rPr lang="ru-RU" sz="3200">
                <a:solidFill>
                  <a:schemeClr val="bg1"/>
                </a:solidFill>
              </a:rPr>
              <a:t>Почему плато Шатского?</a:t>
            </a:r>
            <a:endParaRPr lang="en-US" sz="3200">
              <a:solidFill>
                <a:schemeClr val="bg1"/>
              </a:solidFill>
            </a:endParaRPr>
          </a:p>
        </p:txBody>
      </p:sp>
      <p:pic>
        <p:nvPicPr>
          <p:cNvPr id="28676" name="Picture 21"/>
          <p:cNvPicPr>
            <a:picLocks noChangeAspect="1" noChangeArrowheads="1"/>
          </p:cNvPicPr>
          <p:nvPr/>
        </p:nvPicPr>
        <p:blipFill>
          <a:blip r:embed="rId6"/>
          <a:srcRect l="1358" t="6828" r="2" b="121"/>
          <a:stretch>
            <a:fillRect/>
          </a:stretch>
        </p:blipFill>
        <p:spPr bwMode="auto">
          <a:xfrm>
            <a:off x="5300663" y="109538"/>
            <a:ext cx="3600450" cy="6661150"/>
          </a:xfrm>
          <a:prstGeom prst="rect">
            <a:avLst/>
          </a:prstGeom>
          <a:noFill/>
          <a:ln w="9525">
            <a:noFill/>
            <a:miter lim="800000"/>
            <a:headEnd/>
            <a:tailEnd/>
          </a:ln>
        </p:spPr>
      </p:pic>
      <p:sp>
        <p:nvSpPr>
          <p:cNvPr id="25" name="Left Brace 24"/>
          <p:cNvSpPr/>
          <p:nvPr/>
        </p:nvSpPr>
        <p:spPr>
          <a:xfrm>
            <a:off x="4943475" y="1524000"/>
            <a:ext cx="338138" cy="1755775"/>
          </a:xfrm>
          <a:prstGeom prst="leftBrace">
            <a:avLst>
              <a:gd name="adj1" fmla="val 36250"/>
              <a:gd name="adj2" fmla="val 50000"/>
            </a:avLst>
          </a:prstGeom>
          <a:ln>
            <a:solidFill>
              <a:srgbClr val="FFFFFF"/>
            </a:solidFill>
          </a:ln>
          <a:effectLst/>
        </p:spPr>
        <p:style>
          <a:lnRef idx="3">
            <a:schemeClr val="accent2"/>
          </a:lnRef>
          <a:fillRef idx="0">
            <a:schemeClr val="accent2"/>
          </a:fillRef>
          <a:effectRef idx="2">
            <a:schemeClr val="accent2"/>
          </a:effectRef>
          <a:fontRef idx="minor">
            <a:schemeClr val="tx1"/>
          </a:fontRef>
        </p:style>
        <p:txBody>
          <a:bodyPr/>
          <a:lstStyle/>
          <a:p>
            <a:pP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22" name="Picture 3" descr="shatskiy_rise_supervolcanoe_undersea.jpg"/>
          <p:cNvPicPr>
            <a:picLocks noChangeAspect="1"/>
          </p:cNvPicPr>
          <p:nvPr/>
        </p:nvPicPr>
        <p:blipFill>
          <a:blip r:embed="rId3"/>
          <a:srcRect/>
          <a:stretch>
            <a:fillRect/>
          </a:stretch>
        </p:blipFill>
        <p:spPr bwMode="auto">
          <a:xfrm>
            <a:off x="579438" y="2136775"/>
            <a:ext cx="8564562" cy="4721225"/>
          </a:xfrm>
          <a:prstGeom prst="rect">
            <a:avLst/>
          </a:prstGeom>
          <a:noFill/>
          <a:ln w="9525">
            <a:noFill/>
            <a:miter lim="800000"/>
            <a:headEnd/>
            <a:tailEnd/>
          </a:ln>
        </p:spPr>
      </p:pic>
      <p:pic>
        <p:nvPicPr>
          <p:cNvPr id="5" name="Picture 4"/>
          <p:cNvPicPr>
            <a:picLocks noChangeAspect="1" noChangeArrowheads="1"/>
          </p:cNvPicPr>
          <p:nvPr/>
        </p:nvPicPr>
        <p:blipFill>
          <a:blip r:embed="rId4"/>
          <a:srcRect l="1358" t="6828" r="2" b="121"/>
          <a:stretch>
            <a:fillRect/>
          </a:stretch>
        </p:blipFill>
        <p:spPr bwMode="auto">
          <a:xfrm>
            <a:off x="5300663" y="109538"/>
            <a:ext cx="3600450" cy="6661150"/>
          </a:xfrm>
          <a:prstGeom prst="rect">
            <a:avLst/>
          </a:prstGeom>
          <a:noFill/>
          <a:ln w="9525">
            <a:noFill/>
            <a:miter lim="800000"/>
            <a:headEnd/>
            <a:tailEnd/>
          </a:ln>
        </p:spPr>
      </p:pic>
      <p:sp>
        <p:nvSpPr>
          <p:cNvPr id="7" name="Title 1"/>
          <p:cNvSpPr txBox="1">
            <a:spLocks/>
          </p:cNvSpPr>
          <p:nvPr/>
        </p:nvSpPr>
        <p:spPr>
          <a:xfrm>
            <a:off x="1664507" y="3246282"/>
            <a:ext cx="3147685" cy="1066268"/>
          </a:xfrm>
          <a:prstGeom prst="rect">
            <a:avLst/>
          </a:prstGeom>
        </p:spPr>
        <p:txBody>
          <a:bodyPr anchor="ctr"/>
          <a:lstStyle>
            <a:lvl1pPr algn="ctr" defTabSz="914400" rtl="0" eaLnBrk="1" latinLnBrk="0" hangingPunct="1">
              <a:spcBef>
                <a:spcPct val="0"/>
              </a:spcBef>
              <a:buNone/>
              <a:defRPr sz="4600" kern="1200">
                <a:solidFill>
                  <a:schemeClr val="tx1"/>
                </a:solidFill>
                <a:latin typeface="+mj-lt"/>
                <a:ea typeface="+mj-ea"/>
                <a:cs typeface="+mj-cs"/>
              </a:defRPr>
            </a:lvl1pPr>
          </a:lstStyle>
          <a:p>
            <a:pPr algn="r" fontAlgn="auto">
              <a:lnSpc>
                <a:spcPct val="90000"/>
              </a:lnSpc>
              <a:spcAft>
                <a:spcPts val="0"/>
              </a:spcAft>
              <a:defRPr/>
            </a:pPr>
            <a:r>
              <a:rPr lang="ru-RU" sz="4000" b="1" dirty="0" smtClean="0">
                <a:solidFill>
                  <a:srgbClr val="FFFF00"/>
                </a:solidFill>
                <a:effectLst>
                  <a:glow rad="63500">
                    <a:schemeClr val="accent1">
                      <a:satMod val="175000"/>
                      <a:alpha val="40000"/>
                    </a:schemeClr>
                  </a:glow>
                </a:effectLst>
              </a:rPr>
              <a:t>Плато </a:t>
            </a:r>
            <a:r>
              <a:rPr lang="ru-RU" sz="4000" b="1" dirty="0" err="1" smtClean="0">
                <a:solidFill>
                  <a:srgbClr val="FFFF00"/>
                </a:solidFill>
                <a:effectLst>
                  <a:glow rad="63500">
                    <a:schemeClr val="accent1">
                      <a:satMod val="175000"/>
                      <a:alpha val="40000"/>
                    </a:schemeClr>
                  </a:glow>
                </a:effectLst>
              </a:rPr>
              <a:t>Шатского</a:t>
            </a:r>
            <a:endParaRPr lang="en-US" sz="4000" b="1" dirty="0">
              <a:solidFill>
                <a:srgbClr val="FFFF00"/>
              </a:solidFill>
              <a:effectLst>
                <a:glow rad="63500">
                  <a:schemeClr val="accent1">
                    <a:satMod val="175000"/>
                    <a:alpha val="40000"/>
                  </a:schemeClr>
                </a:glow>
              </a:effectLst>
            </a:endParaRPr>
          </a:p>
        </p:txBody>
      </p:sp>
      <p:sp>
        <p:nvSpPr>
          <p:cNvPr id="9" name="Left Brace 8"/>
          <p:cNvSpPr/>
          <p:nvPr/>
        </p:nvSpPr>
        <p:spPr>
          <a:xfrm>
            <a:off x="4964113" y="3779838"/>
            <a:ext cx="336550" cy="461962"/>
          </a:xfrm>
          <a:prstGeom prst="leftBrace">
            <a:avLst>
              <a:gd name="adj1" fmla="val 36250"/>
              <a:gd name="adj2" fmla="val 50000"/>
            </a:avLst>
          </a:prstGeom>
          <a:ln>
            <a:solidFill>
              <a:srgbClr val="FFFF00"/>
            </a:solidFill>
          </a:ln>
          <a:effectLst/>
        </p:spPr>
        <p:style>
          <a:lnRef idx="3">
            <a:schemeClr val="accent2"/>
          </a:lnRef>
          <a:fillRef idx="0">
            <a:schemeClr val="accent2"/>
          </a:fillRef>
          <a:effectRef idx="2">
            <a:schemeClr val="accent2"/>
          </a:effectRef>
          <a:fontRef idx="minor">
            <a:schemeClr val="tx1"/>
          </a:fontRef>
        </p:style>
        <p:txBody>
          <a:bodyPr/>
          <a:lstStyle/>
          <a:p>
            <a:pPr fontAlgn="auto">
              <a:spcBef>
                <a:spcPts val="0"/>
              </a:spcBef>
              <a:spcAft>
                <a:spcPts val="0"/>
              </a:spcAft>
              <a:defRPr/>
            </a:pPr>
            <a:endParaRPr lang="en-US"/>
          </a:p>
        </p:txBody>
      </p:sp>
      <p:cxnSp>
        <p:nvCxnSpPr>
          <p:cNvPr id="10" name="Straight Connector 9"/>
          <p:cNvCxnSpPr/>
          <p:nvPr/>
        </p:nvCxnSpPr>
        <p:spPr>
          <a:xfrm>
            <a:off x="3514725" y="4475163"/>
            <a:ext cx="365125" cy="712787"/>
          </a:xfrm>
          <a:prstGeom prst="line">
            <a:avLst/>
          </a:prstGeom>
          <a:ln>
            <a:solidFill>
              <a:srgbClr val="FFFF00"/>
            </a:solidFill>
            <a:tailEnd type="stealth" w="lg" len="lg"/>
          </a:ln>
          <a:effectLst/>
        </p:spPr>
        <p:style>
          <a:lnRef idx="3">
            <a:schemeClr val="accent1"/>
          </a:lnRef>
          <a:fillRef idx="0">
            <a:schemeClr val="accent1"/>
          </a:fillRef>
          <a:effectRef idx="2">
            <a:schemeClr val="accent1"/>
          </a:effectRef>
          <a:fontRef idx="minor">
            <a:schemeClr val="tx1"/>
          </a:fontRef>
        </p:style>
      </p:cxnSp>
      <p:sp>
        <p:nvSpPr>
          <p:cNvPr id="3" name="Content Placeholder 2"/>
          <p:cNvSpPr>
            <a:spLocks noGrp="1"/>
          </p:cNvSpPr>
          <p:nvPr>
            <p:ph idx="1"/>
          </p:nvPr>
        </p:nvSpPr>
        <p:spPr>
          <a:xfrm>
            <a:off x="184150" y="222250"/>
            <a:ext cx="5116513" cy="2020888"/>
          </a:xfrm>
        </p:spPr>
        <p:txBody>
          <a:bodyPr rtlCol="0">
            <a:normAutofit lnSpcReduction="10000"/>
          </a:bodyPr>
          <a:lstStyle/>
          <a:p>
            <a:pPr marL="0" indent="0" defTabSz="457200" fontAlgn="auto">
              <a:spcBef>
                <a:spcPts val="0"/>
              </a:spcBef>
              <a:spcAft>
                <a:spcPts val="0"/>
              </a:spcAft>
              <a:buSzTx/>
              <a:buFontTx/>
              <a:buNone/>
              <a:defRPr/>
            </a:pPr>
            <a:r>
              <a:rPr lang="ru-RU" sz="2800" dirty="0">
                <a:solidFill>
                  <a:srgbClr val="FFFFFF"/>
                </a:solidFill>
              </a:rPr>
              <a:t>Плато </a:t>
            </a:r>
            <a:r>
              <a:rPr lang="ru-RU" sz="2800" dirty="0" err="1">
                <a:solidFill>
                  <a:srgbClr val="FFFFFF"/>
                </a:solidFill>
              </a:rPr>
              <a:t>Шатского</a:t>
            </a:r>
            <a:r>
              <a:rPr lang="ru-RU" sz="2800" dirty="0">
                <a:solidFill>
                  <a:srgbClr val="FFFFFF"/>
                </a:solidFill>
              </a:rPr>
              <a:t> сформировалось на границе Юра-Мел </a:t>
            </a:r>
            <a:r>
              <a:rPr lang="en-AU" sz="2800" dirty="0">
                <a:solidFill>
                  <a:srgbClr val="FFFFFF"/>
                </a:solidFill>
              </a:rPr>
              <a:t>(135-144 </a:t>
            </a:r>
            <a:r>
              <a:rPr lang="ru-RU" sz="2800" dirty="0" smtClean="0">
                <a:solidFill>
                  <a:srgbClr val="FFFFFF"/>
                </a:solidFill>
              </a:rPr>
              <a:t>млн. лет</a:t>
            </a:r>
            <a:r>
              <a:rPr lang="en-AU" sz="2800" dirty="0" smtClean="0">
                <a:solidFill>
                  <a:srgbClr val="FFFFFF"/>
                </a:solidFill>
              </a:rPr>
              <a:t>)</a:t>
            </a:r>
            <a:r>
              <a:rPr lang="ru-RU" sz="2800" dirty="0">
                <a:solidFill>
                  <a:srgbClr val="FFFFFF"/>
                </a:solidFill>
              </a:rPr>
              <a:t>, когда магнитные аномалии имели место.</a:t>
            </a:r>
            <a:endParaRPr lang="en-AU" sz="2800"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3" descr="shatskiy_rise_supervolcanoe_undersea.jpg"/>
          <p:cNvPicPr>
            <a:picLocks noChangeAspect="1"/>
          </p:cNvPicPr>
          <p:nvPr/>
        </p:nvPicPr>
        <p:blipFill>
          <a:blip r:embed="rId3"/>
          <a:srcRect/>
          <a:stretch>
            <a:fillRect/>
          </a:stretch>
        </p:blipFill>
        <p:spPr bwMode="auto">
          <a:xfrm>
            <a:off x="-57150" y="3079750"/>
            <a:ext cx="6900863" cy="3803650"/>
          </a:xfrm>
          <a:prstGeom prst="rect">
            <a:avLst/>
          </a:prstGeom>
          <a:noFill/>
          <a:ln w="9525">
            <a:noFill/>
            <a:miter lim="800000"/>
            <a:headEnd/>
            <a:tailEnd/>
          </a:ln>
        </p:spPr>
      </p:pic>
      <p:sp>
        <p:nvSpPr>
          <p:cNvPr id="15" name="Title 1"/>
          <p:cNvSpPr txBox="1">
            <a:spLocks/>
          </p:cNvSpPr>
          <p:nvPr/>
        </p:nvSpPr>
        <p:spPr>
          <a:xfrm>
            <a:off x="456671" y="3394988"/>
            <a:ext cx="4701929" cy="1011566"/>
          </a:xfrm>
          <a:prstGeom prst="rect">
            <a:avLst/>
          </a:prstGeom>
        </p:spPr>
        <p:txBody>
          <a:bodyPr anchor="ct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fontAlgn="auto">
              <a:lnSpc>
                <a:spcPct val="90000"/>
              </a:lnSpc>
              <a:spcAft>
                <a:spcPts val="0"/>
              </a:spcAft>
              <a:defRPr/>
            </a:pPr>
            <a:r>
              <a:rPr lang="ru-RU" sz="3600" b="1" dirty="0" smtClean="0">
                <a:solidFill>
                  <a:srgbClr val="FFFF00"/>
                </a:solidFill>
                <a:effectLst>
                  <a:glow rad="63500">
                    <a:schemeClr val="accent1">
                      <a:satMod val="175000"/>
                      <a:alpha val="40000"/>
                    </a:schemeClr>
                  </a:glow>
                </a:effectLst>
              </a:rPr>
              <a:t>Поднятие</a:t>
            </a:r>
          </a:p>
          <a:p>
            <a:pPr algn="l" fontAlgn="auto">
              <a:lnSpc>
                <a:spcPct val="90000"/>
              </a:lnSpc>
              <a:spcAft>
                <a:spcPts val="0"/>
              </a:spcAft>
              <a:defRPr/>
            </a:pPr>
            <a:r>
              <a:rPr lang="ru-RU" sz="3600" b="1" dirty="0" err="1" smtClean="0">
                <a:solidFill>
                  <a:srgbClr val="FFFF00"/>
                </a:solidFill>
                <a:effectLst>
                  <a:glow rad="63500">
                    <a:schemeClr val="accent1">
                      <a:satMod val="175000"/>
                      <a:alpha val="40000"/>
                    </a:schemeClr>
                  </a:glow>
                </a:effectLst>
              </a:rPr>
              <a:t>Шатского</a:t>
            </a:r>
            <a:endParaRPr lang="en-US" sz="3600" b="1" dirty="0">
              <a:solidFill>
                <a:srgbClr val="FFFF00"/>
              </a:solidFill>
              <a:effectLst>
                <a:glow rad="63500">
                  <a:schemeClr val="accent1">
                    <a:satMod val="175000"/>
                    <a:alpha val="40000"/>
                  </a:schemeClr>
                </a:glow>
              </a:effectLst>
            </a:endParaRPr>
          </a:p>
        </p:txBody>
      </p:sp>
      <p:cxnSp>
        <p:nvCxnSpPr>
          <p:cNvPr id="16" name="Straight Connector 15"/>
          <p:cNvCxnSpPr/>
          <p:nvPr/>
        </p:nvCxnSpPr>
        <p:spPr>
          <a:xfrm>
            <a:off x="2292350" y="4576763"/>
            <a:ext cx="366713" cy="712787"/>
          </a:xfrm>
          <a:prstGeom prst="line">
            <a:avLst/>
          </a:prstGeom>
          <a:ln>
            <a:solidFill>
              <a:srgbClr val="FFFF00"/>
            </a:solidFill>
            <a:tailEnd type="stealth" w="lg" len="lg"/>
          </a:ln>
          <a:effectLst/>
        </p:spPr>
        <p:style>
          <a:lnRef idx="3">
            <a:schemeClr val="accent1"/>
          </a:lnRef>
          <a:fillRef idx="0">
            <a:schemeClr val="accent1"/>
          </a:fillRef>
          <a:effectRef idx="2">
            <a:schemeClr val="accent1"/>
          </a:effectRef>
          <a:fontRef idx="minor">
            <a:schemeClr val="tx1"/>
          </a:fontRef>
        </p:style>
      </p:cxnSp>
      <p:pic>
        <p:nvPicPr>
          <p:cNvPr id="5" name="Picture 4" descr="324.fig1.jpg"/>
          <p:cNvPicPr>
            <a:picLocks noChangeAspect="1"/>
          </p:cNvPicPr>
          <p:nvPr/>
        </p:nvPicPr>
        <p:blipFill>
          <a:blip r:embed="rId4"/>
          <a:srcRect/>
          <a:stretch>
            <a:fillRect/>
          </a:stretch>
        </p:blipFill>
        <p:spPr bwMode="auto">
          <a:xfrm>
            <a:off x="3987800" y="9525"/>
            <a:ext cx="5180013" cy="5143500"/>
          </a:xfrm>
          <a:prstGeom prst="rect">
            <a:avLst/>
          </a:prstGeom>
          <a:noFill/>
          <a:ln w="9525">
            <a:noFill/>
            <a:miter lim="800000"/>
            <a:headEnd/>
            <a:tailEnd/>
          </a:ln>
        </p:spPr>
      </p:pic>
      <p:sp>
        <p:nvSpPr>
          <p:cNvPr id="32773" name="Title 1"/>
          <p:cNvSpPr>
            <a:spLocks noGrp="1"/>
          </p:cNvSpPr>
          <p:nvPr>
            <p:ph type="title"/>
          </p:nvPr>
        </p:nvSpPr>
        <p:spPr>
          <a:xfrm>
            <a:off x="0" y="0"/>
            <a:ext cx="3963988" cy="3079750"/>
          </a:xfrm>
        </p:spPr>
        <p:txBody>
          <a:bodyPr/>
          <a:lstStyle/>
          <a:p>
            <a:r>
              <a:rPr lang="ru-RU" sz="4000" smtClean="0">
                <a:solidFill>
                  <a:srgbClr val="000000"/>
                </a:solidFill>
              </a:rPr>
              <a:t>Структура поднятия Шатского</a:t>
            </a:r>
            <a:endParaRPr lang="en-US" sz="3600" smtClean="0">
              <a:solidFill>
                <a:srgbClr val="000000"/>
              </a:solidFill>
            </a:endParaRPr>
          </a:p>
        </p:txBody>
      </p:sp>
      <p:sp>
        <p:nvSpPr>
          <p:cNvPr id="9" name="Subtitle 4"/>
          <p:cNvSpPr txBox="1">
            <a:spLocks/>
          </p:cNvSpPr>
          <p:nvPr/>
        </p:nvSpPr>
        <p:spPr>
          <a:xfrm>
            <a:off x="6570852" y="4131090"/>
            <a:ext cx="2269529" cy="833212"/>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auto">
              <a:lnSpc>
                <a:spcPct val="80000"/>
              </a:lnSpc>
              <a:spcAft>
                <a:spcPts val="0"/>
              </a:spcAft>
              <a:defRPr/>
            </a:pPr>
            <a:r>
              <a:rPr lang="ru-RU" b="1" dirty="0" smtClean="0">
                <a:ln w="12700">
                  <a:solidFill>
                    <a:schemeClr val="accent2"/>
                  </a:solidFill>
                  <a:prstDash val="solid"/>
                </a:ln>
                <a:solidFill>
                  <a:schemeClr val="tx1"/>
                </a:solidFill>
                <a:cs typeface="Times New Roman"/>
              </a:rPr>
              <a:t>м. </a:t>
            </a:r>
            <a:r>
              <a:rPr lang="ru-RU" b="1" dirty="0" err="1" smtClean="0">
                <a:ln w="12700">
                  <a:solidFill>
                    <a:schemeClr val="accent2"/>
                  </a:solidFill>
                  <a:prstDash val="solid"/>
                </a:ln>
                <a:solidFill>
                  <a:schemeClr val="tx1"/>
                </a:solidFill>
                <a:cs typeface="Times New Roman"/>
              </a:rPr>
              <a:t>Тамю</a:t>
            </a:r>
            <a:r>
              <a:rPr lang="en-AU" b="1" dirty="0" smtClean="0">
                <a:ln w="12700">
                  <a:solidFill>
                    <a:schemeClr val="accent2"/>
                  </a:solidFill>
                  <a:prstDash val="solid"/>
                </a:ln>
                <a:solidFill>
                  <a:schemeClr val="tx1"/>
                </a:solidFill>
                <a:cs typeface="Times New Roman"/>
              </a:rPr>
              <a:t> (145 Ma)</a:t>
            </a:r>
          </a:p>
        </p:txBody>
      </p:sp>
      <p:cxnSp>
        <p:nvCxnSpPr>
          <p:cNvPr id="10" name="Straight Connector 9"/>
          <p:cNvCxnSpPr/>
          <p:nvPr/>
        </p:nvCxnSpPr>
        <p:spPr>
          <a:xfrm flipH="1" flipV="1">
            <a:off x="6199188" y="3900488"/>
            <a:ext cx="644525" cy="439737"/>
          </a:xfrm>
          <a:prstGeom prst="line">
            <a:avLst/>
          </a:prstGeom>
          <a:ln>
            <a:solidFill>
              <a:schemeClr val="accent1">
                <a:lumMod val="50000"/>
              </a:schemeClr>
            </a:solidFill>
            <a:tailEnd type="triangle" w="lg"/>
          </a:ln>
          <a:effectLst/>
        </p:spPr>
        <p:style>
          <a:lnRef idx="3">
            <a:schemeClr val="accent1"/>
          </a:lnRef>
          <a:fillRef idx="0">
            <a:schemeClr val="accent1"/>
          </a:fillRef>
          <a:effectRef idx="2">
            <a:schemeClr val="accent1"/>
          </a:effectRef>
          <a:fontRef idx="minor">
            <a:schemeClr val="tx1"/>
          </a:fontRef>
        </p:style>
      </p:cxnSp>
      <p:sp>
        <p:nvSpPr>
          <p:cNvPr id="11" name="Subtitle 4"/>
          <p:cNvSpPr txBox="1">
            <a:spLocks/>
          </p:cNvSpPr>
          <p:nvPr/>
        </p:nvSpPr>
        <p:spPr>
          <a:xfrm>
            <a:off x="4098647" y="2427151"/>
            <a:ext cx="1829515" cy="1076845"/>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auto">
              <a:lnSpc>
                <a:spcPct val="80000"/>
              </a:lnSpc>
              <a:spcAft>
                <a:spcPts val="0"/>
              </a:spcAft>
              <a:defRPr/>
            </a:pPr>
            <a:r>
              <a:rPr lang="ru-RU" b="1" dirty="0" smtClean="0">
                <a:ln w="12700">
                  <a:solidFill>
                    <a:schemeClr val="accent2"/>
                  </a:solidFill>
                  <a:prstDash val="solid"/>
                </a:ln>
                <a:solidFill>
                  <a:schemeClr val="tx1"/>
                </a:solidFill>
                <a:cs typeface="Times New Roman"/>
              </a:rPr>
              <a:t>м. Ори</a:t>
            </a:r>
            <a:endParaRPr lang="en-AU" b="1" dirty="0" smtClean="0">
              <a:ln w="12700">
                <a:solidFill>
                  <a:schemeClr val="accent2"/>
                </a:solidFill>
                <a:prstDash val="solid"/>
              </a:ln>
              <a:solidFill>
                <a:schemeClr val="tx1"/>
              </a:solidFill>
              <a:cs typeface="Times New Roman"/>
            </a:endParaRPr>
          </a:p>
          <a:p>
            <a:pPr fontAlgn="auto">
              <a:lnSpc>
                <a:spcPct val="80000"/>
              </a:lnSpc>
              <a:spcAft>
                <a:spcPts val="0"/>
              </a:spcAft>
              <a:defRPr/>
            </a:pPr>
            <a:r>
              <a:rPr lang="en-AU" b="1" dirty="0" smtClean="0">
                <a:ln w="12700">
                  <a:solidFill>
                    <a:schemeClr val="accent2"/>
                  </a:solidFill>
                  <a:prstDash val="solid"/>
                </a:ln>
                <a:solidFill>
                  <a:schemeClr val="tx1"/>
                </a:solidFill>
                <a:cs typeface="Times New Roman"/>
              </a:rPr>
              <a:t>(142 Ma)</a:t>
            </a:r>
          </a:p>
        </p:txBody>
      </p:sp>
      <p:cxnSp>
        <p:nvCxnSpPr>
          <p:cNvPr id="12" name="Straight Connector 11"/>
          <p:cNvCxnSpPr/>
          <p:nvPr/>
        </p:nvCxnSpPr>
        <p:spPr>
          <a:xfrm flipV="1">
            <a:off x="5561013" y="2192338"/>
            <a:ext cx="434975" cy="300037"/>
          </a:xfrm>
          <a:prstGeom prst="line">
            <a:avLst/>
          </a:prstGeom>
          <a:ln>
            <a:solidFill>
              <a:schemeClr val="accent1">
                <a:lumMod val="50000"/>
              </a:schemeClr>
            </a:solidFill>
            <a:tailEnd type="triangle" w="lg"/>
          </a:ln>
          <a:effectLst/>
        </p:spPr>
        <p:style>
          <a:lnRef idx="3">
            <a:schemeClr val="accent1"/>
          </a:lnRef>
          <a:fillRef idx="0">
            <a:schemeClr val="accent1"/>
          </a:fillRef>
          <a:effectRef idx="2">
            <a:schemeClr val="accent1"/>
          </a:effectRef>
          <a:fontRef idx="minor">
            <a:schemeClr val="tx1"/>
          </a:fontRef>
        </p:style>
      </p:cxnSp>
      <p:sp>
        <p:nvSpPr>
          <p:cNvPr id="20" name="Subtitle 4"/>
          <p:cNvSpPr txBox="1">
            <a:spLocks/>
          </p:cNvSpPr>
          <p:nvPr/>
        </p:nvSpPr>
        <p:spPr>
          <a:xfrm>
            <a:off x="6689962" y="2293683"/>
            <a:ext cx="2456223" cy="1009769"/>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auto">
              <a:lnSpc>
                <a:spcPct val="80000"/>
              </a:lnSpc>
              <a:spcAft>
                <a:spcPts val="0"/>
              </a:spcAft>
              <a:defRPr/>
            </a:pPr>
            <a:r>
              <a:rPr lang="ru-RU" b="1" dirty="0" smtClean="0">
                <a:ln w="12700">
                  <a:solidFill>
                    <a:schemeClr val="accent2"/>
                  </a:solidFill>
                  <a:prstDash val="solid"/>
                </a:ln>
                <a:solidFill>
                  <a:schemeClr val="tx1"/>
                </a:solidFill>
                <a:cs typeface="Times New Roman"/>
              </a:rPr>
              <a:t>м. </a:t>
            </a:r>
            <a:r>
              <a:rPr lang="ru-RU" b="1" dirty="0" err="1" smtClean="0">
                <a:ln w="12700">
                  <a:solidFill>
                    <a:schemeClr val="accent2"/>
                  </a:solidFill>
                  <a:prstDash val="solid"/>
                </a:ln>
                <a:solidFill>
                  <a:schemeClr val="tx1"/>
                </a:solidFill>
                <a:cs typeface="Times New Roman"/>
              </a:rPr>
              <a:t>Ширшов</a:t>
            </a:r>
            <a:endParaRPr lang="en-AU" b="1" dirty="0" smtClean="0">
              <a:ln w="12700">
                <a:solidFill>
                  <a:schemeClr val="accent2"/>
                </a:solidFill>
                <a:prstDash val="solid"/>
              </a:ln>
              <a:solidFill>
                <a:schemeClr val="tx1"/>
              </a:solidFill>
              <a:cs typeface="Times New Roman"/>
            </a:endParaRPr>
          </a:p>
          <a:p>
            <a:pPr algn="l" fontAlgn="auto">
              <a:lnSpc>
                <a:spcPct val="80000"/>
              </a:lnSpc>
              <a:spcAft>
                <a:spcPts val="0"/>
              </a:spcAft>
              <a:defRPr/>
            </a:pPr>
            <a:r>
              <a:rPr lang="en-AU" b="1" dirty="0" smtClean="0">
                <a:ln w="12700">
                  <a:solidFill>
                    <a:schemeClr val="accent2"/>
                  </a:solidFill>
                  <a:prstDash val="solid"/>
                </a:ln>
                <a:solidFill>
                  <a:schemeClr val="tx1"/>
                </a:solidFill>
                <a:cs typeface="Times New Roman"/>
              </a:rPr>
              <a:t>(135 Ma)</a:t>
            </a:r>
          </a:p>
        </p:txBody>
      </p:sp>
      <p:cxnSp>
        <p:nvCxnSpPr>
          <p:cNvPr id="21" name="Straight Connector 20"/>
          <p:cNvCxnSpPr/>
          <p:nvPr/>
        </p:nvCxnSpPr>
        <p:spPr>
          <a:xfrm flipV="1">
            <a:off x="7656513" y="1635125"/>
            <a:ext cx="0" cy="625475"/>
          </a:xfrm>
          <a:prstGeom prst="line">
            <a:avLst/>
          </a:prstGeom>
          <a:ln>
            <a:solidFill>
              <a:schemeClr val="accent1">
                <a:lumMod val="50000"/>
              </a:schemeClr>
            </a:solidFill>
            <a:tailEnd type="triangle" w="lg"/>
          </a:ln>
          <a:effectLst/>
        </p:spPr>
        <p:style>
          <a:lnRef idx="3">
            <a:schemeClr val="accent1"/>
          </a:lnRef>
          <a:fillRef idx="0">
            <a:schemeClr val="accent1"/>
          </a:fillRef>
          <a:effectRef idx="2">
            <a:schemeClr val="accent1"/>
          </a:effectRef>
          <a:fontRef idx="minor">
            <a:schemeClr val="tx1"/>
          </a:fontRef>
        </p:style>
      </p:cxnSp>
      <p:sp>
        <p:nvSpPr>
          <p:cNvPr id="22" name="Subtitle 4"/>
          <p:cNvSpPr txBox="1">
            <a:spLocks/>
          </p:cNvSpPr>
          <p:nvPr/>
        </p:nvSpPr>
        <p:spPr>
          <a:xfrm>
            <a:off x="4645102" y="474627"/>
            <a:ext cx="3964335" cy="1001733"/>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auto">
              <a:lnSpc>
                <a:spcPct val="80000"/>
              </a:lnSpc>
              <a:spcAft>
                <a:spcPts val="0"/>
              </a:spcAft>
              <a:defRPr/>
            </a:pPr>
            <a:r>
              <a:rPr lang="ru-RU" b="1" dirty="0" err="1">
                <a:ln w="12700">
                  <a:solidFill>
                    <a:schemeClr val="accent2"/>
                  </a:solidFill>
                  <a:prstDash val="solid"/>
                </a:ln>
                <a:solidFill>
                  <a:schemeClr val="tx1"/>
                </a:solidFill>
                <a:cs typeface="Times New Roman"/>
              </a:rPr>
              <a:t>х</a:t>
            </a:r>
            <a:r>
              <a:rPr lang="ru-RU" b="1" dirty="0" err="1" smtClean="0">
                <a:ln w="12700">
                  <a:solidFill>
                    <a:schemeClr val="accent2"/>
                  </a:solidFill>
                  <a:prstDash val="solid"/>
                </a:ln>
                <a:solidFill>
                  <a:schemeClr val="tx1"/>
                </a:solidFill>
                <a:cs typeface="Times New Roman"/>
              </a:rPr>
              <a:t>р</a:t>
            </a:r>
            <a:r>
              <a:rPr lang="en-AU" b="1" dirty="0">
                <a:ln w="12700">
                  <a:solidFill>
                    <a:schemeClr val="accent2"/>
                  </a:solidFill>
                  <a:prstDash val="solid"/>
                </a:ln>
                <a:solidFill>
                  <a:schemeClr val="tx1"/>
                </a:solidFill>
                <a:cs typeface="Times New Roman"/>
              </a:rPr>
              <a:t>.</a:t>
            </a:r>
            <a:r>
              <a:rPr lang="ru-RU" b="1" dirty="0" smtClean="0">
                <a:ln w="12700">
                  <a:solidFill>
                    <a:schemeClr val="accent2"/>
                  </a:solidFill>
                  <a:prstDash val="solid"/>
                </a:ln>
                <a:solidFill>
                  <a:schemeClr val="tx1"/>
                </a:solidFill>
                <a:cs typeface="Times New Roman"/>
              </a:rPr>
              <a:t> Папанина</a:t>
            </a:r>
            <a:endParaRPr lang="en-AU" b="1" dirty="0" smtClean="0">
              <a:ln w="12700">
                <a:solidFill>
                  <a:schemeClr val="accent2"/>
                </a:solidFill>
                <a:prstDash val="solid"/>
              </a:ln>
              <a:solidFill>
                <a:schemeClr val="tx1"/>
              </a:solidFill>
              <a:cs typeface="Times New Roman"/>
            </a:endParaRPr>
          </a:p>
          <a:p>
            <a:pPr algn="l" fontAlgn="auto">
              <a:lnSpc>
                <a:spcPct val="80000"/>
              </a:lnSpc>
              <a:spcAft>
                <a:spcPts val="0"/>
              </a:spcAft>
              <a:defRPr/>
            </a:pPr>
            <a:r>
              <a:rPr lang="en-AU" b="1" dirty="0" smtClean="0">
                <a:ln w="12700">
                  <a:solidFill>
                    <a:schemeClr val="accent2"/>
                  </a:solidFill>
                  <a:prstDash val="solid"/>
                </a:ln>
                <a:solidFill>
                  <a:schemeClr val="tx1"/>
                </a:solidFill>
                <a:cs typeface="Times New Roman"/>
              </a:rPr>
              <a:t>(125-128 Ma)</a:t>
            </a:r>
          </a:p>
        </p:txBody>
      </p:sp>
      <p:cxnSp>
        <p:nvCxnSpPr>
          <p:cNvPr id="23" name="Straight Connector 22"/>
          <p:cNvCxnSpPr/>
          <p:nvPr/>
        </p:nvCxnSpPr>
        <p:spPr>
          <a:xfrm flipV="1">
            <a:off x="7351713" y="200025"/>
            <a:ext cx="647700" cy="401638"/>
          </a:xfrm>
          <a:prstGeom prst="line">
            <a:avLst/>
          </a:prstGeom>
          <a:ln>
            <a:solidFill>
              <a:schemeClr val="accent1">
                <a:lumMod val="50000"/>
              </a:schemeClr>
            </a:solidFill>
            <a:tailEnd type="triangle" w="lg"/>
          </a:ln>
          <a:effectLst/>
        </p:spPr>
        <p:style>
          <a:lnRef idx="3">
            <a:schemeClr val="accent1"/>
          </a:lnRef>
          <a:fillRef idx="0">
            <a:schemeClr val="accent1"/>
          </a:fillRef>
          <a:effectRef idx="2">
            <a:schemeClr val="accent1"/>
          </a:effectRef>
          <a:fontRef idx="minor">
            <a:schemeClr val="tx1"/>
          </a:fontRef>
        </p:style>
      </p:cxnSp>
      <p:sp>
        <p:nvSpPr>
          <p:cNvPr id="32782" name="Rectangle 1"/>
          <p:cNvSpPr>
            <a:spLocks noChangeArrowheads="1"/>
          </p:cNvSpPr>
          <p:nvPr/>
        </p:nvSpPr>
        <p:spPr bwMode="auto">
          <a:xfrm>
            <a:off x="6931025" y="5289550"/>
            <a:ext cx="2212975" cy="1016000"/>
          </a:xfrm>
          <a:prstGeom prst="rect">
            <a:avLst/>
          </a:prstGeom>
          <a:noFill/>
          <a:ln w="9525">
            <a:noFill/>
            <a:miter lim="800000"/>
            <a:headEnd/>
            <a:tailEnd/>
          </a:ln>
        </p:spPr>
        <p:txBody>
          <a:bodyPr>
            <a:spAutoFit/>
          </a:bodyPr>
          <a:lstStyle/>
          <a:p>
            <a:r>
              <a:rPr lang="ru-RU" sz="2000">
                <a:solidFill>
                  <a:srgbClr val="000000"/>
                </a:solidFill>
                <a:latin typeface="Times New Roman" pitchFamily="18" charset="0"/>
              </a:rPr>
              <a:t>Источник</a:t>
            </a:r>
            <a:r>
              <a:rPr lang="en-AU" sz="2000">
                <a:solidFill>
                  <a:srgbClr val="000000"/>
                </a:solidFill>
                <a:latin typeface="Times New Roman" pitchFamily="18" charset="0"/>
              </a:rPr>
              <a:t>:</a:t>
            </a:r>
          </a:p>
          <a:p>
            <a:r>
              <a:rPr lang="en-AU" sz="2000">
                <a:solidFill>
                  <a:srgbClr val="860908"/>
                </a:solidFill>
                <a:latin typeface="Times New Roman" pitchFamily="18" charset="0"/>
              </a:rPr>
              <a:t>Nakanishi et al., 1999</a:t>
            </a:r>
            <a:endParaRPr lang="en-US" sz="2000">
              <a:solidFill>
                <a:srgbClr val="860908"/>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Content Placeholder 2"/>
          <p:cNvSpPr>
            <a:spLocks noGrp="1"/>
          </p:cNvSpPr>
          <p:nvPr>
            <p:ph idx="1"/>
          </p:nvPr>
        </p:nvSpPr>
        <p:spPr/>
        <p:txBody>
          <a:bodyPr/>
          <a:lstStyle/>
          <a:p>
            <a:endParaRPr lang="ru-RU" smtClean="0"/>
          </a:p>
        </p:txBody>
      </p:sp>
      <p:pic>
        <p:nvPicPr>
          <p:cNvPr id="34818" name="Picture 3" descr="MAC HD:Users:romanova:Irunya:QUT:HDR (+Stage 2):Torsvik..2010 Plate tectonics over past 150 My.jpg"/>
          <p:cNvPicPr>
            <a:picLocks noChangeAspect="1" noChangeArrowheads="1"/>
          </p:cNvPicPr>
          <p:nvPr/>
        </p:nvPicPr>
        <p:blipFill>
          <a:blip r:embed="rId3"/>
          <a:srcRect t="1215" b="-507"/>
          <a:stretch>
            <a:fillRect/>
          </a:stretch>
        </p:blipFill>
        <p:spPr bwMode="auto">
          <a:xfrm>
            <a:off x="0" y="1200150"/>
            <a:ext cx="9144000" cy="5176838"/>
          </a:xfrm>
          <a:prstGeom prst="rect">
            <a:avLst/>
          </a:prstGeom>
          <a:noFill/>
          <a:ln w="9525">
            <a:noFill/>
            <a:miter lim="800000"/>
            <a:headEnd/>
            <a:tailEnd/>
          </a:ln>
        </p:spPr>
      </p:pic>
      <p:cxnSp>
        <p:nvCxnSpPr>
          <p:cNvPr id="6" name="Straight Connector 5"/>
          <p:cNvCxnSpPr/>
          <p:nvPr/>
        </p:nvCxnSpPr>
        <p:spPr>
          <a:xfrm>
            <a:off x="565150" y="2185988"/>
            <a:ext cx="760413" cy="1668462"/>
          </a:xfrm>
          <a:prstGeom prst="line">
            <a:avLst/>
          </a:prstGeom>
          <a:ln>
            <a:solidFill>
              <a:schemeClr val="accent1">
                <a:lumMod val="50000"/>
              </a:schemeClr>
            </a:solidFill>
            <a:tailEnd type="stealth" w="lg" len="lg"/>
          </a:ln>
          <a:effectLst/>
        </p:spPr>
        <p:style>
          <a:lnRef idx="3">
            <a:schemeClr val="accent1"/>
          </a:lnRef>
          <a:fillRef idx="0">
            <a:schemeClr val="accent1"/>
          </a:fillRef>
          <a:effectRef idx="2">
            <a:schemeClr val="accent1"/>
          </a:effectRef>
          <a:fontRef idx="minor">
            <a:schemeClr val="tx1"/>
          </a:fontRef>
        </p:style>
      </p:cxnSp>
      <p:sp>
        <p:nvSpPr>
          <p:cNvPr id="10" name="Title 1"/>
          <p:cNvSpPr txBox="1">
            <a:spLocks/>
          </p:cNvSpPr>
          <p:nvPr/>
        </p:nvSpPr>
        <p:spPr>
          <a:xfrm>
            <a:off x="76200" y="1189038"/>
            <a:ext cx="2401888" cy="935037"/>
          </a:xfrm>
          <a:prstGeom prst="rect">
            <a:avLst/>
          </a:prstGeom>
        </p:spPr>
        <p:txBody>
          <a:bodyPr anchor="ct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fontAlgn="auto">
              <a:lnSpc>
                <a:spcPct val="90000"/>
              </a:lnSpc>
              <a:spcAft>
                <a:spcPts val="0"/>
              </a:spcAft>
              <a:defRPr/>
            </a:pPr>
            <a:r>
              <a:rPr lang="ru-RU" sz="3600" dirty="0" smtClean="0">
                <a:solidFill>
                  <a:schemeClr val="accent1">
                    <a:lumMod val="75000"/>
                  </a:schemeClr>
                </a:solidFill>
              </a:rPr>
              <a:t>Поднятие </a:t>
            </a:r>
            <a:r>
              <a:rPr lang="ru-RU" sz="3600" dirty="0" err="1" smtClean="0">
                <a:solidFill>
                  <a:schemeClr val="accent1">
                    <a:lumMod val="75000"/>
                  </a:schemeClr>
                </a:solidFill>
              </a:rPr>
              <a:t>Шатского</a:t>
            </a:r>
            <a:endParaRPr lang="en-US" sz="3600" dirty="0">
              <a:solidFill>
                <a:schemeClr val="accent1">
                  <a:lumMod val="75000"/>
                </a:schemeClr>
              </a:solidFill>
            </a:endParaRPr>
          </a:p>
        </p:txBody>
      </p:sp>
      <p:sp>
        <p:nvSpPr>
          <p:cNvPr id="34821" name="Title 1"/>
          <p:cNvSpPr txBox="1">
            <a:spLocks/>
          </p:cNvSpPr>
          <p:nvPr/>
        </p:nvSpPr>
        <p:spPr bwMode="auto">
          <a:xfrm>
            <a:off x="46038" y="5292725"/>
            <a:ext cx="2571750" cy="1243013"/>
          </a:xfrm>
          <a:prstGeom prst="rect">
            <a:avLst/>
          </a:prstGeom>
          <a:noFill/>
          <a:ln w="9525">
            <a:noFill/>
            <a:miter lim="800000"/>
            <a:headEnd/>
            <a:tailEnd/>
          </a:ln>
        </p:spPr>
        <p:txBody>
          <a:bodyPr anchor="ctr"/>
          <a:lstStyle/>
          <a:p>
            <a:pPr defTabSz="914400"/>
            <a:r>
              <a:rPr lang="ru-RU" sz="3200" b="1">
                <a:solidFill>
                  <a:srgbClr val="0000FF"/>
                </a:solidFill>
              </a:rPr>
              <a:t>Тихо-океанская плита</a:t>
            </a:r>
            <a:endParaRPr lang="en-US" sz="3200" b="1">
              <a:solidFill>
                <a:srgbClr val="0000FF"/>
              </a:solidFill>
            </a:endParaRPr>
          </a:p>
        </p:txBody>
      </p:sp>
      <p:sp>
        <p:nvSpPr>
          <p:cNvPr id="34822" name="Title 1"/>
          <p:cNvSpPr txBox="1">
            <a:spLocks/>
          </p:cNvSpPr>
          <p:nvPr/>
        </p:nvSpPr>
        <p:spPr bwMode="auto">
          <a:xfrm>
            <a:off x="1325563" y="3246438"/>
            <a:ext cx="2473325" cy="1016000"/>
          </a:xfrm>
          <a:prstGeom prst="rect">
            <a:avLst/>
          </a:prstGeom>
          <a:noFill/>
          <a:ln w="9525">
            <a:noFill/>
            <a:miter lim="800000"/>
            <a:headEnd/>
            <a:tailEnd/>
          </a:ln>
        </p:spPr>
        <p:txBody>
          <a:bodyPr anchor="ctr"/>
          <a:lstStyle/>
          <a:p>
            <a:pPr defTabSz="914400"/>
            <a:r>
              <a:rPr lang="ru-RU" sz="3200" b="1">
                <a:solidFill>
                  <a:srgbClr val="0000FF"/>
                </a:solidFill>
              </a:rPr>
              <a:t>Фараллон</a:t>
            </a:r>
            <a:endParaRPr lang="en-US" sz="3200" b="1">
              <a:solidFill>
                <a:srgbClr val="0000FF"/>
              </a:solidFill>
            </a:endParaRPr>
          </a:p>
        </p:txBody>
      </p:sp>
      <p:sp>
        <p:nvSpPr>
          <p:cNvPr id="34823" name="Title 1"/>
          <p:cNvSpPr txBox="1">
            <a:spLocks/>
          </p:cNvSpPr>
          <p:nvPr/>
        </p:nvSpPr>
        <p:spPr bwMode="auto">
          <a:xfrm>
            <a:off x="0" y="2581275"/>
            <a:ext cx="2181225" cy="1016000"/>
          </a:xfrm>
          <a:prstGeom prst="rect">
            <a:avLst/>
          </a:prstGeom>
          <a:noFill/>
          <a:ln w="9525">
            <a:noFill/>
            <a:miter lim="800000"/>
            <a:headEnd/>
            <a:tailEnd/>
          </a:ln>
        </p:spPr>
        <p:txBody>
          <a:bodyPr anchor="ctr"/>
          <a:lstStyle/>
          <a:p>
            <a:pPr defTabSz="914400"/>
            <a:r>
              <a:rPr lang="ru-RU" sz="3200" b="1">
                <a:solidFill>
                  <a:srgbClr val="0000FF"/>
                </a:solidFill>
              </a:rPr>
              <a:t>Изанаги</a:t>
            </a:r>
            <a:endParaRPr lang="en-US" sz="3200" b="1">
              <a:solidFill>
                <a:srgbClr val="0000FF"/>
              </a:solidFill>
            </a:endParaRPr>
          </a:p>
        </p:txBody>
      </p:sp>
      <p:sp>
        <p:nvSpPr>
          <p:cNvPr id="14" name="Rectangle 13"/>
          <p:cNvSpPr/>
          <p:nvPr/>
        </p:nvSpPr>
        <p:spPr>
          <a:xfrm>
            <a:off x="5468938" y="6245225"/>
            <a:ext cx="3675062" cy="400050"/>
          </a:xfrm>
          <a:prstGeom prst="rect">
            <a:avLst/>
          </a:prstGeom>
        </p:spPr>
        <p:txBody>
          <a:bodyPr>
            <a:spAutoFit/>
          </a:bodyPr>
          <a:lstStyle/>
          <a:p>
            <a:pPr fontAlgn="auto">
              <a:spcBef>
                <a:spcPts val="0"/>
              </a:spcBef>
              <a:spcAft>
                <a:spcPts val="0"/>
              </a:spcAft>
              <a:defRPr/>
            </a:pPr>
            <a:r>
              <a:rPr lang="ru-RU" sz="2000" dirty="0">
                <a:latin typeface="+mn-lt"/>
                <a:cs typeface="+mn-cs"/>
              </a:rPr>
              <a:t>Источник</a:t>
            </a:r>
            <a:r>
              <a:rPr lang="en-AU" sz="2000" dirty="0">
                <a:latin typeface="+mn-lt"/>
                <a:cs typeface="+mn-cs"/>
              </a:rPr>
              <a:t>: </a:t>
            </a:r>
            <a:r>
              <a:rPr lang="en-US" sz="2000" dirty="0" err="1">
                <a:solidFill>
                  <a:schemeClr val="accent2">
                    <a:lumMod val="90000"/>
                    <a:lumOff val="10000"/>
                  </a:schemeClr>
                </a:solidFill>
                <a:latin typeface="+mn-lt"/>
                <a:cs typeface="+mn-cs"/>
              </a:rPr>
              <a:t>Torsvik</a:t>
            </a:r>
            <a:r>
              <a:rPr lang="en-US" sz="2000" dirty="0">
                <a:solidFill>
                  <a:schemeClr val="accent2">
                    <a:lumMod val="90000"/>
                    <a:lumOff val="10000"/>
                  </a:schemeClr>
                </a:solidFill>
                <a:latin typeface="+mn-lt"/>
                <a:cs typeface="+mn-cs"/>
              </a:rPr>
              <a:t> et al., 2010</a:t>
            </a:r>
            <a:endParaRPr lang="en-US" sz="2000" dirty="0">
              <a:solidFill>
                <a:schemeClr val="accent2">
                  <a:lumMod val="90000"/>
                  <a:lumOff val="10000"/>
                </a:schemeClr>
              </a:solidFill>
              <a:latin typeface="+mn-lt"/>
              <a:cs typeface="+mn-cs"/>
            </a:endParaRPr>
          </a:p>
        </p:txBody>
      </p:sp>
      <p:sp>
        <p:nvSpPr>
          <p:cNvPr id="34825" name="Title 1"/>
          <p:cNvSpPr>
            <a:spLocks noGrp="1"/>
          </p:cNvSpPr>
          <p:nvPr>
            <p:ph type="title"/>
          </p:nvPr>
        </p:nvSpPr>
        <p:spPr>
          <a:xfrm>
            <a:off x="0" y="0"/>
            <a:ext cx="9144000" cy="1144588"/>
          </a:xfrm>
        </p:spPr>
        <p:txBody>
          <a:bodyPr/>
          <a:lstStyle/>
          <a:p>
            <a:r>
              <a:rPr lang="ru-RU" sz="3600" smtClean="0"/>
              <a:t>Глобальная плитная реконструкция на период 150 млн. лет</a:t>
            </a:r>
            <a:endParaRPr lang="en-US" sz="3600" smtClean="0"/>
          </a:p>
        </p:txBody>
      </p:sp>
      <p:cxnSp>
        <p:nvCxnSpPr>
          <p:cNvPr id="15" name="Straight Connector 14"/>
          <p:cNvCxnSpPr/>
          <p:nvPr/>
        </p:nvCxnSpPr>
        <p:spPr>
          <a:xfrm flipV="1">
            <a:off x="717550" y="4546600"/>
            <a:ext cx="395288" cy="642938"/>
          </a:xfrm>
          <a:prstGeom prst="line">
            <a:avLst/>
          </a:prstGeom>
          <a:ln>
            <a:solidFill>
              <a:srgbClr val="0000FF"/>
            </a:solidFill>
            <a:tailEnd type="stealth" w="lg" len="lg"/>
          </a:ln>
          <a:effectLst/>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5" descr="Tectonic history of SR1.png"/>
          <p:cNvPicPr>
            <a:picLocks noChangeAspect="1"/>
          </p:cNvPicPr>
          <p:nvPr/>
        </p:nvPicPr>
        <p:blipFill>
          <a:blip r:embed="rId3"/>
          <a:srcRect/>
          <a:stretch>
            <a:fillRect/>
          </a:stretch>
        </p:blipFill>
        <p:spPr bwMode="auto">
          <a:xfrm>
            <a:off x="71438" y="3451225"/>
            <a:ext cx="6608762" cy="3443288"/>
          </a:xfrm>
          <a:prstGeom prst="rect">
            <a:avLst/>
          </a:prstGeom>
          <a:noFill/>
          <a:ln w="9525">
            <a:noFill/>
            <a:miter lim="800000"/>
            <a:headEnd/>
            <a:tailEnd/>
          </a:ln>
        </p:spPr>
      </p:pic>
      <p:pic>
        <p:nvPicPr>
          <p:cNvPr id="36866" name="Picture 6" descr="Tectonic history of SR2.png"/>
          <p:cNvPicPr>
            <a:picLocks noChangeAspect="1"/>
          </p:cNvPicPr>
          <p:nvPr/>
        </p:nvPicPr>
        <p:blipFill>
          <a:blip r:embed="rId4"/>
          <a:srcRect/>
          <a:stretch>
            <a:fillRect/>
          </a:stretch>
        </p:blipFill>
        <p:spPr bwMode="auto">
          <a:xfrm>
            <a:off x="71438" y="36513"/>
            <a:ext cx="6608762" cy="3424237"/>
          </a:xfrm>
          <a:prstGeom prst="rect">
            <a:avLst/>
          </a:prstGeom>
          <a:noFill/>
          <a:ln w="9525">
            <a:noFill/>
            <a:miter lim="800000"/>
            <a:headEnd/>
            <a:tailEnd/>
          </a:ln>
        </p:spPr>
      </p:pic>
      <p:sp>
        <p:nvSpPr>
          <p:cNvPr id="8" name="Title 1"/>
          <p:cNvSpPr txBox="1">
            <a:spLocks/>
          </p:cNvSpPr>
          <p:nvPr/>
        </p:nvSpPr>
        <p:spPr>
          <a:xfrm>
            <a:off x="817563" y="-11113"/>
            <a:ext cx="1458912" cy="668338"/>
          </a:xfrm>
          <a:prstGeom prst="rect">
            <a:avLst/>
          </a:prstGeom>
        </p:spPr>
        <p:txBody>
          <a:bodyPr anchor="ct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fontAlgn="auto">
              <a:lnSpc>
                <a:spcPct val="90000"/>
              </a:lnSpc>
              <a:spcAft>
                <a:spcPts val="0"/>
              </a:spcAft>
              <a:defRPr/>
            </a:pPr>
            <a:r>
              <a:rPr lang="en-US" sz="3000" b="1" dirty="0" smtClean="0">
                <a:solidFill>
                  <a:schemeClr val="accent1">
                    <a:lumMod val="75000"/>
                  </a:schemeClr>
                </a:solidFill>
              </a:rPr>
              <a:t>151 Ma</a:t>
            </a:r>
            <a:endParaRPr lang="en-US" sz="3000" b="1" dirty="0">
              <a:solidFill>
                <a:schemeClr val="accent1">
                  <a:lumMod val="75000"/>
                </a:schemeClr>
              </a:solidFill>
            </a:endParaRPr>
          </a:p>
        </p:txBody>
      </p:sp>
      <p:sp>
        <p:nvSpPr>
          <p:cNvPr id="9" name="Title 1"/>
          <p:cNvSpPr txBox="1">
            <a:spLocks/>
          </p:cNvSpPr>
          <p:nvPr/>
        </p:nvSpPr>
        <p:spPr>
          <a:xfrm>
            <a:off x="3963988" y="-11113"/>
            <a:ext cx="1460500" cy="668338"/>
          </a:xfrm>
          <a:prstGeom prst="rect">
            <a:avLst/>
          </a:prstGeom>
        </p:spPr>
        <p:txBody>
          <a:bodyPr anchor="ct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fontAlgn="auto">
              <a:lnSpc>
                <a:spcPct val="90000"/>
              </a:lnSpc>
              <a:spcAft>
                <a:spcPts val="0"/>
              </a:spcAft>
              <a:defRPr/>
            </a:pPr>
            <a:r>
              <a:rPr lang="en-US" sz="3000" b="1" dirty="0" smtClean="0">
                <a:solidFill>
                  <a:schemeClr val="accent1">
                    <a:lumMod val="75000"/>
                  </a:schemeClr>
                </a:solidFill>
              </a:rPr>
              <a:t>144 Ma</a:t>
            </a:r>
            <a:endParaRPr lang="en-US" sz="3000" b="1" dirty="0">
              <a:solidFill>
                <a:schemeClr val="accent1">
                  <a:lumMod val="75000"/>
                </a:schemeClr>
              </a:solidFill>
            </a:endParaRPr>
          </a:p>
        </p:txBody>
      </p:sp>
      <p:sp>
        <p:nvSpPr>
          <p:cNvPr id="10" name="Title 1"/>
          <p:cNvSpPr txBox="1">
            <a:spLocks/>
          </p:cNvSpPr>
          <p:nvPr/>
        </p:nvSpPr>
        <p:spPr>
          <a:xfrm>
            <a:off x="817563" y="3379788"/>
            <a:ext cx="1458912" cy="669925"/>
          </a:xfrm>
          <a:prstGeom prst="rect">
            <a:avLst/>
          </a:prstGeom>
        </p:spPr>
        <p:txBody>
          <a:bodyPr anchor="ct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fontAlgn="auto">
              <a:lnSpc>
                <a:spcPct val="90000"/>
              </a:lnSpc>
              <a:spcAft>
                <a:spcPts val="0"/>
              </a:spcAft>
              <a:defRPr/>
            </a:pPr>
            <a:r>
              <a:rPr lang="en-US" sz="3000" b="1" dirty="0" smtClean="0">
                <a:solidFill>
                  <a:schemeClr val="accent1">
                    <a:lumMod val="75000"/>
                  </a:schemeClr>
                </a:solidFill>
              </a:rPr>
              <a:t>139 Ma</a:t>
            </a:r>
            <a:endParaRPr lang="en-US" sz="3000" b="1" dirty="0">
              <a:solidFill>
                <a:schemeClr val="accent1">
                  <a:lumMod val="75000"/>
                </a:schemeClr>
              </a:solidFill>
            </a:endParaRPr>
          </a:p>
        </p:txBody>
      </p:sp>
      <p:sp>
        <p:nvSpPr>
          <p:cNvPr id="11" name="Title 1"/>
          <p:cNvSpPr txBox="1">
            <a:spLocks/>
          </p:cNvSpPr>
          <p:nvPr/>
        </p:nvSpPr>
        <p:spPr>
          <a:xfrm>
            <a:off x="3689350" y="3379788"/>
            <a:ext cx="1458913" cy="669925"/>
          </a:xfrm>
          <a:prstGeom prst="rect">
            <a:avLst/>
          </a:prstGeom>
        </p:spPr>
        <p:txBody>
          <a:bodyPr anchor="ct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fontAlgn="auto">
              <a:lnSpc>
                <a:spcPct val="90000"/>
              </a:lnSpc>
              <a:spcAft>
                <a:spcPts val="0"/>
              </a:spcAft>
              <a:defRPr/>
            </a:pPr>
            <a:r>
              <a:rPr lang="en-US" sz="3000" b="1" dirty="0" smtClean="0">
                <a:solidFill>
                  <a:schemeClr val="accent1">
                    <a:lumMod val="75000"/>
                  </a:schemeClr>
                </a:solidFill>
              </a:rPr>
              <a:t>131 Ma</a:t>
            </a:r>
            <a:endParaRPr lang="en-US" sz="3000" b="1" dirty="0">
              <a:solidFill>
                <a:schemeClr val="accent1">
                  <a:lumMod val="75000"/>
                </a:schemeClr>
              </a:solidFill>
            </a:endParaRPr>
          </a:p>
        </p:txBody>
      </p:sp>
      <p:sp>
        <p:nvSpPr>
          <p:cNvPr id="13" name="Subtitle 4"/>
          <p:cNvSpPr txBox="1">
            <a:spLocks/>
          </p:cNvSpPr>
          <p:nvPr/>
        </p:nvSpPr>
        <p:spPr>
          <a:xfrm>
            <a:off x="6597942" y="488586"/>
            <a:ext cx="2546058" cy="193108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auto">
              <a:lnSpc>
                <a:spcPct val="80000"/>
              </a:lnSpc>
              <a:spcAft>
                <a:spcPts val="0"/>
              </a:spcAft>
              <a:defRPr/>
            </a:pPr>
            <a:r>
              <a:rPr lang="en-AU" dirty="0" err="1" smtClean="0">
                <a:ln w="12700">
                  <a:solidFill>
                    <a:schemeClr val="accent2"/>
                  </a:solidFill>
                  <a:prstDash val="solid"/>
                </a:ln>
                <a:solidFill>
                  <a:schemeClr val="tx1"/>
                </a:solidFill>
                <a:cs typeface="Times New Roman"/>
              </a:rPr>
              <a:t>Ar</a:t>
            </a:r>
            <a:r>
              <a:rPr lang="en-AU" dirty="0" smtClean="0">
                <a:ln w="12700">
                  <a:solidFill>
                    <a:schemeClr val="accent2"/>
                  </a:solidFill>
                  <a:prstDash val="solid"/>
                </a:ln>
                <a:solidFill>
                  <a:schemeClr val="tx1"/>
                </a:solidFill>
                <a:cs typeface="Times New Roman"/>
              </a:rPr>
              <a:t>/</a:t>
            </a:r>
            <a:r>
              <a:rPr lang="en-AU" dirty="0" err="1" smtClean="0">
                <a:ln w="12700">
                  <a:solidFill>
                    <a:schemeClr val="accent2"/>
                  </a:solidFill>
                  <a:prstDash val="solid"/>
                </a:ln>
                <a:solidFill>
                  <a:schemeClr val="tx1"/>
                </a:solidFill>
                <a:cs typeface="Times New Roman"/>
              </a:rPr>
              <a:t>Ar</a:t>
            </a:r>
            <a:r>
              <a:rPr lang="en-AU" dirty="0" smtClean="0">
                <a:ln w="12700">
                  <a:solidFill>
                    <a:schemeClr val="accent2"/>
                  </a:solidFill>
                  <a:prstDash val="solid"/>
                </a:ln>
                <a:solidFill>
                  <a:schemeClr val="tx1"/>
                </a:solidFill>
                <a:cs typeface="Times New Roman"/>
              </a:rPr>
              <a:t> data</a:t>
            </a:r>
          </a:p>
          <a:p>
            <a:pPr fontAlgn="auto">
              <a:lnSpc>
                <a:spcPct val="80000"/>
              </a:lnSpc>
              <a:spcAft>
                <a:spcPts val="0"/>
              </a:spcAft>
              <a:defRPr/>
            </a:pPr>
            <a:r>
              <a:rPr lang="en-AU" dirty="0" smtClean="0">
                <a:ln w="12700">
                  <a:solidFill>
                    <a:schemeClr val="accent2"/>
                  </a:solidFill>
                  <a:prstDash val="solid"/>
                </a:ln>
                <a:solidFill>
                  <a:schemeClr val="tx1"/>
                </a:solidFill>
                <a:cs typeface="Times New Roman"/>
              </a:rPr>
              <a:t>144.6±0.8 Ma</a:t>
            </a:r>
          </a:p>
          <a:p>
            <a:pPr fontAlgn="auto">
              <a:lnSpc>
                <a:spcPct val="80000"/>
              </a:lnSpc>
              <a:spcAft>
                <a:spcPts val="0"/>
              </a:spcAft>
              <a:defRPr/>
            </a:pPr>
            <a:r>
              <a:rPr lang="en-AU" sz="2800" dirty="0" smtClean="0">
                <a:ln w="12700">
                  <a:solidFill>
                    <a:schemeClr val="accent2"/>
                  </a:solidFill>
                  <a:prstDash val="solid"/>
                </a:ln>
                <a:solidFill>
                  <a:schemeClr val="tx1"/>
                </a:solidFill>
                <a:cs typeface="Times New Roman"/>
              </a:rPr>
              <a:t>(Mahoney et al., 2005)</a:t>
            </a:r>
          </a:p>
        </p:txBody>
      </p:sp>
      <p:cxnSp>
        <p:nvCxnSpPr>
          <p:cNvPr id="14" name="Straight Connector 13"/>
          <p:cNvCxnSpPr/>
          <p:nvPr/>
        </p:nvCxnSpPr>
        <p:spPr>
          <a:xfrm flipH="1">
            <a:off x="5138738" y="1270000"/>
            <a:ext cx="1550987" cy="890588"/>
          </a:xfrm>
          <a:prstGeom prst="line">
            <a:avLst/>
          </a:prstGeom>
          <a:ln w="57150" cmpd="sng">
            <a:solidFill>
              <a:schemeClr val="accent1">
                <a:lumMod val="50000"/>
              </a:schemeClr>
            </a:solidFill>
            <a:tailEnd type="triangle" w="lg"/>
          </a:ln>
          <a:effectLst/>
        </p:spPr>
        <p:style>
          <a:lnRef idx="3">
            <a:schemeClr val="accent1"/>
          </a:lnRef>
          <a:fillRef idx="0">
            <a:schemeClr val="accent1"/>
          </a:fillRef>
          <a:effectRef idx="2">
            <a:schemeClr val="accent1"/>
          </a:effectRef>
          <a:fontRef idx="minor">
            <a:schemeClr val="tx1"/>
          </a:fontRef>
        </p:style>
      </p:cxnSp>
      <p:sp>
        <p:nvSpPr>
          <p:cNvPr id="36873" name="Rectangle 14"/>
          <p:cNvSpPr>
            <a:spLocks noChangeArrowheads="1"/>
          </p:cNvSpPr>
          <p:nvPr/>
        </p:nvSpPr>
        <p:spPr bwMode="auto">
          <a:xfrm>
            <a:off x="6853238" y="5707063"/>
            <a:ext cx="2212975" cy="1016000"/>
          </a:xfrm>
          <a:prstGeom prst="rect">
            <a:avLst/>
          </a:prstGeom>
          <a:noFill/>
          <a:ln w="9525">
            <a:noFill/>
            <a:miter lim="800000"/>
            <a:headEnd/>
            <a:tailEnd/>
          </a:ln>
        </p:spPr>
        <p:txBody>
          <a:bodyPr>
            <a:spAutoFit/>
          </a:bodyPr>
          <a:lstStyle/>
          <a:p>
            <a:r>
              <a:rPr lang="ru-RU" sz="2000">
                <a:solidFill>
                  <a:srgbClr val="000000"/>
                </a:solidFill>
                <a:latin typeface="Times New Roman" pitchFamily="18" charset="0"/>
              </a:rPr>
              <a:t>Источник</a:t>
            </a:r>
            <a:r>
              <a:rPr lang="en-AU" sz="2000">
                <a:solidFill>
                  <a:srgbClr val="000000"/>
                </a:solidFill>
                <a:latin typeface="Times New Roman" pitchFamily="18" charset="0"/>
              </a:rPr>
              <a:t>:</a:t>
            </a:r>
          </a:p>
          <a:p>
            <a:r>
              <a:rPr lang="en-AU" sz="2000">
                <a:solidFill>
                  <a:srgbClr val="860908"/>
                </a:solidFill>
                <a:latin typeface="Times New Roman" pitchFamily="18" charset="0"/>
              </a:rPr>
              <a:t>Nakanishi et al., 1999</a:t>
            </a:r>
            <a:endParaRPr lang="en-US" sz="2000">
              <a:solidFill>
                <a:srgbClr val="860908"/>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4" descr="324.fig1.jpg"/>
          <p:cNvPicPr>
            <a:picLocks noChangeAspect="1"/>
          </p:cNvPicPr>
          <p:nvPr/>
        </p:nvPicPr>
        <p:blipFill>
          <a:blip r:embed="rId3"/>
          <a:srcRect/>
          <a:stretch>
            <a:fillRect/>
          </a:stretch>
        </p:blipFill>
        <p:spPr bwMode="auto">
          <a:xfrm>
            <a:off x="4541838" y="1431925"/>
            <a:ext cx="5180012" cy="5143500"/>
          </a:xfrm>
          <a:prstGeom prst="rect">
            <a:avLst/>
          </a:prstGeom>
          <a:noFill/>
          <a:ln w="9525">
            <a:noFill/>
            <a:miter lim="800000"/>
            <a:headEnd/>
            <a:tailEnd/>
          </a:ln>
        </p:spPr>
      </p:pic>
      <p:sp>
        <p:nvSpPr>
          <p:cNvPr id="38914" name="Content Placeholder 2"/>
          <p:cNvSpPr txBox="1">
            <a:spLocks/>
          </p:cNvSpPr>
          <p:nvPr/>
        </p:nvSpPr>
        <p:spPr bwMode="auto">
          <a:xfrm>
            <a:off x="-330200" y="1084263"/>
            <a:ext cx="5189538" cy="5554662"/>
          </a:xfrm>
          <a:prstGeom prst="rect">
            <a:avLst/>
          </a:prstGeom>
          <a:noFill/>
          <a:ln w="9525">
            <a:noFill/>
            <a:miter lim="800000"/>
            <a:headEnd/>
            <a:tailEnd/>
          </a:ln>
        </p:spPr>
        <p:txBody>
          <a:bodyPr/>
          <a:lstStyle/>
          <a:p>
            <a:pPr marL="463550" indent="-463550" defTabSz="914400">
              <a:spcBef>
                <a:spcPts val="2000"/>
              </a:spcBef>
              <a:buSzPct val="90000"/>
              <a:buFontTx/>
              <a:buBlip>
                <a:blip r:embed="rId4"/>
              </a:buBlip>
            </a:pPr>
            <a:r>
              <a:rPr lang="ru-RU" sz="2800" b="1">
                <a:solidFill>
                  <a:srgbClr val="800000"/>
                </a:solidFill>
                <a:latin typeface="Times New Roman" pitchFamily="18" charset="0"/>
              </a:rPr>
              <a:t>Плюмовая гипотеза</a:t>
            </a:r>
            <a:r>
              <a:rPr lang="en-AU" sz="2800" b="1">
                <a:solidFill>
                  <a:srgbClr val="800000"/>
                </a:solidFill>
                <a:latin typeface="Times New Roman" pitchFamily="18" charset="0"/>
              </a:rPr>
              <a:t>:</a:t>
            </a:r>
          </a:p>
          <a:p>
            <a:pPr marL="914400" lvl="1" indent="-457200" defTabSz="914400">
              <a:spcBef>
                <a:spcPts val="600"/>
              </a:spcBef>
              <a:buSzPct val="90000"/>
              <a:buFontTx/>
              <a:buBlip>
                <a:blip r:embed="rId5"/>
              </a:buBlip>
            </a:pPr>
            <a:r>
              <a:rPr lang="ru-RU" sz="2800">
                <a:solidFill>
                  <a:srgbClr val="000000"/>
                </a:solidFill>
                <a:latin typeface="Times New Roman" pitchFamily="18" charset="0"/>
              </a:rPr>
              <a:t>Круп</a:t>
            </a:r>
            <a:r>
              <a:rPr lang="ru-RU" sz="2800">
                <a:latin typeface="Times New Roman" pitchFamily="18" charset="0"/>
              </a:rPr>
              <a:t>ная БМП (</a:t>
            </a:r>
            <a:r>
              <a:rPr lang="en-US" sz="2800">
                <a:latin typeface="Times New Roman" pitchFamily="18" charset="0"/>
              </a:rPr>
              <a:t>500,000 </a:t>
            </a:r>
            <a:r>
              <a:rPr lang="ru-RU" sz="2800">
                <a:latin typeface="Times New Roman" pitchFamily="18" charset="0"/>
              </a:rPr>
              <a:t>км</a:t>
            </a:r>
            <a:r>
              <a:rPr lang="en-US" sz="2800" baseline="30000">
                <a:latin typeface="Times New Roman" pitchFamily="18" charset="0"/>
              </a:rPr>
              <a:t>2</a:t>
            </a:r>
            <a:r>
              <a:rPr lang="en-US" sz="2800">
                <a:latin typeface="Times New Roman" pitchFamily="18" charset="0"/>
              </a:rPr>
              <a:t>)</a:t>
            </a:r>
            <a:endParaRPr lang="en-AU" sz="2800">
              <a:latin typeface="Times New Roman" pitchFamily="18" charset="0"/>
            </a:endParaRPr>
          </a:p>
          <a:p>
            <a:pPr marL="914400" lvl="1" indent="-457200" defTabSz="914400">
              <a:spcBef>
                <a:spcPts val="600"/>
              </a:spcBef>
              <a:buSzPct val="90000"/>
              <a:buFontTx/>
              <a:buBlip>
                <a:blip r:embed="rId5"/>
              </a:buBlip>
            </a:pPr>
            <a:r>
              <a:rPr lang="ru-RU" sz="2800">
                <a:solidFill>
                  <a:srgbClr val="000000"/>
                </a:solidFill>
                <a:latin typeface="Times New Roman" pitchFamily="18" charset="0"/>
              </a:rPr>
              <a:t>Высокие скорости образования </a:t>
            </a:r>
            <a:r>
              <a:rPr lang="en-AU" sz="2800">
                <a:solidFill>
                  <a:srgbClr val="000000"/>
                </a:solidFill>
                <a:latin typeface="Times New Roman" pitchFamily="18" charset="0"/>
              </a:rPr>
              <a:t>(</a:t>
            </a:r>
            <a:r>
              <a:rPr lang="en-US" sz="2800">
                <a:latin typeface="Times New Roman" pitchFamily="18" charset="0"/>
              </a:rPr>
              <a:t>1.2-4.6 </a:t>
            </a:r>
            <a:r>
              <a:rPr lang="ru-RU" sz="2800">
                <a:latin typeface="Times New Roman" pitchFamily="18" charset="0"/>
              </a:rPr>
              <a:t>км</a:t>
            </a:r>
            <a:r>
              <a:rPr lang="en-US" sz="2800" baseline="30000">
                <a:latin typeface="Times New Roman" pitchFamily="18" charset="0"/>
              </a:rPr>
              <a:t>3</a:t>
            </a:r>
            <a:r>
              <a:rPr lang="en-US" sz="2800">
                <a:latin typeface="Times New Roman" pitchFamily="18" charset="0"/>
              </a:rPr>
              <a:t>/</a:t>
            </a:r>
            <a:r>
              <a:rPr lang="ru-RU" sz="2800">
                <a:latin typeface="Times New Roman" pitchFamily="18" charset="0"/>
              </a:rPr>
              <a:t>г</a:t>
            </a:r>
            <a:r>
              <a:rPr lang="en-US" sz="2800">
                <a:latin typeface="Times New Roman" pitchFamily="18" charset="0"/>
              </a:rPr>
              <a:t>)</a:t>
            </a:r>
          </a:p>
          <a:p>
            <a:pPr marL="914400" lvl="1" indent="-457200" defTabSz="914400">
              <a:spcBef>
                <a:spcPts val="600"/>
              </a:spcBef>
              <a:buSzPct val="90000"/>
              <a:buFontTx/>
              <a:buBlip>
                <a:blip r:embed="rId5"/>
              </a:buBlip>
            </a:pPr>
            <a:r>
              <a:rPr lang="ru-RU" sz="2800">
                <a:latin typeface="Times New Roman" pitchFamily="18" charset="0"/>
              </a:rPr>
              <a:t>Уменьшение объема магматизма с возрастом</a:t>
            </a:r>
            <a:endParaRPr lang="en-US" sz="2800">
              <a:latin typeface="Times New Roman" pitchFamily="18" charset="0"/>
            </a:endParaRPr>
          </a:p>
          <a:p>
            <a:pPr marL="914400" lvl="1" indent="-457200" defTabSz="914400">
              <a:spcBef>
                <a:spcPts val="600"/>
              </a:spcBef>
              <a:buSzPct val="90000"/>
              <a:buFontTx/>
              <a:buBlip>
                <a:blip r:embed="rId5"/>
              </a:buBlip>
            </a:pPr>
            <a:r>
              <a:rPr lang="ru-RU" sz="2800">
                <a:latin typeface="Times New Roman" pitchFamily="18" charset="0"/>
              </a:rPr>
              <a:t>Значительный подъем постройки во время магматизма</a:t>
            </a:r>
            <a:endParaRPr lang="en-US" sz="2800">
              <a:latin typeface="Times New Roman" pitchFamily="18" charset="0"/>
            </a:endParaRPr>
          </a:p>
          <a:p>
            <a:pPr marL="914400" lvl="1" indent="-457200" defTabSz="914400">
              <a:spcBef>
                <a:spcPts val="600"/>
              </a:spcBef>
              <a:buSzPct val="90000"/>
              <a:buFontTx/>
              <a:buBlip>
                <a:blip r:embed="rId5"/>
              </a:buBlip>
            </a:pPr>
            <a:r>
              <a:rPr lang="ru-RU" sz="2800">
                <a:latin typeface="Times New Roman" pitchFamily="18" charset="0"/>
              </a:rPr>
              <a:t>Формирование в системе тройного сочленения плит</a:t>
            </a:r>
            <a:endParaRPr lang="en-US" sz="2800">
              <a:latin typeface="Times New Roman" pitchFamily="18" charset="0"/>
            </a:endParaRPr>
          </a:p>
        </p:txBody>
      </p:sp>
      <p:sp>
        <p:nvSpPr>
          <p:cNvPr id="38915" name="Title 1"/>
          <p:cNvSpPr>
            <a:spLocks noGrp="1"/>
          </p:cNvSpPr>
          <p:nvPr>
            <p:ph type="title"/>
          </p:nvPr>
        </p:nvSpPr>
        <p:spPr>
          <a:xfrm>
            <a:off x="0" y="0"/>
            <a:ext cx="9180513" cy="1431925"/>
          </a:xfrm>
        </p:spPr>
        <p:txBody>
          <a:bodyPr/>
          <a:lstStyle/>
          <a:p>
            <a:r>
              <a:rPr lang="ru-RU" sz="3000" smtClean="0">
                <a:solidFill>
                  <a:srgbClr val="000000"/>
                </a:solidFill>
              </a:rPr>
              <a:t>Формирование Плато Шатского: </a:t>
            </a:r>
            <a:r>
              <a:rPr lang="en-AU" sz="3000" smtClean="0">
                <a:solidFill>
                  <a:srgbClr val="000000"/>
                </a:solidFill>
              </a:rPr>
              <a:t>“</a:t>
            </a:r>
            <a:r>
              <a:rPr lang="ru-RU" sz="3000" smtClean="0">
                <a:solidFill>
                  <a:srgbClr val="000000"/>
                </a:solidFill>
              </a:rPr>
              <a:t>мантийно-плюмовый</a:t>
            </a:r>
            <a:r>
              <a:rPr lang="en-AU" sz="3000" smtClean="0">
                <a:solidFill>
                  <a:srgbClr val="000000"/>
                </a:solidFill>
              </a:rPr>
              <a:t>”</a:t>
            </a:r>
            <a:r>
              <a:rPr lang="ru-RU" sz="3000" smtClean="0">
                <a:solidFill>
                  <a:srgbClr val="000000"/>
                </a:solidFill>
              </a:rPr>
              <a:t> или малоглубинный </a:t>
            </a:r>
            <a:r>
              <a:rPr lang="en-AU" sz="3000" smtClean="0">
                <a:solidFill>
                  <a:srgbClr val="000000"/>
                </a:solidFill>
              </a:rPr>
              <a:t>“</a:t>
            </a:r>
            <a:r>
              <a:rPr lang="ru-RU" sz="3000" smtClean="0">
                <a:solidFill>
                  <a:srgbClr val="000000"/>
                </a:solidFill>
              </a:rPr>
              <a:t>тектонический</a:t>
            </a:r>
            <a:r>
              <a:rPr lang="en-AU" sz="3000" smtClean="0">
                <a:solidFill>
                  <a:srgbClr val="000000"/>
                </a:solidFill>
              </a:rPr>
              <a:t>”</a:t>
            </a:r>
            <a:r>
              <a:rPr lang="ru-RU" sz="3000" smtClean="0">
                <a:solidFill>
                  <a:srgbClr val="000000"/>
                </a:solidFill>
              </a:rPr>
              <a:t/>
            </a:r>
            <a:br>
              <a:rPr lang="ru-RU" sz="3000" smtClean="0">
                <a:solidFill>
                  <a:srgbClr val="000000"/>
                </a:solidFill>
              </a:rPr>
            </a:br>
            <a:r>
              <a:rPr lang="ru-RU" sz="3000" smtClean="0">
                <a:solidFill>
                  <a:srgbClr val="000000"/>
                </a:solidFill>
              </a:rPr>
              <a:t> механизм?</a:t>
            </a:r>
            <a:endParaRPr lang="en-US" sz="3000" smtClean="0">
              <a:solidFill>
                <a:srgbClr val="000000"/>
              </a:solidFill>
            </a:endParaRPr>
          </a:p>
        </p:txBody>
      </p:sp>
      <p:sp>
        <p:nvSpPr>
          <p:cNvPr id="9" name="Subtitle 4"/>
          <p:cNvSpPr txBox="1">
            <a:spLocks/>
          </p:cNvSpPr>
          <p:nvPr/>
        </p:nvSpPr>
        <p:spPr>
          <a:xfrm>
            <a:off x="7149403" y="5553204"/>
            <a:ext cx="2178809" cy="833212"/>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auto">
              <a:lnSpc>
                <a:spcPct val="80000"/>
              </a:lnSpc>
              <a:spcAft>
                <a:spcPts val="0"/>
              </a:spcAft>
              <a:defRPr/>
            </a:pPr>
            <a:r>
              <a:rPr lang="ru-RU" b="1" dirty="0" smtClean="0">
                <a:ln w="12700">
                  <a:solidFill>
                    <a:schemeClr val="accent2"/>
                  </a:solidFill>
                  <a:prstDash val="solid"/>
                </a:ln>
                <a:solidFill>
                  <a:schemeClr val="tx1"/>
                </a:solidFill>
                <a:cs typeface="Times New Roman"/>
              </a:rPr>
              <a:t>м. </a:t>
            </a:r>
            <a:r>
              <a:rPr lang="ru-RU" b="1" dirty="0" err="1">
                <a:ln w="12700">
                  <a:solidFill>
                    <a:schemeClr val="accent2"/>
                  </a:solidFill>
                  <a:prstDash val="solid"/>
                </a:ln>
                <a:solidFill>
                  <a:schemeClr val="tx1"/>
                </a:solidFill>
                <a:cs typeface="Times New Roman"/>
              </a:rPr>
              <a:t>Т</a:t>
            </a:r>
            <a:r>
              <a:rPr lang="ru-RU" b="1" dirty="0" err="1" smtClean="0">
                <a:ln w="12700">
                  <a:solidFill>
                    <a:schemeClr val="accent2"/>
                  </a:solidFill>
                  <a:prstDash val="solid"/>
                </a:ln>
                <a:solidFill>
                  <a:schemeClr val="tx1"/>
                </a:solidFill>
                <a:cs typeface="Times New Roman"/>
              </a:rPr>
              <a:t>амю</a:t>
            </a:r>
            <a:r>
              <a:rPr lang="en-AU" b="1" dirty="0" smtClean="0">
                <a:ln w="12700">
                  <a:solidFill>
                    <a:schemeClr val="accent2"/>
                  </a:solidFill>
                  <a:prstDash val="solid"/>
                </a:ln>
                <a:solidFill>
                  <a:schemeClr val="tx1"/>
                </a:solidFill>
                <a:cs typeface="Times New Roman"/>
              </a:rPr>
              <a:t> (145 Ma)</a:t>
            </a:r>
          </a:p>
        </p:txBody>
      </p:sp>
      <p:cxnSp>
        <p:nvCxnSpPr>
          <p:cNvPr id="10" name="Straight Connector 9"/>
          <p:cNvCxnSpPr/>
          <p:nvPr/>
        </p:nvCxnSpPr>
        <p:spPr>
          <a:xfrm flipH="1" flipV="1">
            <a:off x="6777038" y="5322888"/>
            <a:ext cx="646112" cy="439737"/>
          </a:xfrm>
          <a:prstGeom prst="line">
            <a:avLst/>
          </a:prstGeom>
          <a:ln>
            <a:solidFill>
              <a:schemeClr val="accent1">
                <a:lumMod val="50000"/>
              </a:schemeClr>
            </a:solidFill>
            <a:tailEnd type="triangle" w="lg"/>
          </a:ln>
          <a:effectLst/>
        </p:spPr>
        <p:style>
          <a:lnRef idx="3">
            <a:schemeClr val="accent1"/>
          </a:lnRef>
          <a:fillRef idx="0">
            <a:schemeClr val="accent1"/>
          </a:fillRef>
          <a:effectRef idx="2">
            <a:schemeClr val="accent1"/>
          </a:effectRef>
          <a:fontRef idx="minor">
            <a:schemeClr val="tx1"/>
          </a:fontRef>
        </p:style>
      </p:cxnSp>
      <p:sp>
        <p:nvSpPr>
          <p:cNvPr id="11" name="Subtitle 4"/>
          <p:cNvSpPr txBox="1">
            <a:spLocks/>
          </p:cNvSpPr>
          <p:nvPr/>
        </p:nvSpPr>
        <p:spPr>
          <a:xfrm>
            <a:off x="4670987" y="3885985"/>
            <a:ext cx="1829515" cy="1076845"/>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auto">
              <a:lnSpc>
                <a:spcPct val="80000"/>
              </a:lnSpc>
              <a:spcAft>
                <a:spcPts val="0"/>
              </a:spcAft>
              <a:defRPr/>
            </a:pPr>
            <a:r>
              <a:rPr lang="ru-RU" b="1" dirty="0" smtClean="0">
                <a:ln w="12700">
                  <a:solidFill>
                    <a:schemeClr val="accent2"/>
                  </a:solidFill>
                  <a:prstDash val="solid"/>
                </a:ln>
                <a:solidFill>
                  <a:schemeClr val="tx1"/>
                </a:solidFill>
                <a:cs typeface="Times New Roman"/>
              </a:rPr>
              <a:t>м. Ори</a:t>
            </a:r>
            <a:endParaRPr lang="en-AU" b="1" dirty="0" smtClean="0">
              <a:ln w="12700">
                <a:solidFill>
                  <a:schemeClr val="accent2"/>
                </a:solidFill>
                <a:prstDash val="solid"/>
              </a:ln>
              <a:solidFill>
                <a:schemeClr val="tx1"/>
              </a:solidFill>
              <a:cs typeface="Times New Roman"/>
            </a:endParaRPr>
          </a:p>
          <a:p>
            <a:pPr fontAlgn="auto">
              <a:lnSpc>
                <a:spcPct val="80000"/>
              </a:lnSpc>
              <a:spcAft>
                <a:spcPts val="0"/>
              </a:spcAft>
              <a:defRPr/>
            </a:pPr>
            <a:r>
              <a:rPr lang="en-AU" b="1" dirty="0" smtClean="0">
                <a:ln w="12700">
                  <a:solidFill>
                    <a:schemeClr val="accent2"/>
                  </a:solidFill>
                  <a:prstDash val="solid"/>
                </a:ln>
                <a:solidFill>
                  <a:schemeClr val="tx1"/>
                </a:solidFill>
                <a:cs typeface="Times New Roman"/>
              </a:rPr>
              <a:t>(142 Ma)</a:t>
            </a:r>
          </a:p>
        </p:txBody>
      </p:sp>
      <p:cxnSp>
        <p:nvCxnSpPr>
          <p:cNvPr id="12" name="Straight Connector 11"/>
          <p:cNvCxnSpPr/>
          <p:nvPr/>
        </p:nvCxnSpPr>
        <p:spPr>
          <a:xfrm flipV="1">
            <a:off x="6026150" y="3681413"/>
            <a:ext cx="523875" cy="301625"/>
          </a:xfrm>
          <a:prstGeom prst="line">
            <a:avLst/>
          </a:prstGeom>
          <a:ln>
            <a:solidFill>
              <a:schemeClr val="accent1">
                <a:lumMod val="50000"/>
              </a:schemeClr>
            </a:solidFill>
            <a:tailEnd type="triangle" w="lg"/>
          </a:ln>
          <a:effectLst/>
        </p:spPr>
        <p:style>
          <a:lnRef idx="3">
            <a:schemeClr val="accent1"/>
          </a:lnRef>
          <a:fillRef idx="0">
            <a:schemeClr val="accent1"/>
          </a:fillRef>
          <a:effectRef idx="2">
            <a:schemeClr val="accent1"/>
          </a:effectRef>
          <a:fontRef idx="minor">
            <a:schemeClr val="tx1"/>
          </a:fontRef>
        </p:style>
      </p:cxnSp>
      <p:sp>
        <p:nvSpPr>
          <p:cNvPr id="20" name="Subtitle 4"/>
          <p:cNvSpPr txBox="1">
            <a:spLocks/>
          </p:cNvSpPr>
          <p:nvPr/>
        </p:nvSpPr>
        <p:spPr>
          <a:xfrm>
            <a:off x="6655164" y="3695395"/>
            <a:ext cx="2524785" cy="1009769"/>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auto">
              <a:lnSpc>
                <a:spcPct val="80000"/>
              </a:lnSpc>
              <a:spcAft>
                <a:spcPts val="0"/>
              </a:spcAft>
              <a:defRPr/>
            </a:pPr>
            <a:r>
              <a:rPr lang="ru-RU" b="1" dirty="0" smtClean="0">
                <a:ln w="12700">
                  <a:solidFill>
                    <a:schemeClr val="accent2"/>
                  </a:solidFill>
                  <a:prstDash val="solid"/>
                </a:ln>
                <a:solidFill>
                  <a:schemeClr val="tx1"/>
                </a:solidFill>
                <a:cs typeface="Times New Roman"/>
              </a:rPr>
              <a:t>м. </a:t>
            </a:r>
            <a:r>
              <a:rPr lang="ru-RU" b="1" dirty="0" err="1" smtClean="0">
                <a:ln w="12700">
                  <a:solidFill>
                    <a:schemeClr val="accent2"/>
                  </a:solidFill>
                  <a:prstDash val="solid"/>
                </a:ln>
                <a:solidFill>
                  <a:schemeClr val="tx1"/>
                </a:solidFill>
                <a:cs typeface="Times New Roman"/>
              </a:rPr>
              <a:t>Ширшов</a:t>
            </a:r>
            <a:endParaRPr lang="en-AU" b="1" dirty="0" smtClean="0">
              <a:ln w="12700">
                <a:solidFill>
                  <a:schemeClr val="accent2"/>
                </a:solidFill>
                <a:prstDash val="solid"/>
              </a:ln>
              <a:solidFill>
                <a:schemeClr val="tx1"/>
              </a:solidFill>
              <a:cs typeface="Times New Roman"/>
            </a:endParaRPr>
          </a:p>
          <a:p>
            <a:pPr fontAlgn="auto">
              <a:lnSpc>
                <a:spcPct val="80000"/>
              </a:lnSpc>
              <a:spcAft>
                <a:spcPts val="0"/>
              </a:spcAft>
              <a:defRPr/>
            </a:pPr>
            <a:r>
              <a:rPr lang="en-AU" b="1" dirty="0" smtClean="0">
                <a:ln w="12700">
                  <a:solidFill>
                    <a:schemeClr val="accent2"/>
                  </a:solidFill>
                  <a:prstDash val="solid"/>
                </a:ln>
                <a:solidFill>
                  <a:schemeClr val="tx1"/>
                </a:solidFill>
                <a:cs typeface="Times New Roman"/>
              </a:rPr>
              <a:t>(135 Ma)</a:t>
            </a:r>
          </a:p>
        </p:txBody>
      </p:sp>
      <p:cxnSp>
        <p:nvCxnSpPr>
          <p:cNvPr id="21" name="Straight Connector 20"/>
          <p:cNvCxnSpPr/>
          <p:nvPr/>
        </p:nvCxnSpPr>
        <p:spPr>
          <a:xfrm flipV="1">
            <a:off x="8212138" y="3057525"/>
            <a:ext cx="0" cy="623888"/>
          </a:xfrm>
          <a:prstGeom prst="line">
            <a:avLst/>
          </a:prstGeom>
          <a:ln>
            <a:solidFill>
              <a:schemeClr val="accent1">
                <a:lumMod val="50000"/>
              </a:schemeClr>
            </a:solidFill>
            <a:tailEnd type="triangle" w="lg"/>
          </a:ln>
          <a:effectLst/>
        </p:spPr>
        <p:style>
          <a:lnRef idx="3">
            <a:schemeClr val="accent1"/>
          </a:lnRef>
          <a:fillRef idx="0">
            <a:schemeClr val="accent1"/>
          </a:fillRef>
          <a:effectRef idx="2">
            <a:schemeClr val="accent1"/>
          </a:effectRef>
          <a:fontRef idx="minor">
            <a:schemeClr val="tx1"/>
          </a:fontRef>
        </p:style>
      </p:cxnSp>
      <p:sp>
        <p:nvSpPr>
          <p:cNvPr id="22" name="Subtitle 4"/>
          <p:cNvSpPr txBox="1">
            <a:spLocks/>
          </p:cNvSpPr>
          <p:nvPr/>
        </p:nvSpPr>
        <p:spPr>
          <a:xfrm>
            <a:off x="5275242" y="1851974"/>
            <a:ext cx="2718447" cy="1001733"/>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auto">
              <a:lnSpc>
                <a:spcPct val="80000"/>
              </a:lnSpc>
              <a:spcAft>
                <a:spcPts val="0"/>
              </a:spcAft>
              <a:defRPr/>
            </a:pPr>
            <a:r>
              <a:rPr lang="ru-RU" b="1" dirty="0" smtClean="0">
                <a:ln w="12700">
                  <a:solidFill>
                    <a:schemeClr val="accent2"/>
                  </a:solidFill>
                  <a:prstDash val="solid"/>
                </a:ln>
                <a:solidFill>
                  <a:schemeClr val="tx1"/>
                </a:solidFill>
                <a:cs typeface="Times New Roman"/>
              </a:rPr>
              <a:t>хр. Папанина</a:t>
            </a:r>
            <a:endParaRPr lang="en-AU" b="1" dirty="0" smtClean="0">
              <a:ln w="12700">
                <a:solidFill>
                  <a:schemeClr val="accent2"/>
                </a:solidFill>
                <a:prstDash val="solid"/>
              </a:ln>
              <a:solidFill>
                <a:schemeClr val="tx1"/>
              </a:solidFill>
              <a:cs typeface="Times New Roman"/>
            </a:endParaRPr>
          </a:p>
          <a:p>
            <a:pPr algn="l" fontAlgn="auto">
              <a:lnSpc>
                <a:spcPct val="80000"/>
              </a:lnSpc>
              <a:spcAft>
                <a:spcPts val="0"/>
              </a:spcAft>
              <a:defRPr/>
            </a:pPr>
            <a:r>
              <a:rPr lang="en-AU" b="1" dirty="0" smtClean="0">
                <a:ln w="12700">
                  <a:solidFill>
                    <a:schemeClr val="accent2"/>
                  </a:solidFill>
                  <a:prstDash val="solid"/>
                </a:ln>
                <a:solidFill>
                  <a:schemeClr val="tx1"/>
                </a:solidFill>
                <a:cs typeface="Times New Roman"/>
              </a:rPr>
              <a:t>(125-128 Ma)</a:t>
            </a:r>
          </a:p>
        </p:txBody>
      </p:sp>
      <p:cxnSp>
        <p:nvCxnSpPr>
          <p:cNvPr id="23" name="Straight Connector 22"/>
          <p:cNvCxnSpPr/>
          <p:nvPr/>
        </p:nvCxnSpPr>
        <p:spPr>
          <a:xfrm flipV="1">
            <a:off x="7869238" y="1763713"/>
            <a:ext cx="685800" cy="303212"/>
          </a:xfrm>
          <a:prstGeom prst="line">
            <a:avLst/>
          </a:prstGeom>
          <a:ln>
            <a:solidFill>
              <a:schemeClr val="accent1">
                <a:lumMod val="50000"/>
              </a:schemeClr>
            </a:solidFill>
            <a:tailEnd type="triangle" w="lg"/>
          </a:ln>
          <a:effectLst/>
        </p:spPr>
        <p:style>
          <a:lnRef idx="3">
            <a:schemeClr val="accent1"/>
          </a:lnRef>
          <a:fillRef idx="0">
            <a:schemeClr val="accent1"/>
          </a:fillRef>
          <a:effectRef idx="2">
            <a:schemeClr val="accent1"/>
          </a:effectRef>
          <a:fontRef idx="minor">
            <a:schemeClr val="tx1"/>
          </a:fontRef>
        </p:style>
      </p:cxnSp>
      <p:sp>
        <p:nvSpPr>
          <p:cNvPr id="38924" name="Rectangle 1"/>
          <p:cNvSpPr>
            <a:spLocks noChangeArrowheads="1"/>
          </p:cNvSpPr>
          <p:nvPr/>
        </p:nvSpPr>
        <p:spPr bwMode="auto">
          <a:xfrm>
            <a:off x="4583113" y="6483350"/>
            <a:ext cx="4640262" cy="400050"/>
          </a:xfrm>
          <a:prstGeom prst="rect">
            <a:avLst/>
          </a:prstGeom>
          <a:noFill/>
          <a:ln w="9525">
            <a:noFill/>
            <a:miter lim="800000"/>
            <a:headEnd/>
            <a:tailEnd/>
          </a:ln>
        </p:spPr>
        <p:txBody>
          <a:bodyPr wrap="none">
            <a:spAutoFit/>
          </a:bodyPr>
          <a:lstStyle/>
          <a:p>
            <a:r>
              <a:rPr lang="ru-RU" sz="2000">
                <a:latin typeface="Times New Roman" pitchFamily="18" charset="0"/>
              </a:rPr>
              <a:t>Источник</a:t>
            </a:r>
            <a:r>
              <a:rPr lang="en-AU" sz="2000">
                <a:latin typeface="Times New Roman" pitchFamily="18" charset="0"/>
              </a:rPr>
              <a:t>: </a:t>
            </a:r>
            <a:r>
              <a:rPr lang="en-AU" sz="2000">
                <a:latin typeface="Times New Roman" pitchFamily="18" charset="0"/>
                <a:hlinkClick r:id="" action="ppaction://hlinkfile" tooltip="Expedition 324 Scientists, 2010 #925"/>
              </a:rPr>
              <a:t>Expedition 324 Scientists, 2010</a:t>
            </a:r>
            <a:r>
              <a:rPr lang="en-AU" sz="2000">
                <a:latin typeface="Times New Roman" pitchFamily="18" charset="0"/>
              </a:rPr>
              <a:t> </a:t>
            </a:r>
            <a:endParaRPr lang="en-US" sz="200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Content Placeholder 2"/>
          <p:cNvSpPr txBox="1">
            <a:spLocks/>
          </p:cNvSpPr>
          <p:nvPr/>
        </p:nvSpPr>
        <p:spPr bwMode="auto">
          <a:xfrm>
            <a:off x="323850" y="1584325"/>
            <a:ext cx="8551863" cy="2290763"/>
          </a:xfrm>
          <a:prstGeom prst="rect">
            <a:avLst/>
          </a:prstGeom>
          <a:noFill/>
          <a:ln w="9525">
            <a:noFill/>
            <a:miter lim="800000"/>
            <a:headEnd/>
            <a:tailEnd/>
          </a:ln>
        </p:spPr>
        <p:txBody>
          <a:bodyPr/>
          <a:lstStyle/>
          <a:p>
            <a:pPr marL="463550" indent="-463550" defTabSz="914400">
              <a:spcBef>
                <a:spcPts val="2000"/>
              </a:spcBef>
              <a:buSzPct val="90000"/>
              <a:buFontTx/>
              <a:buBlip>
                <a:blip r:embed="rId3"/>
              </a:buBlip>
            </a:pPr>
            <a:r>
              <a:rPr lang="ru-RU" sz="3000">
                <a:solidFill>
                  <a:srgbClr val="000000"/>
                </a:solidFill>
                <a:latin typeface="Times New Roman" pitchFamily="18" charset="0"/>
              </a:rPr>
              <a:t>Геохимические характеристики близки</a:t>
            </a:r>
            <a:r>
              <a:rPr lang="en-AU" sz="3000">
                <a:solidFill>
                  <a:srgbClr val="000000"/>
                </a:solidFill>
                <a:latin typeface="Times New Roman" pitchFamily="18" charset="0"/>
              </a:rPr>
              <a:t> </a:t>
            </a:r>
            <a:r>
              <a:rPr lang="ru-RU" sz="3000">
                <a:solidFill>
                  <a:srgbClr val="000000"/>
                </a:solidFill>
                <a:latin typeface="Times New Roman" pitchFamily="18" charset="0"/>
              </a:rPr>
              <a:t>базальтам СОХ</a:t>
            </a:r>
            <a:endParaRPr lang="en-AU" sz="3000">
              <a:solidFill>
                <a:srgbClr val="000000"/>
              </a:solidFill>
              <a:latin typeface="Times New Roman" pitchFamily="18" charset="0"/>
            </a:endParaRPr>
          </a:p>
          <a:p>
            <a:pPr marL="463550" indent="-463550" defTabSz="914400">
              <a:spcBef>
                <a:spcPts val="2000"/>
              </a:spcBef>
              <a:buSzPct val="90000"/>
              <a:buFontTx/>
              <a:buBlip>
                <a:blip r:embed="rId3"/>
              </a:buBlip>
            </a:pPr>
            <a:r>
              <a:rPr lang="ru-RU" sz="3000">
                <a:solidFill>
                  <a:srgbClr val="000000"/>
                </a:solidFill>
                <a:latin typeface="Times New Roman" pitchFamily="18" charset="0"/>
              </a:rPr>
              <a:t>Плюм-магматизм рядом с тройным сочленением плит маловероятен </a:t>
            </a:r>
            <a:r>
              <a:rPr lang="en-AU" sz="3000">
                <a:solidFill>
                  <a:srgbClr val="000000"/>
                </a:solidFill>
                <a:latin typeface="Times New Roman" pitchFamily="18" charset="0"/>
              </a:rPr>
              <a:t>(~0.4%)</a:t>
            </a:r>
            <a:endParaRPr lang="en-US" sz="3000">
              <a:latin typeface="Times New Roman" pitchFamily="18" charset="0"/>
            </a:endParaRPr>
          </a:p>
        </p:txBody>
      </p:sp>
      <p:sp>
        <p:nvSpPr>
          <p:cNvPr id="6" name="Content Placeholder 2"/>
          <p:cNvSpPr txBox="1">
            <a:spLocks/>
          </p:cNvSpPr>
          <p:nvPr/>
        </p:nvSpPr>
        <p:spPr>
          <a:xfrm>
            <a:off x="522111" y="3874914"/>
            <a:ext cx="8170333" cy="1893044"/>
          </a:xfrm>
          <a:prstGeom prst="rect">
            <a:avLst/>
          </a:prstGeom>
        </p:spPr>
        <p:txBody>
          <a:bodyPr/>
          <a:lstStyle>
            <a:lvl1pPr marL="463550" indent="-463550" algn="l" defTabSz="914400" rtl="0" eaLnBrk="1" latinLnBrk="0" hangingPunct="1">
              <a:spcBef>
                <a:spcPts val="2000"/>
              </a:spcBef>
              <a:buSzPct val="90000"/>
              <a:buFontTx/>
              <a:buBlip>
                <a:blip r:embed="rId3"/>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4"/>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5"/>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5"/>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5"/>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3"/>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5"/>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3"/>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4"/>
              </a:buBlip>
              <a:defRPr lang="en-US" sz="1800" kern="1200" dirty="0">
                <a:solidFill>
                  <a:schemeClr val="tx1"/>
                </a:solidFill>
                <a:latin typeface="+mn-lt"/>
                <a:ea typeface="+mn-ea"/>
                <a:cs typeface="+mn-cs"/>
              </a:defRPr>
            </a:lvl9pPr>
          </a:lstStyle>
          <a:p>
            <a:pPr marL="0" indent="0" algn="ctr" fontAlgn="auto">
              <a:spcAft>
                <a:spcPts val="0"/>
              </a:spcAft>
              <a:buFontTx/>
              <a:buNone/>
              <a:defRPr/>
            </a:pPr>
            <a:r>
              <a:rPr lang="ru-RU" sz="3500" b="1" dirty="0" smtClean="0">
                <a:ln w="18000">
                  <a:solidFill>
                    <a:schemeClr val="accent2">
                      <a:satMod val="140000"/>
                    </a:schemeClr>
                  </a:solidFill>
                  <a:prstDash val="solid"/>
                  <a:miter lim="800000"/>
                </a:ln>
                <a:solidFill>
                  <a:schemeClr val="accent1"/>
                </a:solidFill>
              </a:rPr>
              <a:t>Изучение источников </a:t>
            </a:r>
            <a:r>
              <a:rPr lang="ru-RU" sz="3500" b="1" dirty="0" err="1" smtClean="0">
                <a:ln w="18000">
                  <a:solidFill>
                    <a:schemeClr val="accent2">
                      <a:satMod val="140000"/>
                    </a:schemeClr>
                  </a:solidFill>
                  <a:prstDash val="solid"/>
                  <a:miter lim="800000"/>
                </a:ln>
                <a:solidFill>
                  <a:schemeClr val="accent1"/>
                </a:solidFill>
              </a:rPr>
              <a:t>магматизма</a:t>
            </a:r>
            <a:r>
              <a:rPr lang="ru-RU" sz="3500" b="1" dirty="0" smtClean="0">
                <a:ln w="18000">
                  <a:solidFill>
                    <a:schemeClr val="accent2">
                      <a:satMod val="140000"/>
                    </a:schemeClr>
                  </a:solidFill>
                  <a:prstDash val="solid"/>
                  <a:miter lim="800000"/>
                </a:ln>
                <a:solidFill>
                  <a:schemeClr val="accent1"/>
                </a:solidFill>
              </a:rPr>
              <a:t> Плато </a:t>
            </a:r>
            <a:r>
              <a:rPr lang="ru-RU" sz="3500" b="1" dirty="0" err="1" smtClean="0">
                <a:ln w="18000">
                  <a:solidFill>
                    <a:schemeClr val="accent2">
                      <a:satMod val="140000"/>
                    </a:schemeClr>
                  </a:solidFill>
                  <a:prstDash val="solid"/>
                  <a:miter lim="800000"/>
                </a:ln>
                <a:solidFill>
                  <a:schemeClr val="accent1"/>
                </a:solidFill>
              </a:rPr>
              <a:t>Шатского</a:t>
            </a:r>
            <a:endParaRPr lang="ru-RU" sz="3500" b="1" dirty="0" smtClean="0">
              <a:ln w="18000">
                <a:solidFill>
                  <a:schemeClr val="accent2">
                    <a:satMod val="140000"/>
                  </a:schemeClr>
                </a:solidFill>
                <a:prstDash val="solid"/>
                <a:miter lim="800000"/>
              </a:ln>
              <a:solidFill>
                <a:schemeClr val="accent1"/>
              </a:solidFill>
            </a:endParaRPr>
          </a:p>
        </p:txBody>
      </p:sp>
      <p:sp>
        <p:nvSpPr>
          <p:cNvPr id="40963" name="Title 1"/>
          <p:cNvSpPr>
            <a:spLocks noGrp="1"/>
          </p:cNvSpPr>
          <p:nvPr>
            <p:ph type="title"/>
          </p:nvPr>
        </p:nvSpPr>
        <p:spPr>
          <a:xfrm>
            <a:off x="0" y="0"/>
            <a:ext cx="9180513" cy="1431925"/>
          </a:xfrm>
        </p:spPr>
        <p:txBody>
          <a:bodyPr/>
          <a:lstStyle/>
          <a:p>
            <a:r>
              <a:rPr lang="ru-RU" sz="3000" smtClean="0">
                <a:solidFill>
                  <a:srgbClr val="000000"/>
                </a:solidFill>
              </a:rPr>
              <a:t>Формирование Плато Шатского: </a:t>
            </a:r>
            <a:r>
              <a:rPr lang="en-AU" sz="3000" smtClean="0">
                <a:solidFill>
                  <a:srgbClr val="000000"/>
                </a:solidFill>
              </a:rPr>
              <a:t>“</a:t>
            </a:r>
            <a:r>
              <a:rPr lang="ru-RU" sz="3000" smtClean="0">
                <a:solidFill>
                  <a:srgbClr val="000000"/>
                </a:solidFill>
              </a:rPr>
              <a:t>мантийно-плюмовый</a:t>
            </a:r>
            <a:r>
              <a:rPr lang="en-AU" sz="3000" smtClean="0">
                <a:solidFill>
                  <a:srgbClr val="000000"/>
                </a:solidFill>
              </a:rPr>
              <a:t>”</a:t>
            </a:r>
            <a:r>
              <a:rPr lang="ru-RU" sz="3000" smtClean="0">
                <a:solidFill>
                  <a:srgbClr val="000000"/>
                </a:solidFill>
              </a:rPr>
              <a:t> или малоглубинный </a:t>
            </a:r>
            <a:r>
              <a:rPr lang="en-AU" sz="3000" smtClean="0">
                <a:solidFill>
                  <a:srgbClr val="000000"/>
                </a:solidFill>
              </a:rPr>
              <a:t>“</a:t>
            </a:r>
            <a:r>
              <a:rPr lang="ru-RU" sz="3000" smtClean="0">
                <a:solidFill>
                  <a:srgbClr val="000000"/>
                </a:solidFill>
              </a:rPr>
              <a:t>тектонический</a:t>
            </a:r>
            <a:r>
              <a:rPr lang="en-AU" sz="3000" smtClean="0">
                <a:solidFill>
                  <a:srgbClr val="000000"/>
                </a:solidFill>
              </a:rPr>
              <a:t>”</a:t>
            </a:r>
            <a:r>
              <a:rPr lang="ru-RU" sz="3000" smtClean="0">
                <a:solidFill>
                  <a:srgbClr val="000000"/>
                </a:solidFill>
              </a:rPr>
              <a:t/>
            </a:r>
            <a:br>
              <a:rPr lang="ru-RU" sz="3000" smtClean="0">
                <a:solidFill>
                  <a:srgbClr val="000000"/>
                </a:solidFill>
              </a:rPr>
            </a:br>
            <a:r>
              <a:rPr lang="ru-RU" sz="3000" smtClean="0">
                <a:solidFill>
                  <a:srgbClr val="000000"/>
                </a:solidFill>
              </a:rPr>
              <a:t> механизм?</a:t>
            </a:r>
            <a:endParaRPr lang="en-US" sz="3000" smtClean="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Inkwell.thmx</Template>
  <TotalTime>21168</TotalTime>
  <Words>4887</Words>
  <Application>Microsoft Macintosh PowerPoint</Application>
  <PresentationFormat>Экран (4:3)</PresentationFormat>
  <Paragraphs>391</Paragraphs>
  <Slides>25</Slides>
  <Notes>25</Notes>
  <HiddenSlides>0</HiddenSlides>
  <MMClips>0</MMClips>
  <ScaleCrop>false</ScaleCrop>
  <HeadingPairs>
    <vt:vector size="6" baseType="variant">
      <vt:variant>
        <vt:lpstr>Использованные шрифты</vt:lpstr>
      </vt:variant>
      <vt:variant>
        <vt:i4>8</vt:i4>
      </vt:variant>
      <vt:variant>
        <vt:lpstr>Шаблон оформления</vt:lpstr>
      </vt:variant>
      <vt:variant>
        <vt:i4>13</vt:i4>
      </vt:variant>
      <vt:variant>
        <vt:lpstr>Заголовки слайдов</vt:lpstr>
      </vt:variant>
      <vt:variant>
        <vt:i4>25</vt:i4>
      </vt:variant>
    </vt:vector>
  </HeadingPairs>
  <TitlesOfParts>
    <vt:vector size="46" baseType="lpstr">
      <vt:lpstr>Times New Roman</vt:lpstr>
      <vt:lpstr>Arial</vt:lpstr>
      <vt:lpstr>Calibri</vt:lpstr>
      <vt:lpstr>Rockwell</vt:lpstr>
      <vt:lpstr>Impact</vt:lpstr>
      <vt:lpstr>Century Schoolbook</vt:lpstr>
      <vt:lpstr>Comic Sans MS</vt:lpstr>
      <vt:lpstr>Herculanum</vt:lpstr>
      <vt:lpstr>Inkwell</vt:lpstr>
      <vt:lpstr>Inkwell</vt:lpstr>
      <vt:lpstr>Inkwell</vt:lpstr>
      <vt:lpstr>Inkwell</vt:lpstr>
      <vt:lpstr>Inkwell</vt:lpstr>
      <vt:lpstr>Inkwell</vt:lpstr>
      <vt:lpstr>Inkwell</vt:lpstr>
      <vt:lpstr>Inkwell</vt:lpstr>
      <vt:lpstr>Inkwell</vt:lpstr>
      <vt:lpstr>Inkwell</vt:lpstr>
      <vt:lpstr>Inkwell</vt:lpstr>
      <vt:lpstr>Inkwell</vt:lpstr>
      <vt:lpstr>Inkwell</vt:lpstr>
      <vt:lpstr>Слайд 1</vt:lpstr>
      <vt:lpstr>Мировое распределение Больших Магматических Провинций (БМП)</vt:lpstr>
      <vt:lpstr>Слайд 3</vt:lpstr>
      <vt:lpstr>Слайд 4</vt:lpstr>
      <vt:lpstr>Структура поднятия Шатского</vt:lpstr>
      <vt:lpstr>Глобальная плитная реконструкция на период 150 млн. лет</vt:lpstr>
      <vt:lpstr>Слайд 7</vt:lpstr>
      <vt:lpstr>Формирование Плато Шатского: “мантийно-плюмовый” или малоглубинный “тектонический”  механизм?</vt:lpstr>
      <vt:lpstr>Формирование Плато Шатского: “мантийно-плюмовый” или малоглубинный “тектонический”  механизм?</vt:lpstr>
      <vt:lpstr>Образец со свежим клинопироксеном и плагиоклазом</vt:lpstr>
      <vt:lpstr>Диаграмма TAS для образцов с поднятия Шатского</vt:lpstr>
      <vt:lpstr>Изучение гидротермальных изменений плато-базальтов</vt:lpstr>
      <vt:lpstr>Методика обработки HCl измененных базальтов для Sr, Nd, Hf и Pb изотопии</vt:lpstr>
      <vt:lpstr>Pb, Sr, Nd &amp; Hf studies</vt:lpstr>
      <vt:lpstr>Слайд 15</vt:lpstr>
      <vt:lpstr>Изучение рассеянных элементов</vt:lpstr>
      <vt:lpstr>Слайд 17</vt:lpstr>
      <vt:lpstr>Изучение рассеянных элементов</vt:lpstr>
      <vt:lpstr>Изучение рассеянных элементов</vt:lpstr>
      <vt:lpstr>Повышенные U/Pb отношения в U1346A и U1349A образцах привели к высоким концентрациям радиогенного Pb в необработанных HCL породах</vt:lpstr>
      <vt:lpstr>Корреляция данных по литологии, естественного гамма-излучения и U/Pb отношения</vt:lpstr>
      <vt:lpstr>Эксперименты по обработке образцов поднятия Шатского</vt:lpstr>
      <vt:lpstr>Предварительные результаты:</vt:lpstr>
      <vt:lpstr>Заключение:</vt:lpstr>
      <vt:lpstr>Благодарности:</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Irina Romanova</dc:creator>
  <cp:lastModifiedBy>user</cp:lastModifiedBy>
  <cp:revision>467</cp:revision>
  <cp:lastPrinted>2012-07-23T03:27:19Z</cp:lastPrinted>
  <dcterms:created xsi:type="dcterms:W3CDTF">2012-02-27T02:45:43Z</dcterms:created>
  <dcterms:modified xsi:type="dcterms:W3CDTF">2012-10-23T05:10:24Z</dcterms:modified>
</cp:coreProperties>
</file>