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1" r:id="rId5"/>
    <p:sldId id="263" r:id="rId6"/>
    <p:sldId id="257" r:id="rId7"/>
    <p:sldId id="259" r:id="rId8"/>
    <p:sldId id="291" r:id="rId9"/>
    <p:sldId id="265" r:id="rId10"/>
    <p:sldId id="267" r:id="rId11"/>
    <p:sldId id="284" r:id="rId12"/>
    <p:sldId id="285" r:id="rId13"/>
    <p:sldId id="289" r:id="rId14"/>
    <p:sldId id="268" r:id="rId15"/>
    <p:sldId id="283" r:id="rId16"/>
    <p:sldId id="269" r:id="rId17"/>
    <p:sldId id="270" r:id="rId18"/>
    <p:sldId id="275" r:id="rId19"/>
    <p:sldId id="276" r:id="rId20"/>
    <p:sldId id="277" r:id="rId21"/>
    <p:sldId id="282" r:id="rId22"/>
    <p:sldId id="280" r:id="rId23"/>
    <p:sldId id="278" r:id="rId24"/>
    <p:sldId id="279" r:id="rId25"/>
    <p:sldId id="286" r:id="rId26"/>
    <p:sldId id="287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1" autoAdjust="0"/>
    <p:restoredTop sz="94660" autoAdjust="0"/>
  </p:normalViewPr>
  <p:slideViewPr>
    <p:cSldViewPr>
      <p:cViewPr>
        <p:scale>
          <a:sx n="80" d="100"/>
          <a:sy n="80" d="100"/>
        </p:scale>
        <p:origin x="-12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48;&#1056;&#1057;\&#1054;&#1073;&#1097;&#1072;&#1103;%20&#1090;&#1072;&#1073;&#1083;&#1080;&#1094;&#1072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2;&#1086;&#1080;%20&#1076;&#1086;&#1082;&#1091;&#1084;&#1077;&#1085;&#1090;&#1099;\&#1053;&#1048;&#1056;&#1057;\&#1050;&#1086;&#1085;&#1092;&#1077;&#1088;&#1077;&#1085;&#1094;&#1080;&#1080;,%20&#1082;&#1086;&#1085;&#1082;&#1091;&#1088;&#1089;&#1099;\&#1059;&#1083;&#1072;&#1085;-&#1059;&#1076;&#1101;-2011\&#1089;&#1090;&#1072;&#1090;&#1100;&#1103;&#1059;-&#1059;\&#1047;&#1072;&#1082;&#1072;&#1084;&#1077;&#1085;&#1089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48;&#1056;&#1057;\&#1054;&#1073;&#1097;&#1072;&#1103;%20&#1090;&#1072;&#1073;&#1083;&#1080;&#1094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48;&#1056;&#1057;\&#1054;&#1073;&#1097;&#1072;&#1103;%20&#1090;&#1072;&#1073;&#1083;&#1080;&#1094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48;&#1056;&#1057;\&#1054;&#1073;&#1097;&#1072;&#1103;%20&#1090;&#1072;&#1073;&#1083;&#1080;&#1094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48;&#1056;&#1057;\&#1054;&#1073;&#1097;&#1072;&#1103;%20&#1090;&#1072;&#1073;&#1083;&#1080;&#1094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48;&#1056;&#1057;\&#1054;&#1073;&#1097;&#1072;&#1103;%20&#1090;&#1072;&#1073;&#1083;&#1080;&#1094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%20&#1089;&#1090;&#1072;&#1090;&#1100;&#1077;%20&#1084;&#1072;&#1090;&#1077;&#1088;&#1080;&#1072;&#1083;&#1099;\&#1044;&#1083;&#1103;%20&#1082;&#1088;&#1091;&#1075;%20&#1076;&#1080;&#1072;&#1075;&#1088;&#1072;&#1084;&#1084;&#1099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%20&#1089;&#1090;&#1072;&#1090;&#1100;&#1077;%20&#1084;&#1072;&#1090;&#1077;&#1088;&#1080;&#1072;&#1083;&#1099;\&#1044;&#1083;&#1103;%20&#1082;&#1088;&#1091;&#1075;%20&#1076;&#1080;&#1072;&#1075;&#1088;&#1072;&#1084;&#1084;&#1099;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&#1053;&#1048;&#1056;&#1057;\&#1054;&#1073;&#1097;&#1072;&#1103;%20&#1090;&#1072;&#1073;&#1083;&#1080;&#109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v>Байкальский регион</c:v>
          </c:tx>
          <c:cat>
            <c:strRef>
              <c:f>Лист4!$A$2:$A$28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Лист4!$B$2:$B$28</c:f>
              <c:numCache>
                <c:formatCode>General</c:formatCode>
                <c:ptCount val="27"/>
                <c:pt idx="0">
                  <c:v>302</c:v>
                </c:pt>
                <c:pt idx="1">
                  <c:v>276793</c:v>
                </c:pt>
                <c:pt idx="2">
                  <c:v>0.11000000000000003</c:v>
                </c:pt>
                <c:pt idx="3">
                  <c:v>2.9</c:v>
                </c:pt>
                <c:pt idx="4">
                  <c:v>1550</c:v>
                </c:pt>
                <c:pt idx="5">
                  <c:v>3.9</c:v>
                </c:pt>
                <c:pt idx="6">
                  <c:v>1370</c:v>
                </c:pt>
                <c:pt idx="7">
                  <c:v>0.8</c:v>
                </c:pt>
                <c:pt idx="8">
                  <c:v>6.1</c:v>
                </c:pt>
                <c:pt idx="9">
                  <c:v>0.53</c:v>
                </c:pt>
                <c:pt idx="10">
                  <c:v>4304</c:v>
                </c:pt>
                <c:pt idx="11">
                  <c:v>0.46</c:v>
                </c:pt>
                <c:pt idx="12">
                  <c:v>0.13</c:v>
                </c:pt>
                <c:pt idx="13">
                  <c:v>5.0000000000000017E-2</c:v>
                </c:pt>
                <c:pt idx="14">
                  <c:v>200</c:v>
                </c:pt>
                <c:pt idx="15">
                  <c:v>0.55000000000000004</c:v>
                </c:pt>
                <c:pt idx="16">
                  <c:v>3.3</c:v>
                </c:pt>
                <c:pt idx="17">
                  <c:v>5.0000000000000017E-2</c:v>
                </c:pt>
                <c:pt idx="18">
                  <c:v>1.0000000000000004E-2</c:v>
                </c:pt>
                <c:pt idx="19">
                  <c:v>1.6000000000000007E-2</c:v>
                </c:pt>
                <c:pt idx="20">
                  <c:v>4.0000000000000015E-2</c:v>
                </c:pt>
                <c:pt idx="21">
                  <c:v>4.0000000000000015E-2</c:v>
                </c:pt>
                <c:pt idx="22">
                  <c:v>4.0000000000000015E-2</c:v>
                </c:pt>
                <c:pt idx="23">
                  <c:v>2.0000000000000007E-2</c:v>
                </c:pt>
                <c:pt idx="24">
                  <c:v>1.0000000000000004E-2</c:v>
                </c:pt>
                <c:pt idx="25">
                  <c:v>6.0000000000000019E-2</c:v>
                </c:pt>
                <c:pt idx="26">
                  <c:v>7.7</c:v>
                </c:pt>
              </c:numCache>
            </c:numRef>
          </c:val>
        </c:ser>
        <c:ser>
          <c:idx val="1"/>
          <c:order val="1"/>
          <c:tx>
            <c:v>Жемчуг</c:v>
          </c:tx>
          <c:cat>
            <c:strRef>
              <c:f>Лист4!$A$2:$A$28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Лист4!$E$2:$E$28</c:f>
              <c:numCache>
                <c:formatCode>General</c:formatCode>
                <c:ptCount val="27"/>
                <c:pt idx="0">
                  <c:v>90</c:v>
                </c:pt>
                <c:pt idx="1">
                  <c:v>123000</c:v>
                </c:pt>
                <c:pt idx="2">
                  <c:v>0.28000000000000008</c:v>
                </c:pt>
                <c:pt idx="3">
                  <c:v>1.37</c:v>
                </c:pt>
                <c:pt idx="4">
                  <c:v>1800</c:v>
                </c:pt>
                <c:pt idx="5">
                  <c:v>11.96</c:v>
                </c:pt>
                <c:pt idx="6">
                  <c:v>1824</c:v>
                </c:pt>
                <c:pt idx="7">
                  <c:v>1.4669999999999996</c:v>
                </c:pt>
                <c:pt idx="8">
                  <c:v>3.44</c:v>
                </c:pt>
                <c:pt idx="9">
                  <c:v>0.4</c:v>
                </c:pt>
                <c:pt idx="10">
                  <c:v>1220</c:v>
                </c:pt>
                <c:pt idx="11">
                  <c:v>174.1</c:v>
                </c:pt>
                <c:pt idx="12">
                  <c:v>0.37100000000000011</c:v>
                </c:pt>
                <c:pt idx="13">
                  <c:v>8.0000000000000054E-3</c:v>
                </c:pt>
                <c:pt idx="14">
                  <c:v>89</c:v>
                </c:pt>
                <c:pt idx="15">
                  <c:v>1.83</c:v>
                </c:pt>
                <c:pt idx="16">
                  <c:v>2.2000000000000002</c:v>
                </c:pt>
                <c:pt idx="17">
                  <c:v>0.24600000000000005</c:v>
                </c:pt>
                <c:pt idx="18">
                  <c:v>5.0000000000000018E-3</c:v>
                </c:pt>
                <c:pt idx="19">
                  <c:v>8.0000000000000054E-3</c:v>
                </c:pt>
                <c:pt idx="20">
                  <c:v>0.14800000000000005</c:v>
                </c:pt>
                <c:pt idx="21">
                  <c:v>9.1000000000000025E-2</c:v>
                </c:pt>
                <c:pt idx="22">
                  <c:v>0.13900000000000001</c:v>
                </c:pt>
                <c:pt idx="23">
                  <c:v>1.0000000000000004E-2</c:v>
                </c:pt>
                <c:pt idx="24">
                  <c:v>8.7323000000000004</c:v>
                </c:pt>
                <c:pt idx="25">
                  <c:v>0.19500000000000006</c:v>
                </c:pt>
                <c:pt idx="26">
                  <c:v>3.7</c:v>
                </c:pt>
              </c:numCache>
            </c:numRef>
          </c:val>
        </c:ser>
        <c:marker val="1"/>
        <c:axId val="74087040"/>
        <c:axId val="74105216"/>
      </c:lineChart>
      <c:catAx>
        <c:axId val="74087040"/>
        <c:scaling>
          <c:orientation val="minMax"/>
        </c:scaling>
        <c:axPos val="b"/>
        <c:tickLblPos val="nextTo"/>
        <c:crossAx val="74105216"/>
        <c:crossesAt val="1.0000000000000015E-3"/>
        <c:auto val="1"/>
        <c:lblAlgn val="ctr"/>
        <c:lblOffset val="100"/>
      </c:catAx>
      <c:valAx>
        <c:axId val="74105216"/>
        <c:scaling>
          <c:logBase val="10"/>
          <c:orientation val="minMax"/>
        </c:scaling>
        <c:axPos val="l"/>
        <c:majorGridlines/>
        <c:numFmt formatCode="General" sourceLinked="1"/>
        <c:tickLblPos val="nextTo"/>
        <c:crossAx val="74087040"/>
        <c:crosses val="autoZero"/>
        <c:crossBetween val="between"/>
      </c:valAx>
    </c:plotArea>
    <c:plotVisOnly val="1"/>
  </c:chart>
  <c:txPr>
    <a:bodyPr/>
    <a:lstStyle/>
    <a:p>
      <a:pPr>
        <a:defRPr>
          <a:ln>
            <a:solidFill>
              <a:schemeClr val="tx1"/>
            </a:solidFill>
          </a:ln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5652843156896982E-2"/>
          <c:y val="1.9373078365204438E-2"/>
          <c:w val="0.91421412948381453"/>
          <c:h val="0.80132258467691297"/>
        </c:manualLayout>
      </c:layout>
      <c:lineChart>
        <c:grouping val="standard"/>
        <c:ser>
          <c:idx val="0"/>
          <c:order val="0"/>
          <c:tx>
            <c:v>Накипь</c:v>
          </c:tx>
          <c:cat>
            <c:strRef>
              <c:f>Лист1!$C$1:$AC$1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Лист1!$C$6:$AC$6</c:f>
              <c:numCache>
                <c:formatCode>General</c:formatCode>
                <c:ptCount val="27"/>
                <c:pt idx="0">
                  <c:v>112</c:v>
                </c:pt>
                <c:pt idx="1">
                  <c:v>262500</c:v>
                </c:pt>
                <c:pt idx="2">
                  <c:v>0.13175000000000001</c:v>
                </c:pt>
                <c:pt idx="3">
                  <c:v>1.7800000000000002</c:v>
                </c:pt>
                <c:pt idx="4">
                  <c:v>1257.5</c:v>
                </c:pt>
                <c:pt idx="5">
                  <c:v>2.5600000000000005</c:v>
                </c:pt>
                <c:pt idx="6">
                  <c:v>446.125</c:v>
                </c:pt>
                <c:pt idx="7">
                  <c:v>0.42750000000000032</c:v>
                </c:pt>
                <c:pt idx="8">
                  <c:v>3.7</c:v>
                </c:pt>
                <c:pt idx="9">
                  <c:v>0.96250000000000002</c:v>
                </c:pt>
                <c:pt idx="10">
                  <c:v>1095.25</c:v>
                </c:pt>
                <c:pt idx="11">
                  <c:v>0.5</c:v>
                </c:pt>
                <c:pt idx="12">
                  <c:v>8.5000000000000006E-2</c:v>
                </c:pt>
                <c:pt idx="13">
                  <c:v>0.05</c:v>
                </c:pt>
                <c:pt idx="14">
                  <c:v>66.25</c:v>
                </c:pt>
                <c:pt idx="15">
                  <c:v>0.96249999999999991</c:v>
                </c:pt>
                <c:pt idx="16">
                  <c:v>2.2749999999999999</c:v>
                </c:pt>
                <c:pt idx="17">
                  <c:v>5.1000000000000004E-2</c:v>
                </c:pt>
                <c:pt idx="18">
                  <c:v>1.0499999999999956E-2</c:v>
                </c:pt>
                <c:pt idx="19">
                  <c:v>6.2500000000000134E-3</c:v>
                </c:pt>
                <c:pt idx="20">
                  <c:v>4.4749999999999998E-2</c:v>
                </c:pt>
                <c:pt idx="21">
                  <c:v>2.7000000000000097E-2</c:v>
                </c:pt>
                <c:pt idx="22">
                  <c:v>1.8000000000000023E-2</c:v>
                </c:pt>
                <c:pt idx="23">
                  <c:v>1.0000000000000005E-2</c:v>
                </c:pt>
                <c:pt idx="24">
                  <c:v>5.0000000000000114E-3</c:v>
                </c:pt>
                <c:pt idx="25">
                  <c:v>6.6000000000000003E-2</c:v>
                </c:pt>
                <c:pt idx="26">
                  <c:v>5.95</c:v>
                </c:pt>
              </c:numCache>
            </c:numRef>
          </c:val>
        </c:ser>
        <c:ser>
          <c:idx val="1"/>
          <c:order val="1"/>
          <c:tx>
            <c:v>Волосы</c:v>
          </c:tx>
          <c:cat>
            <c:strRef>
              <c:f>Лист1!$C$1:$AC$1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Лист1!$C$16:$AC$16</c:f>
              <c:numCache>
                <c:formatCode>General</c:formatCode>
                <c:ptCount val="27"/>
                <c:pt idx="0">
                  <c:v>210</c:v>
                </c:pt>
                <c:pt idx="1">
                  <c:v>390.16666666666708</c:v>
                </c:pt>
                <c:pt idx="2">
                  <c:v>1.8833333333333341E-2</c:v>
                </c:pt>
                <c:pt idx="3">
                  <c:v>3.3000000000000003</c:v>
                </c:pt>
                <c:pt idx="4">
                  <c:v>451.66666666666708</c:v>
                </c:pt>
                <c:pt idx="5">
                  <c:v>0.22683333333333341</c:v>
                </c:pt>
                <c:pt idx="6">
                  <c:v>145.30000000000001</c:v>
                </c:pt>
                <c:pt idx="7">
                  <c:v>9.666666666666722E-2</c:v>
                </c:pt>
                <c:pt idx="8">
                  <c:v>4.4050000000000002</c:v>
                </c:pt>
                <c:pt idx="9">
                  <c:v>0.22833333333333344</c:v>
                </c:pt>
                <c:pt idx="10">
                  <c:v>1</c:v>
                </c:pt>
                <c:pt idx="11">
                  <c:v>0.19466666666666665</c:v>
                </c:pt>
                <c:pt idx="12">
                  <c:v>6.7166666666666722E-2</c:v>
                </c:pt>
                <c:pt idx="13">
                  <c:v>1.6583333333333398E-2</c:v>
                </c:pt>
                <c:pt idx="14">
                  <c:v>4.6833333333333433</c:v>
                </c:pt>
                <c:pt idx="15">
                  <c:v>7.9500000000000084E-2</c:v>
                </c:pt>
                <c:pt idx="16">
                  <c:v>0.15700000000000044</c:v>
                </c:pt>
                <c:pt idx="17">
                  <c:v>3.3333333333333392E-3</c:v>
                </c:pt>
                <c:pt idx="18">
                  <c:v>7.9833333333333856E-3</c:v>
                </c:pt>
                <c:pt idx="19">
                  <c:v>9.3000000000000461E-3</c:v>
                </c:pt>
                <c:pt idx="20">
                  <c:v>1.0500000000000021E-2</c:v>
                </c:pt>
                <c:pt idx="21">
                  <c:v>9.3333333333333734E-4</c:v>
                </c:pt>
                <c:pt idx="22">
                  <c:v>3.1450000000000006E-2</c:v>
                </c:pt>
                <c:pt idx="23">
                  <c:v>1.0000000000000041E-3</c:v>
                </c:pt>
                <c:pt idx="24">
                  <c:v>7.2000000000000224E-3</c:v>
                </c:pt>
                <c:pt idx="25">
                  <c:v>8.2333333333333338E-3</c:v>
                </c:pt>
                <c:pt idx="26">
                  <c:v>8.9333333333333348E-2</c:v>
                </c:pt>
              </c:numCache>
            </c:numRef>
          </c:val>
        </c:ser>
        <c:ser>
          <c:idx val="2"/>
          <c:order val="2"/>
          <c:tx>
            <c:v>Шламовые отложения</c:v>
          </c:tx>
          <c:cat>
            <c:strRef>
              <c:f>Лист1!$C$1:$AC$1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Лист1!$C$25:$AC$25</c:f>
              <c:numCache>
                <c:formatCode>General</c:formatCode>
                <c:ptCount val="27"/>
                <c:pt idx="0">
                  <c:v>11180</c:v>
                </c:pt>
                <c:pt idx="1">
                  <c:v>14960</c:v>
                </c:pt>
                <c:pt idx="2">
                  <c:v>9.76</c:v>
                </c:pt>
                <c:pt idx="3">
                  <c:v>47.94</c:v>
                </c:pt>
                <c:pt idx="4">
                  <c:v>30800</c:v>
                </c:pt>
                <c:pt idx="5">
                  <c:v>7.42</c:v>
                </c:pt>
                <c:pt idx="6">
                  <c:v>939.74</c:v>
                </c:pt>
                <c:pt idx="7">
                  <c:v>15.98</c:v>
                </c:pt>
                <c:pt idx="8">
                  <c:v>2</c:v>
                </c:pt>
                <c:pt idx="9">
                  <c:v>654.08000000000004</c:v>
                </c:pt>
                <c:pt idx="10">
                  <c:v>219.94200000000001</c:v>
                </c:pt>
                <c:pt idx="11">
                  <c:v>11.7</c:v>
                </c:pt>
                <c:pt idx="12">
                  <c:v>78</c:v>
                </c:pt>
                <c:pt idx="13">
                  <c:v>47.9</c:v>
                </c:pt>
                <c:pt idx="14">
                  <c:v>250.25</c:v>
                </c:pt>
                <c:pt idx="15">
                  <c:v>12.820000000000002</c:v>
                </c:pt>
                <c:pt idx="16">
                  <c:v>22.459999999999987</c:v>
                </c:pt>
                <c:pt idx="17">
                  <c:v>2.2119999999999997</c:v>
                </c:pt>
                <c:pt idx="18">
                  <c:v>0.48100000000000032</c:v>
                </c:pt>
                <c:pt idx="19">
                  <c:v>0.92000000000000015</c:v>
                </c:pt>
                <c:pt idx="20">
                  <c:v>1.0779999999999947</c:v>
                </c:pt>
                <c:pt idx="21">
                  <c:v>0.18800000000000044</c:v>
                </c:pt>
                <c:pt idx="22">
                  <c:v>2.2999999999999998</c:v>
                </c:pt>
                <c:pt idx="23">
                  <c:v>0.46</c:v>
                </c:pt>
                <c:pt idx="24">
                  <c:v>8.4000000000000047E-2</c:v>
                </c:pt>
                <c:pt idx="25">
                  <c:v>2.3759999999999977</c:v>
                </c:pt>
                <c:pt idx="26">
                  <c:v>1.56</c:v>
                </c:pt>
              </c:numCache>
            </c:numRef>
          </c:val>
        </c:ser>
        <c:marker val="1"/>
        <c:axId val="77051776"/>
        <c:axId val="77053312"/>
      </c:lineChart>
      <c:catAx>
        <c:axId val="77051776"/>
        <c:scaling>
          <c:orientation val="minMax"/>
        </c:scaling>
        <c:axPos val="b"/>
        <c:majorGridlines/>
        <c:minorGridlines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053312"/>
        <c:crossesAt val="1.0000000000000063E-4"/>
        <c:auto val="1"/>
        <c:lblAlgn val="ctr"/>
        <c:lblOffset val="100"/>
      </c:catAx>
      <c:valAx>
        <c:axId val="77053312"/>
        <c:scaling>
          <c:logBase val="10"/>
          <c:orientation val="minMax"/>
        </c:scaling>
        <c:axPos val="l"/>
        <c:majorGridlines/>
        <c:numFmt formatCode="General" sourceLinked="1"/>
        <c:tickLblPos val="nextTo"/>
        <c:crossAx val="77051776"/>
        <c:crossesAt val="1"/>
        <c:crossBetween val="between"/>
      </c:valAx>
    </c:plotArea>
    <c:plotVisOnly val="1"/>
    <c:dispBlanksAs val="gap"/>
  </c:chart>
  <c:spPr>
    <a:ln w="12700">
      <a:solidFill>
        <a:schemeClr val="tx1"/>
      </a:solidFill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v>Байкальский регион</c:v>
          </c:tx>
          <c:cat>
            <c:strRef>
              <c:f>Лист4!$A$2:$A$28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Лист4!$B$2:$B$28</c:f>
              <c:numCache>
                <c:formatCode>General</c:formatCode>
                <c:ptCount val="27"/>
                <c:pt idx="0">
                  <c:v>302</c:v>
                </c:pt>
                <c:pt idx="1">
                  <c:v>276793</c:v>
                </c:pt>
                <c:pt idx="2">
                  <c:v>0.11</c:v>
                </c:pt>
                <c:pt idx="3">
                  <c:v>2.9</c:v>
                </c:pt>
                <c:pt idx="4">
                  <c:v>1550</c:v>
                </c:pt>
                <c:pt idx="5">
                  <c:v>3.9</c:v>
                </c:pt>
                <c:pt idx="6">
                  <c:v>1370</c:v>
                </c:pt>
                <c:pt idx="7">
                  <c:v>0.8</c:v>
                </c:pt>
                <c:pt idx="8">
                  <c:v>6.1</c:v>
                </c:pt>
                <c:pt idx="9">
                  <c:v>0.53</c:v>
                </c:pt>
                <c:pt idx="10">
                  <c:v>4304</c:v>
                </c:pt>
                <c:pt idx="11">
                  <c:v>0.46</c:v>
                </c:pt>
                <c:pt idx="12">
                  <c:v>0.13</c:v>
                </c:pt>
                <c:pt idx="13">
                  <c:v>0.05</c:v>
                </c:pt>
                <c:pt idx="14">
                  <c:v>200</c:v>
                </c:pt>
                <c:pt idx="15">
                  <c:v>0.55000000000000004</c:v>
                </c:pt>
                <c:pt idx="16">
                  <c:v>3.3</c:v>
                </c:pt>
                <c:pt idx="17">
                  <c:v>0.05</c:v>
                </c:pt>
                <c:pt idx="18">
                  <c:v>1.0000000000000004E-2</c:v>
                </c:pt>
                <c:pt idx="19">
                  <c:v>1.6000000000000007E-2</c:v>
                </c:pt>
                <c:pt idx="20">
                  <c:v>4.0000000000000015E-2</c:v>
                </c:pt>
                <c:pt idx="21">
                  <c:v>4.0000000000000015E-2</c:v>
                </c:pt>
                <c:pt idx="22">
                  <c:v>4.0000000000000015E-2</c:v>
                </c:pt>
                <c:pt idx="23">
                  <c:v>2.0000000000000007E-2</c:v>
                </c:pt>
                <c:pt idx="24">
                  <c:v>1.0000000000000004E-2</c:v>
                </c:pt>
                <c:pt idx="25">
                  <c:v>6.0000000000000019E-2</c:v>
                </c:pt>
                <c:pt idx="26">
                  <c:v>7.7</c:v>
                </c:pt>
              </c:numCache>
            </c:numRef>
          </c:val>
        </c:ser>
        <c:ser>
          <c:idx val="1"/>
          <c:order val="1"/>
          <c:tx>
            <c:v>Таловские чаши</c:v>
          </c:tx>
          <c:cat>
            <c:strRef>
              <c:f>Лист4!$A$2:$A$28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Лист4!$D$2:$D$28</c:f>
              <c:numCache>
                <c:formatCode>General</c:formatCode>
                <c:ptCount val="27"/>
                <c:pt idx="0">
                  <c:v>155</c:v>
                </c:pt>
                <c:pt idx="1">
                  <c:v>306000</c:v>
                </c:pt>
                <c:pt idx="2">
                  <c:v>1.0000000000000004E-2</c:v>
                </c:pt>
                <c:pt idx="3">
                  <c:v>0.69000000000000017</c:v>
                </c:pt>
                <c:pt idx="4">
                  <c:v>40</c:v>
                </c:pt>
                <c:pt idx="5">
                  <c:v>0.17</c:v>
                </c:pt>
                <c:pt idx="6">
                  <c:v>3</c:v>
                </c:pt>
                <c:pt idx="7">
                  <c:v>0.1</c:v>
                </c:pt>
                <c:pt idx="8">
                  <c:v>1</c:v>
                </c:pt>
                <c:pt idx="9">
                  <c:v>0.5</c:v>
                </c:pt>
                <c:pt idx="10">
                  <c:v>2515</c:v>
                </c:pt>
                <c:pt idx="11">
                  <c:v>0.5</c:v>
                </c:pt>
                <c:pt idx="12">
                  <c:v>1.0000000000000004E-2</c:v>
                </c:pt>
                <c:pt idx="13">
                  <c:v>4.3000000000000003E-2</c:v>
                </c:pt>
                <c:pt idx="14">
                  <c:v>9</c:v>
                </c:pt>
                <c:pt idx="15">
                  <c:v>0.15000000000000005</c:v>
                </c:pt>
                <c:pt idx="16">
                  <c:v>0.19</c:v>
                </c:pt>
                <c:pt idx="17">
                  <c:v>2.0000000000000007E-2</c:v>
                </c:pt>
                <c:pt idx="18">
                  <c:v>4.0000000000000018E-3</c:v>
                </c:pt>
                <c:pt idx="19">
                  <c:v>4.0000000000000018E-3</c:v>
                </c:pt>
                <c:pt idx="20">
                  <c:v>1.0000000000000004E-2</c:v>
                </c:pt>
                <c:pt idx="21">
                  <c:v>5.0000000000000018E-3</c:v>
                </c:pt>
                <c:pt idx="22">
                  <c:v>3.0000000000000009E-3</c:v>
                </c:pt>
                <c:pt idx="23">
                  <c:v>1.0000000000000004E-2</c:v>
                </c:pt>
                <c:pt idx="24">
                  <c:v>1.0000000000000004E-2</c:v>
                </c:pt>
                <c:pt idx="25">
                  <c:v>3.0000000000000002E-2</c:v>
                </c:pt>
                <c:pt idx="26">
                  <c:v>1.02</c:v>
                </c:pt>
              </c:numCache>
            </c:numRef>
          </c:val>
        </c:ser>
        <c:marker val="1"/>
        <c:axId val="74194944"/>
        <c:axId val="74196480"/>
      </c:lineChart>
      <c:catAx>
        <c:axId val="74194944"/>
        <c:scaling>
          <c:orientation val="minMax"/>
        </c:scaling>
        <c:axPos val="b"/>
        <c:tickLblPos val="nextTo"/>
        <c:crossAx val="74196480"/>
        <c:crossesAt val="1.0000000000000011E-3"/>
        <c:auto val="1"/>
        <c:lblAlgn val="ctr"/>
        <c:lblOffset val="100"/>
      </c:catAx>
      <c:valAx>
        <c:axId val="74196480"/>
        <c:scaling>
          <c:logBase val="10"/>
          <c:orientation val="minMax"/>
        </c:scaling>
        <c:axPos val="l"/>
        <c:majorGridlines/>
        <c:numFmt formatCode="General" sourceLinked="1"/>
        <c:tickLblPos val="nextTo"/>
        <c:crossAx val="74194944"/>
        <c:crosses val="autoZero"/>
        <c:crossBetween val="between"/>
      </c:valAx>
    </c:plotArea>
    <c:plotVisOnly val="1"/>
  </c:chart>
  <c:txPr>
    <a:bodyPr/>
    <a:lstStyle/>
    <a:p>
      <a:pPr>
        <a:defRPr>
          <a:ln>
            <a:solidFill>
              <a:schemeClr val="tx1"/>
            </a:solidFill>
          </a:ln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v>Байкальский регион</c:v>
          </c:tx>
          <c:cat>
            <c:strRef>
              <c:f>Лист4!$A$2:$A$28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Лист4!$B$2:$B$28</c:f>
              <c:numCache>
                <c:formatCode>General</c:formatCode>
                <c:ptCount val="27"/>
                <c:pt idx="0">
                  <c:v>302</c:v>
                </c:pt>
                <c:pt idx="1">
                  <c:v>276793</c:v>
                </c:pt>
                <c:pt idx="2">
                  <c:v>0.11</c:v>
                </c:pt>
                <c:pt idx="3">
                  <c:v>2.9</c:v>
                </c:pt>
                <c:pt idx="4">
                  <c:v>1550</c:v>
                </c:pt>
                <c:pt idx="5">
                  <c:v>3.9</c:v>
                </c:pt>
                <c:pt idx="6">
                  <c:v>1370</c:v>
                </c:pt>
                <c:pt idx="7">
                  <c:v>0.8</c:v>
                </c:pt>
                <c:pt idx="8">
                  <c:v>6.1</c:v>
                </c:pt>
                <c:pt idx="9">
                  <c:v>0.53</c:v>
                </c:pt>
                <c:pt idx="10">
                  <c:v>4304</c:v>
                </c:pt>
                <c:pt idx="11">
                  <c:v>0.46</c:v>
                </c:pt>
                <c:pt idx="12">
                  <c:v>0.13</c:v>
                </c:pt>
                <c:pt idx="13">
                  <c:v>0.05</c:v>
                </c:pt>
                <c:pt idx="14">
                  <c:v>200</c:v>
                </c:pt>
                <c:pt idx="15">
                  <c:v>0.55000000000000004</c:v>
                </c:pt>
                <c:pt idx="16">
                  <c:v>3.3</c:v>
                </c:pt>
                <c:pt idx="17">
                  <c:v>0.05</c:v>
                </c:pt>
                <c:pt idx="18">
                  <c:v>1.0000000000000004E-2</c:v>
                </c:pt>
                <c:pt idx="19">
                  <c:v>1.6000000000000007E-2</c:v>
                </c:pt>
                <c:pt idx="20">
                  <c:v>4.0000000000000015E-2</c:v>
                </c:pt>
                <c:pt idx="21">
                  <c:v>4.0000000000000015E-2</c:v>
                </c:pt>
                <c:pt idx="22">
                  <c:v>4.0000000000000015E-2</c:v>
                </c:pt>
                <c:pt idx="23">
                  <c:v>2.0000000000000007E-2</c:v>
                </c:pt>
                <c:pt idx="24">
                  <c:v>1.0000000000000004E-2</c:v>
                </c:pt>
                <c:pt idx="25">
                  <c:v>6.0000000000000019E-2</c:v>
                </c:pt>
                <c:pt idx="26">
                  <c:v>7.7</c:v>
                </c:pt>
              </c:numCache>
            </c:numRef>
          </c:val>
        </c:ser>
        <c:ser>
          <c:idx val="1"/>
          <c:order val="1"/>
          <c:tx>
            <c:v>Памуккале</c:v>
          </c:tx>
          <c:cat>
            <c:strRef>
              <c:f>Лист4!$A$2:$A$28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Лист4!$C$2:$C$28</c:f>
              <c:numCache>
                <c:formatCode>General</c:formatCode>
                <c:ptCount val="27"/>
                <c:pt idx="0">
                  <c:v>140</c:v>
                </c:pt>
                <c:pt idx="1">
                  <c:v>297000</c:v>
                </c:pt>
                <c:pt idx="2">
                  <c:v>7.0000000000000021E-2</c:v>
                </c:pt>
                <c:pt idx="3">
                  <c:v>1.4</c:v>
                </c:pt>
                <c:pt idx="4">
                  <c:v>320</c:v>
                </c:pt>
                <c:pt idx="5">
                  <c:v>2.14</c:v>
                </c:pt>
                <c:pt idx="6">
                  <c:v>12</c:v>
                </c:pt>
                <c:pt idx="7">
                  <c:v>0.1</c:v>
                </c:pt>
                <c:pt idx="8">
                  <c:v>21.2</c:v>
                </c:pt>
                <c:pt idx="9">
                  <c:v>1</c:v>
                </c:pt>
                <c:pt idx="10">
                  <c:v>440</c:v>
                </c:pt>
                <c:pt idx="11">
                  <c:v>0.5</c:v>
                </c:pt>
                <c:pt idx="12">
                  <c:v>2.0000000000000007E-2</c:v>
                </c:pt>
                <c:pt idx="13">
                  <c:v>7.3000000000000009E-2</c:v>
                </c:pt>
                <c:pt idx="14">
                  <c:v>30</c:v>
                </c:pt>
                <c:pt idx="15">
                  <c:v>0.48000000000000009</c:v>
                </c:pt>
                <c:pt idx="16">
                  <c:v>0.66000000000000025</c:v>
                </c:pt>
                <c:pt idx="17">
                  <c:v>0.05</c:v>
                </c:pt>
                <c:pt idx="18">
                  <c:v>1.0000000000000004E-2</c:v>
                </c:pt>
                <c:pt idx="19">
                  <c:v>1.0000000000000004E-2</c:v>
                </c:pt>
                <c:pt idx="20">
                  <c:v>0.05</c:v>
                </c:pt>
                <c:pt idx="21">
                  <c:v>1.4E-2</c:v>
                </c:pt>
                <c:pt idx="22">
                  <c:v>4.3999999999999997E-2</c:v>
                </c:pt>
                <c:pt idx="23">
                  <c:v>1.0000000000000004E-2</c:v>
                </c:pt>
                <c:pt idx="24">
                  <c:v>1.0000000000000004E-2</c:v>
                </c:pt>
                <c:pt idx="25">
                  <c:v>3.0000000000000002E-2</c:v>
                </c:pt>
                <c:pt idx="26">
                  <c:v>2.3899999999999997</c:v>
                </c:pt>
              </c:numCache>
            </c:numRef>
          </c:val>
        </c:ser>
        <c:marker val="1"/>
        <c:axId val="74237056"/>
        <c:axId val="74238592"/>
      </c:lineChart>
      <c:catAx>
        <c:axId val="74237056"/>
        <c:scaling>
          <c:orientation val="minMax"/>
        </c:scaling>
        <c:axPos val="b"/>
        <c:tickLblPos val="nextTo"/>
        <c:crossAx val="74238592"/>
        <c:crossesAt val="1.0000000000000005E-2"/>
        <c:auto val="1"/>
        <c:lblAlgn val="ctr"/>
        <c:lblOffset val="100"/>
      </c:catAx>
      <c:valAx>
        <c:axId val="74238592"/>
        <c:scaling>
          <c:logBase val="10"/>
          <c:orientation val="minMax"/>
        </c:scaling>
        <c:axPos val="l"/>
        <c:majorGridlines/>
        <c:numFmt formatCode="General" sourceLinked="1"/>
        <c:tickLblPos val="nextTo"/>
        <c:crossAx val="74237056"/>
        <c:crosses val="autoZero"/>
        <c:crossBetween val="between"/>
      </c:valAx>
    </c:plotArea>
    <c:plotVisOnly val="1"/>
  </c:chart>
  <c:txPr>
    <a:bodyPr/>
    <a:lstStyle/>
    <a:p>
      <a:pPr>
        <a:defRPr b="0" i="0">
          <a:ln>
            <a:solidFill>
              <a:schemeClr val="tx1"/>
            </a:solidFill>
          </a:ln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v>Байкальский регион</c:v>
          </c:tx>
          <c:cat>
            <c:strRef>
              <c:f>Лист4!$A$2:$A$28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Лист4!$B$2:$B$28</c:f>
              <c:numCache>
                <c:formatCode>General</c:formatCode>
                <c:ptCount val="27"/>
                <c:pt idx="0">
                  <c:v>302</c:v>
                </c:pt>
                <c:pt idx="1">
                  <c:v>276793</c:v>
                </c:pt>
                <c:pt idx="2">
                  <c:v>0.11</c:v>
                </c:pt>
                <c:pt idx="3">
                  <c:v>2.9</c:v>
                </c:pt>
                <c:pt idx="4">
                  <c:v>1550</c:v>
                </c:pt>
                <c:pt idx="5">
                  <c:v>3.9</c:v>
                </c:pt>
                <c:pt idx="6">
                  <c:v>1370</c:v>
                </c:pt>
                <c:pt idx="7">
                  <c:v>0.8</c:v>
                </c:pt>
                <c:pt idx="8">
                  <c:v>6.1</c:v>
                </c:pt>
                <c:pt idx="9">
                  <c:v>0.53</c:v>
                </c:pt>
                <c:pt idx="10">
                  <c:v>4304</c:v>
                </c:pt>
                <c:pt idx="11">
                  <c:v>0.46</c:v>
                </c:pt>
                <c:pt idx="12">
                  <c:v>0.13</c:v>
                </c:pt>
                <c:pt idx="13">
                  <c:v>0.05</c:v>
                </c:pt>
                <c:pt idx="14">
                  <c:v>200</c:v>
                </c:pt>
                <c:pt idx="15">
                  <c:v>0.55000000000000004</c:v>
                </c:pt>
                <c:pt idx="16">
                  <c:v>3.3</c:v>
                </c:pt>
                <c:pt idx="17">
                  <c:v>0.05</c:v>
                </c:pt>
                <c:pt idx="18">
                  <c:v>1.0000000000000004E-2</c:v>
                </c:pt>
                <c:pt idx="19">
                  <c:v>1.6000000000000007E-2</c:v>
                </c:pt>
                <c:pt idx="20">
                  <c:v>4.0000000000000015E-2</c:v>
                </c:pt>
                <c:pt idx="21">
                  <c:v>4.0000000000000015E-2</c:v>
                </c:pt>
                <c:pt idx="22">
                  <c:v>4.0000000000000015E-2</c:v>
                </c:pt>
                <c:pt idx="23">
                  <c:v>2.0000000000000007E-2</c:v>
                </c:pt>
                <c:pt idx="24">
                  <c:v>1.0000000000000004E-2</c:v>
                </c:pt>
                <c:pt idx="25">
                  <c:v>6.0000000000000019E-2</c:v>
                </c:pt>
                <c:pt idx="26">
                  <c:v>7.7</c:v>
                </c:pt>
              </c:numCache>
            </c:numRef>
          </c:val>
        </c:ser>
        <c:ser>
          <c:idx val="1"/>
          <c:order val="1"/>
          <c:tx>
            <c:v>Томская область</c:v>
          </c:tx>
          <c:cat>
            <c:strRef>
              <c:f>Лист4!$A$2:$A$28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Лист4!$G$2:$G$28</c:f>
              <c:numCache>
                <c:formatCode>General</c:formatCode>
                <c:ptCount val="27"/>
                <c:pt idx="0">
                  <c:v>230</c:v>
                </c:pt>
                <c:pt idx="1">
                  <c:v>275417</c:v>
                </c:pt>
                <c:pt idx="2">
                  <c:v>0.25</c:v>
                </c:pt>
                <c:pt idx="3">
                  <c:v>10</c:v>
                </c:pt>
                <c:pt idx="4">
                  <c:v>12457</c:v>
                </c:pt>
                <c:pt idx="5">
                  <c:v>29</c:v>
                </c:pt>
                <c:pt idx="6">
                  <c:v>1380</c:v>
                </c:pt>
                <c:pt idx="7">
                  <c:v>2.7</c:v>
                </c:pt>
                <c:pt idx="8">
                  <c:v>1.9000000000000001</c:v>
                </c:pt>
                <c:pt idx="9">
                  <c:v>0.70000000000000018</c:v>
                </c:pt>
                <c:pt idx="10">
                  <c:v>924</c:v>
                </c:pt>
                <c:pt idx="11">
                  <c:v>0.89</c:v>
                </c:pt>
                <c:pt idx="12">
                  <c:v>0.45</c:v>
                </c:pt>
                <c:pt idx="13">
                  <c:v>1.4999999999999998E-2</c:v>
                </c:pt>
                <c:pt idx="14">
                  <c:v>352</c:v>
                </c:pt>
                <c:pt idx="15">
                  <c:v>0.7200000000000002</c:v>
                </c:pt>
                <c:pt idx="16">
                  <c:v>1.8</c:v>
                </c:pt>
                <c:pt idx="17">
                  <c:v>0.22</c:v>
                </c:pt>
                <c:pt idx="18">
                  <c:v>3.0000000000000002E-2</c:v>
                </c:pt>
                <c:pt idx="19">
                  <c:v>1.4E-2</c:v>
                </c:pt>
                <c:pt idx="20">
                  <c:v>0.05</c:v>
                </c:pt>
                <c:pt idx="21">
                  <c:v>1.0000000000000004E-2</c:v>
                </c:pt>
                <c:pt idx="22">
                  <c:v>6.0000000000000019E-2</c:v>
                </c:pt>
                <c:pt idx="23">
                  <c:v>3.0000000000000002E-2</c:v>
                </c:pt>
                <c:pt idx="24">
                  <c:v>0.1</c:v>
                </c:pt>
                <c:pt idx="25">
                  <c:v>0.1</c:v>
                </c:pt>
                <c:pt idx="26">
                  <c:v>1.9000000000000001</c:v>
                </c:pt>
              </c:numCache>
            </c:numRef>
          </c:val>
        </c:ser>
        <c:marker val="1"/>
        <c:axId val="74295936"/>
        <c:axId val="74121600"/>
      </c:lineChart>
      <c:catAx>
        <c:axId val="74295936"/>
        <c:scaling>
          <c:orientation val="minMax"/>
        </c:scaling>
        <c:axPos val="b"/>
        <c:tickLblPos val="nextTo"/>
        <c:crossAx val="74121600"/>
        <c:crossesAt val="1.0000000000000005E-2"/>
        <c:auto val="1"/>
        <c:lblAlgn val="ctr"/>
        <c:lblOffset val="100"/>
      </c:catAx>
      <c:valAx>
        <c:axId val="74121600"/>
        <c:scaling>
          <c:logBase val="10"/>
          <c:orientation val="minMax"/>
        </c:scaling>
        <c:axPos val="l"/>
        <c:majorGridlines/>
        <c:numFmt formatCode="General" sourceLinked="1"/>
        <c:tickLblPos val="nextTo"/>
        <c:crossAx val="74295936"/>
        <c:crosses val="autoZero"/>
        <c:crossBetween val="between"/>
      </c:valAx>
    </c:plotArea>
    <c:plotVisOnly val="1"/>
  </c:chart>
  <c:txPr>
    <a:bodyPr/>
    <a:lstStyle/>
    <a:p>
      <a:pPr>
        <a:defRPr>
          <a:ln>
            <a:solidFill>
              <a:schemeClr val="tx1"/>
            </a:solidFill>
          </a:ln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v>Байкальский регион</c:v>
          </c:tx>
          <c:cat>
            <c:strRef>
              <c:f>Лист4!$A$2:$A$28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Лист4!$B$2:$B$28</c:f>
              <c:numCache>
                <c:formatCode>General</c:formatCode>
                <c:ptCount val="27"/>
                <c:pt idx="0">
                  <c:v>302</c:v>
                </c:pt>
                <c:pt idx="1">
                  <c:v>276793</c:v>
                </c:pt>
                <c:pt idx="2">
                  <c:v>0.11</c:v>
                </c:pt>
                <c:pt idx="3">
                  <c:v>2.9</c:v>
                </c:pt>
                <c:pt idx="4">
                  <c:v>1550</c:v>
                </c:pt>
                <c:pt idx="5">
                  <c:v>3.9</c:v>
                </c:pt>
                <c:pt idx="6">
                  <c:v>1370</c:v>
                </c:pt>
                <c:pt idx="7">
                  <c:v>0.8</c:v>
                </c:pt>
                <c:pt idx="8">
                  <c:v>6.1</c:v>
                </c:pt>
                <c:pt idx="9">
                  <c:v>0.53</c:v>
                </c:pt>
                <c:pt idx="10">
                  <c:v>4304</c:v>
                </c:pt>
                <c:pt idx="11">
                  <c:v>0.46</c:v>
                </c:pt>
                <c:pt idx="12">
                  <c:v>0.13</c:v>
                </c:pt>
                <c:pt idx="13">
                  <c:v>0.05</c:v>
                </c:pt>
                <c:pt idx="14">
                  <c:v>200</c:v>
                </c:pt>
                <c:pt idx="15">
                  <c:v>0.55000000000000004</c:v>
                </c:pt>
                <c:pt idx="16">
                  <c:v>3.3</c:v>
                </c:pt>
                <c:pt idx="17">
                  <c:v>0.05</c:v>
                </c:pt>
                <c:pt idx="18">
                  <c:v>1.0000000000000004E-2</c:v>
                </c:pt>
                <c:pt idx="19">
                  <c:v>1.6000000000000007E-2</c:v>
                </c:pt>
                <c:pt idx="20">
                  <c:v>4.0000000000000015E-2</c:v>
                </c:pt>
                <c:pt idx="21">
                  <c:v>4.0000000000000015E-2</c:v>
                </c:pt>
                <c:pt idx="22">
                  <c:v>4.0000000000000015E-2</c:v>
                </c:pt>
                <c:pt idx="23">
                  <c:v>2.0000000000000007E-2</c:v>
                </c:pt>
                <c:pt idx="24">
                  <c:v>1.0000000000000004E-2</c:v>
                </c:pt>
                <c:pt idx="25">
                  <c:v>6.0000000000000019E-2</c:v>
                </c:pt>
                <c:pt idx="26">
                  <c:v>7.7</c:v>
                </c:pt>
              </c:numCache>
            </c:numRef>
          </c:val>
        </c:ser>
        <c:ser>
          <c:idx val="1"/>
          <c:order val="1"/>
          <c:tx>
            <c:v>Челябинская область</c:v>
          </c:tx>
          <c:cat>
            <c:strRef>
              <c:f>Лист4!$A$2:$A$28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Лист4!$F$2:$F$28</c:f>
              <c:numCache>
                <c:formatCode>General</c:formatCode>
                <c:ptCount val="27"/>
                <c:pt idx="0">
                  <c:v>853.33333333333303</c:v>
                </c:pt>
                <c:pt idx="1">
                  <c:v>441400</c:v>
                </c:pt>
                <c:pt idx="2">
                  <c:v>0.42866666666666686</c:v>
                </c:pt>
                <c:pt idx="3">
                  <c:v>23.100000000000005</c:v>
                </c:pt>
                <c:pt idx="4">
                  <c:v>6673.3333333333312</c:v>
                </c:pt>
                <c:pt idx="5">
                  <c:v>2.3499999999999996</c:v>
                </c:pt>
                <c:pt idx="6">
                  <c:v>1135.5999999999999</c:v>
                </c:pt>
                <c:pt idx="7">
                  <c:v>3.4266666666666667</c:v>
                </c:pt>
                <c:pt idx="8">
                  <c:v>6.7333333333333361</c:v>
                </c:pt>
                <c:pt idx="9">
                  <c:v>1.24</c:v>
                </c:pt>
                <c:pt idx="10">
                  <c:v>3098</c:v>
                </c:pt>
                <c:pt idx="11">
                  <c:v>0.45333333333333331</c:v>
                </c:pt>
                <c:pt idx="12">
                  <c:v>0.12466666666666673</c:v>
                </c:pt>
                <c:pt idx="13">
                  <c:v>1.0000000000000004E-2</c:v>
                </c:pt>
                <c:pt idx="14">
                  <c:v>638.66666666666663</c:v>
                </c:pt>
                <c:pt idx="15">
                  <c:v>2.5326666666666648</c:v>
                </c:pt>
                <c:pt idx="16">
                  <c:v>8.7066666666666706</c:v>
                </c:pt>
                <c:pt idx="17">
                  <c:v>0.39733333333333332</c:v>
                </c:pt>
                <c:pt idx="18">
                  <c:v>4.0000000000000015E-2</c:v>
                </c:pt>
                <c:pt idx="19">
                  <c:v>5.0000000000000024E-2</c:v>
                </c:pt>
                <c:pt idx="20">
                  <c:v>9.0000000000000028E-3</c:v>
                </c:pt>
                <c:pt idx="21">
                  <c:v>6.5800000000000011E-2</c:v>
                </c:pt>
                <c:pt idx="22">
                  <c:v>2.6400000000000017E-2</c:v>
                </c:pt>
                <c:pt idx="23">
                  <c:v>1.0000000000000004E-2</c:v>
                </c:pt>
                <c:pt idx="24">
                  <c:v>7.0933333333333376E-2</c:v>
                </c:pt>
                <c:pt idx="25">
                  <c:v>6.2000000000000027E-2</c:v>
                </c:pt>
                <c:pt idx="26">
                  <c:v>26.040000000000003</c:v>
                </c:pt>
              </c:numCache>
            </c:numRef>
          </c:val>
        </c:ser>
        <c:marker val="1"/>
        <c:axId val="74129408"/>
        <c:axId val="74130944"/>
      </c:lineChart>
      <c:catAx>
        <c:axId val="74129408"/>
        <c:scaling>
          <c:orientation val="minMax"/>
        </c:scaling>
        <c:axPos val="b"/>
        <c:tickLblPos val="nextTo"/>
        <c:crossAx val="74130944"/>
        <c:crossesAt val="1.0000000000000007E-3"/>
        <c:auto val="1"/>
        <c:lblAlgn val="ctr"/>
        <c:lblOffset val="100"/>
      </c:catAx>
      <c:valAx>
        <c:axId val="74130944"/>
        <c:scaling>
          <c:logBase val="10"/>
          <c:orientation val="minMax"/>
        </c:scaling>
        <c:axPos val="l"/>
        <c:majorGridlines/>
        <c:numFmt formatCode="General" sourceLinked="1"/>
        <c:tickLblPos val="nextTo"/>
        <c:crossAx val="74129408"/>
        <c:crosses val="autoZero"/>
        <c:crossBetween val="between"/>
      </c:valAx>
    </c:plotArea>
    <c:plotVisOnly val="1"/>
  </c:chart>
  <c:txPr>
    <a:bodyPr/>
    <a:lstStyle/>
    <a:p>
      <a:pPr>
        <a:defRPr>
          <a:ln>
            <a:solidFill>
              <a:schemeClr val="tx1"/>
            </a:solidFill>
          </a:ln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Лист5!$A$2</c:f>
              <c:strCache>
                <c:ptCount val="1"/>
                <c:pt idx="0">
                  <c:v>Закаменский район</c:v>
                </c:pt>
              </c:strCache>
            </c:strRef>
          </c:tx>
          <c:cat>
            <c:strRef>
              <c:f>Лист5!$B$1:$AB$1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Лист5!$B$2:$AB$2</c:f>
              <c:numCache>
                <c:formatCode>0</c:formatCode>
                <c:ptCount val="27"/>
                <c:pt idx="0">
                  <c:v>135.2083333333334</c:v>
                </c:pt>
                <c:pt idx="1">
                  <c:v>245020.83333333328</c:v>
                </c:pt>
                <c:pt idx="2" formatCode="0.00">
                  <c:v>0.11500694444444447</c:v>
                </c:pt>
                <c:pt idx="3" formatCode="0.00">
                  <c:v>4.0050694444444472</c:v>
                </c:pt>
                <c:pt idx="4">
                  <c:v>2752.6388888888887</c:v>
                </c:pt>
                <c:pt idx="5" formatCode="0.00">
                  <c:v>5.7536111111111135</c:v>
                </c:pt>
                <c:pt idx="6">
                  <c:v>4620.4152777777799</c:v>
                </c:pt>
                <c:pt idx="7" formatCode="0.0">
                  <c:v>0.6605555555555559</c:v>
                </c:pt>
                <c:pt idx="8" formatCode="0.0">
                  <c:v>4.4319444444444471</c:v>
                </c:pt>
                <c:pt idx="9" formatCode="0.0">
                  <c:v>0.62715277777777778</c:v>
                </c:pt>
                <c:pt idx="10">
                  <c:v>2385.3125000000009</c:v>
                </c:pt>
                <c:pt idx="11" formatCode="0.0">
                  <c:v>0.48562500000000008</c:v>
                </c:pt>
                <c:pt idx="12" formatCode="0.00">
                  <c:v>0.17495138888888898</c:v>
                </c:pt>
                <c:pt idx="13" formatCode="0.000">
                  <c:v>2.1812500000000002E-2</c:v>
                </c:pt>
                <c:pt idx="14">
                  <c:v>86.805555555555515</c:v>
                </c:pt>
                <c:pt idx="15" formatCode="0.00">
                  <c:v>1.0316666666666661</c:v>
                </c:pt>
                <c:pt idx="16" formatCode="0.00">
                  <c:v>2.6743055555555566</c:v>
                </c:pt>
                <c:pt idx="17" formatCode="0.00">
                  <c:v>3.7750000000000006E-2</c:v>
                </c:pt>
                <c:pt idx="18" formatCode="0.000">
                  <c:v>8.2430555555555573E-3</c:v>
                </c:pt>
                <c:pt idx="19" formatCode="0.00">
                  <c:v>1.3687500000000007E-2</c:v>
                </c:pt>
                <c:pt idx="20" formatCode="0.00">
                  <c:v>3.7340277777777812E-2</c:v>
                </c:pt>
                <c:pt idx="21" formatCode="0.000">
                  <c:v>3.0451388888888892E-2</c:v>
                </c:pt>
                <c:pt idx="22" formatCode="0.000">
                  <c:v>2.5784722222222226E-2</c:v>
                </c:pt>
                <c:pt idx="23" formatCode="0.00">
                  <c:v>2.6958333333333341E-2</c:v>
                </c:pt>
                <c:pt idx="24" formatCode="0.000">
                  <c:v>5.3611111111111125E-3</c:v>
                </c:pt>
                <c:pt idx="25" formatCode="0.00">
                  <c:v>5.3618055555555537E-2</c:v>
                </c:pt>
                <c:pt idx="26" formatCode="0.00">
                  <c:v>7.3500000000000005</c:v>
                </c:pt>
              </c:numCache>
            </c:numRef>
          </c:val>
        </c:ser>
        <c:ser>
          <c:idx val="1"/>
          <c:order val="1"/>
          <c:tx>
            <c:strRef>
              <c:f>Лист5!$A$3</c:f>
              <c:strCache>
                <c:ptCount val="1"/>
                <c:pt idx="0">
                  <c:v>Усть-Баргузинская впадина</c:v>
                </c:pt>
              </c:strCache>
            </c:strRef>
          </c:tx>
          <c:spPr>
            <a:ln w="25400">
              <a:prstDash val="sysDot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Лист5!$B$1:$AB$1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Лист5!$B$3:$AB$3</c:f>
              <c:numCache>
                <c:formatCode>0</c:formatCode>
                <c:ptCount val="27"/>
                <c:pt idx="0">
                  <c:v>2758.25</c:v>
                </c:pt>
                <c:pt idx="1">
                  <c:v>194250</c:v>
                </c:pt>
                <c:pt idx="2" formatCode="0.00">
                  <c:v>0.61675000000000024</c:v>
                </c:pt>
                <c:pt idx="3" formatCode="0.00">
                  <c:v>11.015000000000002</c:v>
                </c:pt>
                <c:pt idx="4">
                  <c:v>9220</c:v>
                </c:pt>
                <c:pt idx="5" formatCode="0.00">
                  <c:v>129.67499999999998</c:v>
                </c:pt>
                <c:pt idx="6">
                  <c:v>5390.6250000000018</c:v>
                </c:pt>
                <c:pt idx="7" formatCode="0.0">
                  <c:v>1.9275</c:v>
                </c:pt>
                <c:pt idx="8" formatCode="0.0">
                  <c:v>4</c:v>
                </c:pt>
                <c:pt idx="9" formatCode="0.0">
                  <c:v>1.41</c:v>
                </c:pt>
                <c:pt idx="10">
                  <c:v>196.75</c:v>
                </c:pt>
                <c:pt idx="11" formatCode="0.0">
                  <c:v>0.5</c:v>
                </c:pt>
                <c:pt idx="12" formatCode="0.00">
                  <c:v>14.73475</c:v>
                </c:pt>
                <c:pt idx="13" formatCode="0.000">
                  <c:v>3.0000000000000002E-2</c:v>
                </c:pt>
                <c:pt idx="14">
                  <c:v>124.5</c:v>
                </c:pt>
                <c:pt idx="15" formatCode="0.00">
                  <c:v>3.7524999999999991</c:v>
                </c:pt>
                <c:pt idx="16" formatCode="0.00">
                  <c:v>10.925000000000002</c:v>
                </c:pt>
                <c:pt idx="17" formatCode="0.00">
                  <c:v>0.39525000000000016</c:v>
                </c:pt>
                <c:pt idx="18" formatCode="0.000">
                  <c:v>3.500000000000001E-2</c:v>
                </c:pt>
                <c:pt idx="19" formatCode="0.00">
                  <c:v>5.0000000000000018E-3</c:v>
                </c:pt>
                <c:pt idx="20" formatCode="0.00">
                  <c:v>0.33400000000000013</c:v>
                </c:pt>
                <c:pt idx="21" formatCode="0.000">
                  <c:v>8.8500000000000065E-2</c:v>
                </c:pt>
                <c:pt idx="22" formatCode="0.000">
                  <c:v>0.17725000000000007</c:v>
                </c:pt>
                <c:pt idx="23" formatCode="0.00">
                  <c:v>1.0000000000000004E-2</c:v>
                </c:pt>
                <c:pt idx="24" formatCode="0.000">
                  <c:v>5.0000000000000018E-3</c:v>
                </c:pt>
                <c:pt idx="25" formatCode="0.00">
                  <c:v>0.49300000000000016</c:v>
                </c:pt>
                <c:pt idx="26" formatCode="0.00">
                  <c:v>13.025</c:v>
                </c:pt>
              </c:numCache>
            </c:numRef>
          </c:val>
        </c:ser>
        <c:ser>
          <c:idx val="2"/>
          <c:order val="2"/>
          <c:tx>
            <c:strRef>
              <c:f>Лист5!$A$4</c:f>
              <c:strCache>
                <c:ptCount val="1"/>
                <c:pt idx="0">
                  <c:v>Боргойская впадина</c:v>
                </c:pt>
              </c:strCache>
            </c:strRef>
          </c:tx>
          <c:spPr>
            <a:ln>
              <a:solidFill>
                <a:srgbClr val="002060"/>
              </a:solidFill>
              <a:prstDash val="sysDash"/>
            </a:ln>
          </c:spPr>
          <c:marker>
            <c:symbol val="triangl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Лист5!$B$1:$AB$1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Лист5!$B$4:$AB$4</c:f>
              <c:numCache>
                <c:formatCode>0</c:formatCode>
                <c:ptCount val="27"/>
                <c:pt idx="0">
                  <c:v>1362.6666666666667</c:v>
                </c:pt>
                <c:pt idx="1">
                  <c:v>251800</c:v>
                </c:pt>
                <c:pt idx="2" formatCode="0.00">
                  <c:v>0.14100000000000001</c:v>
                </c:pt>
                <c:pt idx="3" formatCode="0.00">
                  <c:v>43.708000000000013</c:v>
                </c:pt>
                <c:pt idx="4">
                  <c:v>3069.6666666666647</c:v>
                </c:pt>
                <c:pt idx="5" formatCode="0.00">
                  <c:v>1.236</c:v>
                </c:pt>
                <c:pt idx="6">
                  <c:v>61.600000000000009</c:v>
                </c:pt>
                <c:pt idx="7" formatCode="0.0">
                  <c:v>0.24600000000000005</c:v>
                </c:pt>
                <c:pt idx="8" formatCode="0.0">
                  <c:v>5.870000000000001</c:v>
                </c:pt>
                <c:pt idx="9" formatCode="0.0">
                  <c:v>0.66066666666666674</c:v>
                </c:pt>
                <c:pt idx="10">
                  <c:v>14618.9</c:v>
                </c:pt>
                <c:pt idx="11" formatCode="0.0">
                  <c:v>0.75000000000000022</c:v>
                </c:pt>
                <c:pt idx="12" formatCode="0.00">
                  <c:v>3.3233333333333344E-2</c:v>
                </c:pt>
                <c:pt idx="13" formatCode="0.000">
                  <c:v>5.9866666666666707E-2</c:v>
                </c:pt>
                <c:pt idx="14">
                  <c:v>200.37333333333339</c:v>
                </c:pt>
                <c:pt idx="15" formatCode="0.00">
                  <c:v>1.9853333333333341</c:v>
                </c:pt>
                <c:pt idx="16" formatCode="0.00">
                  <c:v>6.9700000000000024</c:v>
                </c:pt>
                <c:pt idx="17" formatCode="0.00">
                  <c:v>8.0533333333333373E-2</c:v>
                </c:pt>
                <c:pt idx="18" formatCode="0.000">
                  <c:v>8.6333333333333366E-3</c:v>
                </c:pt>
                <c:pt idx="19" formatCode="0.00">
                  <c:v>1.4200000000000001E-2</c:v>
                </c:pt>
                <c:pt idx="20" formatCode="0.00">
                  <c:v>2.8299999999999999E-2</c:v>
                </c:pt>
                <c:pt idx="21" formatCode="0.000">
                  <c:v>5.7666666666666692E-2</c:v>
                </c:pt>
                <c:pt idx="22" formatCode="0.000">
                  <c:v>4.6333333333333358E-2</c:v>
                </c:pt>
                <c:pt idx="23" formatCode="0.00">
                  <c:v>1.5266666666666671E-2</c:v>
                </c:pt>
                <c:pt idx="24" formatCode="0.000">
                  <c:v>4.400000000000002E-3</c:v>
                </c:pt>
                <c:pt idx="25" formatCode="0.00">
                  <c:v>7.4366666666666706E-2</c:v>
                </c:pt>
                <c:pt idx="26" formatCode="0.00">
                  <c:v>20.566666666666666</c:v>
                </c:pt>
              </c:numCache>
            </c:numRef>
          </c:val>
        </c:ser>
        <c:ser>
          <c:idx val="3"/>
          <c:order val="3"/>
          <c:tx>
            <c:strRef>
              <c:f>Лист5!$A$5</c:f>
              <c:strCache>
                <c:ptCount val="1"/>
                <c:pt idx="0">
                  <c:v>Левобережье Братского вдхр.</c:v>
                </c:pt>
              </c:strCache>
            </c:strRef>
          </c:tx>
          <c:spPr>
            <a:ln w="25400">
              <a:solidFill>
                <a:srgbClr val="7030A0"/>
              </a:solidFill>
              <a:prstDash val="dashDot"/>
            </a:ln>
          </c:spPr>
          <c:marker>
            <c:symbol val="x"/>
            <c:size val="5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Лист5!$B$1:$AB$1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Лист5!$B$5:$AB$5</c:f>
              <c:numCache>
                <c:formatCode>0</c:formatCode>
                <c:ptCount val="27"/>
                <c:pt idx="0">
                  <c:v>71.652777777777729</c:v>
                </c:pt>
                <c:pt idx="1">
                  <c:v>261731.48148148143</c:v>
                </c:pt>
                <c:pt idx="2" formatCode="0.00">
                  <c:v>8.9953703703703716E-2</c:v>
                </c:pt>
                <c:pt idx="3" formatCode="0.00">
                  <c:v>1.3078703703703698</c:v>
                </c:pt>
                <c:pt idx="4">
                  <c:v>1090.8796296296293</c:v>
                </c:pt>
                <c:pt idx="5" formatCode="0.00">
                  <c:v>3.9299537037037027</c:v>
                </c:pt>
                <c:pt idx="6">
                  <c:v>3013.1412037037039</c:v>
                </c:pt>
                <c:pt idx="7" formatCode="0.0">
                  <c:v>0.81370370370370371</c:v>
                </c:pt>
                <c:pt idx="8" formatCode="0.0">
                  <c:v>4.763425925925926</c:v>
                </c:pt>
                <c:pt idx="9" formatCode="0.0">
                  <c:v>0.53611111111111109</c:v>
                </c:pt>
                <c:pt idx="10">
                  <c:v>2943.7777777777774</c:v>
                </c:pt>
                <c:pt idx="11" formatCode="0.0">
                  <c:v>0.1029166666666667</c:v>
                </c:pt>
                <c:pt idx="12" formatCode="0.00">
                  <c:v>6.4416666666666705E-2</c:v>
                </c:pt>
                <c:pt idx="13" formatCode="0.000">
                  <c:v>9.0324074074074109E-3</c:v>
                </c:pt>
                <c:pt idx="14">
                  <c:v>66.004166666666663</c:v>
                </c:pt>
                <c:pt idx="15" formatCode="0.00">
                  <c:v>0.38407407407407429</c:v>
                </c:pt>
                <c:pt idx="16" formatCode="0.00">
                  <c:v>1.7034259259259259</c:v>
                </c:pt>
                <c:pt idx="17" formatCode="0.00">
                  <c:v>3.4708333333333334E-2</c:v>
                </c:pt>
                <c:pt idx="18" formatCode="0.000">
                  <c:v>1.8874999999999999E-2</c:v>
                </c:pt>
                <c:pt idx="19" formatCode="0.00">
                  <c:v>1.4458333333333335E-2</c:v>
                </c:pt>
                <c:pt idx="20" formatCode="0.00">
                  <c:v>3.3000000000000002E-2</c:v>
                </c:pt>
                <c:pt idx="21" formatCode="0.000">
                  <c:v>2.1453703703703718E-2</c:v>
                </c:pt>
                <c:pt idx="22" formatCode="0.000">
                  <c:v>3.4000000000000002E-2</c:v>
                </c:pt>
                <c:pt idx="23" formatCode="0.00">
                  <c:v>2.6527777777777792E-2</c:v>
                </c:pt>
                <c:pt idx="24" formatCode="0.000">
                  <c:v>1.025E-2</c:v>
                </c:pt>
                <c:pt idx="25" formatCode="0.00">
                  <c:v>3.1050925925925947E-2</c:v>
                </c:pt>
                <c:pt idx="26" formatCode="0.00">
                  <c:v>1.5552314814814816</c:v>
                </c:pt>
              </c:numCache>
            </c:numRef>
          </c:val>
        </c:ser>
        <c:ser>
          <c:idx val="4"/>
          <c:order val="4"/>
          <c:tx>
            <c:strRef>
              <c:f>Лист5!$A$6</c:f>
              <c:strCache>
                <c:ptCount val="1"/>
                <c:pt idx="0">
                  <c:v>Правобережье Братского вдхр.</c:v>
                </c:pt>
              </c:strCache>
            </c:strRef>
          </c:tx>
          <c:spPr>
            <a:ln w="25400">
              <a:solidFill>
                <a:schemeClr val="tx1"/>
              </a:solidFill>
              <a:prstDash val="lgDashDotDot"/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Лист5!$B$1:$AB$1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Лист5!$B$6:$AB$6</c:f>
              <c:numCache>
                <c:formatCode>0</c:formatCode>
                <c:ptCount val="27"/>
                <c:pt idx="0">
                  <c:v>435.21280513467991</c:v>
                </c:pt>
                <c:pt idx="1">
                  <c:v>352803.14670138864</c:v>
                </c:pt>
                <c:pt idx="2" formatCode="0.00">
                  <c:v>0.11242845775462962</c:v>
                </c:pt>
                <c:pt idx="3" formatCode="0.00">
                  <c:v>2.5832461144179888</c:v>
                </c:pt>
                <c:pt idx="4">
                  <c:v>2345.7489390432097</c:v>
                </c:pt>
                <c:pt idx="5" formatCode="0.00">
                  <c:v>1.9723557374338632</c:v>
                </c:pt>
                <c:pt idx="6">
                  <c:v>1571.0194179894179</c:v>
                </c:pt>
                <c:pt idx="7" formatCode="0.0">
                  <c:v>0.86409932659932698</c:v>
                </c:pt>
                <c:pt idx="8" formatCode="0.0">
                  <c:v>6.1236183449074044</c:v>
                </c:pt>
                <c:pt idx="9" formatCode="0.0">
                  <c:v>1.8180652006172839</c:v>
                </c:pt>
                <c:pt idx="10">
                  <c:v>5105.5972222222226</c:v>
                </c:pt>
                <c:pt idx="11" formatCode="0.0">
                  <c:v>0.37766630842151677</c:v>
                </c:pt>
                <c:pt idx="12" formatCode="0.00">
                  <c:v>0.19534915123456789</c:v>
                </c:pt>
                <c:pt idx="13" formatCode="0.000">
                  <c:v>8.3334538966049476E-2</c:v>
                </c:pt>
                <c:pt idx="14">
                  <c:v>381.87876157407396</c:v>
                </c:pt>
                <c:pt idx="15" formatCode="0.00">
                  <c:v>0.60743995949074081</c:v>
                </c:pt>
                <c:pt idx="16" formatCode="0.00">
                  <c:v>2.8318395543981474</c:v>
                </c:pt>
                <c:pt idx="17" formatCode="0.00">
                  <c:v>4.006944444444447E-2</c:v>
                </c:pt>
                <c:pt idx="18" formatCode="0.000">
                  <c:v>2.0090687692901239E-2</c:v>
                </c:pt>
                <c:pt idx="19" formatCode="0.00">
                  <c:v>2.6102189429012355E-2</c:v>
                </c:pt>
                <c:pt idx="20" formatCode="0.00">
                  <c:v>5.4133873456790133E-2</c:v>
                </c:pt>
                <c:pt idx="21" formatCode="0.000">
                  <c:v>1.2843484760802481E-2</c:v>
                </c:pt>
                <c:pt idx="22" formatCode="0.000">
                  <c:v>4.2222101658950628E-2</c:v>
                </c:pt>
                <c:pt idx="23" formatCode="0.00">
                  <c:v>6.9554880401234587E-2</c:v>
                </c:pt>
                <c:pt idx="24" formatCode="0.000">
                  <c:v>2.5494815779321008E-2</c:v>
                </c:pt>
                <c:pt idx="25" formatCode="0.00">
                  <c:v>7.3131992669753079E-2</c:v>
                </c:pt>
                <c:pt idx="26" formatCode="0.00">
                  <c:v>8.2869022472993823</c:v>
                </c:pt>
              </c:numCache>
            </c:numRef>
          </c:val>
        </c:ser>
        <c:ser>
          <c:idx val="5"/>
          <c:order val="5"/>
          <c:tx>
            <c:strRef>
              <c:f>Лист5!$A$7</c:f>
              <c:strCache>
                <c:ptCount val="1"/>
                <c:pt idx="0">
                  <c:v>Пригород Улан-Удэ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Лист5!$B$1:$AB$1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Лист5!$B$7:$AB$7</c:f>
              <c:numCache>
                <c:formatCode>General</c:formatCode>
                <c:ptCount val="27"/>
                <c:pt idx="0">
                  <c:v>337.29166666666674</c:v>
                </c:pt>
                <c:pt idx="1">
                  <c:v>223458.33333333328</c:v>
                </c:pt>
                <c:pt idx="2">
                  <c:v>0.15418750000000001</c:v>
                </c:pt>
                <c:pt idx="3">
                  <c:v>7.9424999999999999</c:v>
                </c:pt>
                <c:pt idx="4">
                  <c:v>2770.8333333333362</c:v>
                </c:pt>
                <c:pt idx="5">
                  <c:v>2.0595833333333333</c:v>
                </c:pt>
                <c:pt idx="6">
                  <c:v>3940.0624999999986</c:v>
                </c:pt>
                <c:pt idx="7">
                  <c:v>0.7815833333333333</c:v>
                </c:pt>
                <c:pt idx="8">
                  <c:v>7.8720833333333333</c:v>
                </c:pt>
                <c:pt idx="9">
                  <c:v>1.3229166666666667</c:v>
                </c:pt>
                <c:pt idx="10">
                  <c:v>4106.25</c:v>
                </c:pt>
                <c:pt idx="11">
                  <c:v>0.54645833333333349</c:v>
                </c:pt>
                <c:pt idx="12">
                  <c:v>0.25935416666666677</c:v>
                </c:pt>
                <c:pt idx="13">
                  <c:v>4.7083333333333373E-2</c:v>
                </c:pt>
                <c:pt idx="14">
                  <c:v>72.0625</c:v>
                </c:pt>
                <c:pt idx="15">
                  <c:v>1.7689583333333339</c:v>
                </c:pt>
                <c:pt idx="16">
                  <c:v>25.225208333333317</c:v>
                </c:pt>
                <c:pt idx="17">
                  <c:v>0.15608333333333341</c:v>
                </c:pt>
                <c:pt idx="18">
                  <c:v>1.5458333333333338E-2</c:v>
                </c:pt>
                <c:pt idx="19">
                  <c:v>2.2666666666666672E-2</c:v>
                </c:pt>
                <c:pt idx="20">
                  <c:v>7.2958333333333375E-2</c:v>
                </c:pt>
                <c:pt idx="21">
                  <c:v>4.0833333333333367E-2</c:v>
                </c:pt>
                <c:pt idx="22">
                  <c:v>6.9020833333333365E-2</c:v>
                </c:pt>
                <c:pt idx="23">
                  <c:v>2.0416666666666666E-2</c:v>
                </c:pt>
                <c:pt idx="24">
                  <c:v>4.0666666666666681E-3</c:v>
                </c:pt>
                <c:pt idx="25">
                  <c:v>0.24856250000000008</c:v>
                </c:pt>
                <c:pt idx="26">
                  <c:v>81.258333333333269</c:v>
                </c:pt>
              </c:numCache>
            </c:numRef>
          </c:val>
        </c:ser>
        <c:ser>
          <c:idx val="6"/>
          <c:order val="6"/>
          <c:tx>
            <c:strRef>
              <c:f>Лист5!$A$8</c:f>
              <c:strCache>
                <c:ptCount val="1"/>
                <c:pt idx="0">
                  <c:v>Тункинская котловина</c:v>
                </c:pt>
              </c:strCache>
            </c:strRef>
          </c:tx>
          <c:spPr>
            <a:ln w="25400">
              <a:solidFill>
                <a:srgbClr val="FFFF00"/>
              </a:solidFill>
              <a:prstDash val="dash"/>
            </a:ln>
          </c:spPr>
          <c:marker>
            <c:symbol val="diamond"/>
            <c:size val="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Лист5!$B$1:$AB$1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Лист5!$B$8:$AB$8</c:f>
              <c:numCache>
                <c:formatCode>General</c:formatCode>
                <c:ptCount val="27"/>
                <c:pt idx="0">
                  <c:v>2210</c:v>
                </c:pt>
                <c:pt idx="1">
                  <c:v>130000</c:v>
                </c:pt>
                <c:pt idx="2">
                  <c:v>9.9000000000000046E-2</c:v>
                </c:pt>
                <c:pt idx="3">
                  <c:v>0.44</c:v>
                </c:pt>
                <c:pt idx="4">
                  <c:v>8300</c:v>
                </c:pt>
                <c:pt idx="5">
                  <c:v>0.11</c:v>
                </c:pt>
                <c:pt idx="6">
                  <c:v>2</c:v>
                </c:pt>
                <c:pt idx="7">
                  <c:v>0.19600000000000001</c:v>
                </c:pt>
                <c:pt idx="8">
                  <c:v>2.06</c:v>
                </c:pt>
                <c:pt idx="9">
                  <c:v>0.4</c:v>
                </c:pt>
                <c:pt idx="10">
                  <c:v>10665</c:v>
                </c:pt>
                <c:pt idx="11">
                  <c:v>0.3000000000000001</c:v>
                </c:pt>
                <c:pt idx="12">
                  <c:v>7.0000000000000021E-2</c:v>
                </c:pt>
                <c:pt idx="13">
                  <c:v>0.13600000000000001</c:v>
                </c:pt>
                <c:pt idx="14">
                  <c:v>286</c:v>
                </c:pt>
                <c:pt idx="15">
                  <c:v>0.12000000000000002</c:v>
                </c:pt>
                <c:pt idx="16">
                  <c:v>0.35000000000000009</c:v>
                </c:pt>
                <c:pt idx="17">
                  <c:v>4.7000000000000014E-2</c:v>
                </c:pt>
                <c:pt idx="18">
                  <c:v>1.0000000000000004E-2</c:v>
                </c:pt>
                <c:pt idx="19">
                  <c:v>8.0000000000000054E-3</c:v>
                </c:pt>
                <c:pt idx="20">
                  <c:v>4.0000000000000015E-2</c:v>
                </c:pt>
                <c:pt idx="21">
                  <c:v>6.0000000000000019E-3</c:v>
                </c:pt>
                <c:pt idx="22">
                  <c:v>1.0000000000000004E-2</c:v>
                </c:pt>
                <c:pt idx="23">
                  <c:v>1.0000000000000004E-2</c:v>
                </c:pt>
                <c:pt idx="24">
                  <c:v>4.3000000000000017E-3</c:v>
                </c:pt>
                <c:pt idx="25">
                  <c:v>1.0000000000000004E-2</c:v>
                </c:pt>
                <c:pt idx="26">
                  <c:v>0.05</c:v>
                </c:pt>
              </c:numCache>
            </c:numRef>
          </c:val>
        </c:ser>
        <c:marker val="1"/>
        <c:axId val="76774400"/>
        <c:axId val="76792960"/>
      </c:lineChart>
      <c:catAx>
        <c:axId val="76774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6792960"/>
        <c:crossesAt val="1.0000000000000011E-3"/>
        <c:auto val="1"/>
        <c:lblAlgn val="ctr"/>
        <c:lblOffset val="100"/>
      </c:catAx>
      <c:valAx>
        <c:axId val="76792960"/>
        <c:scaling>
          <c:logBase val="10"/>
          <c:orientation val="minMax"/>
        </c:scaling>
        <c:axPos val="l"/>
        <c:majorGridlines/>
        <c:numFmt formatCode="General" sourceLinked="0"/>
        <c:tickLblPos val="nextTo"/>
        <c:crossAx val="76774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827735059126789E-2"/>
          <c:y val="0.82438180126878591"/>
          <c:w val="0.94771545869870522"/>
          <c:h val="0.15768233849722926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7244577761113176"/>
          <c:y val="0.13701204016164706"/>
          <c:w val="0.4525167687372435"/>
          <c:h val="0.75419461456207226"/>
        </c:manualLayout>
      </c:layout>
      <c:radarChart>
        <c:radarStyle val="filled"/>
        <c:ser>
          <c:idx val="0"/>
          <c:order val="0"/>
          <c:tx>
            <c:strRef>
              <c:f>Лист1!$A$2</c:f>
              <c:strCache>
                <c:ptCount val="1"/>
                <c:pt idx="0">
                  <c:v>Боханский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cat>
            <c:strRef>
              <c:f>Лист1!$B$1:$AB$1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Лист1!$B$2:$AB$2</c:f>
              <c:numCache>
                <c:formatCode>0.0</c:formatCode>
                <c:ptCount val="27"/>
                <c:pt idx="0">
                  <c:v>7.9</c:v>
                </c:pt>
                <c:pt idx="1">
                  <c:v>1.2</c:v>
                </c:pt>
                <c:pt idx="2">
                  <c:v>4.4000000000000004</c:v>
                </c:pt>
                <c:pt idx="3">
                  <c:v>5.6</c:v>
                </c:pt>
                <c:pt idx="4">
                  <c:v>27.1</c:v>
                </c:pt>
                <c:pt idx="5">
                  <c:v>19.8</c:v>
                </c:pt>
                <c:pt idx="6">
                  <c:v>314.39999999999969</c:v>
                </c:pt>
                <c:pt idx="7">
                  <c:v>13.9</c:v>
                </c:pt>
                <c:pt idx="8">
                  <c:v>4.2</c:v>
                </c:pt>
                <c:pt idx="9">
                  <c:v>3.3</c:v>
                </c:pt>
                <c:pt idx="10">
                  <c:v>2.4</c:v>
                </c:pt>
                <c:pt idx="11">
                  <c:v>0.70000000000000062</c:v>
                </c:pt>
                <c:pt idx="12">
                  <c:v>16.8</c:v>
                </c:pt>
                <c:pt idx="13">
                  <c:v>1.6</c:v>
                </c:pt>
                <c:pt idx="14">
                  <c:v>27.1</c:v>
                </c:pt>
                <c:pt idx="15">
                  <c:v>4.2</c:v>
                </c:pt>
                <c:pt idx="16">
                  <c:v>14.7</c:v>
                </c:pt>
                <c:pt idx="17">
                  <c:v>0.8</c:v>
                </c:pt>
                <c:pt idx="18">
                  <c:v>3.6</c:v>
                </c:pt>
                <c:pt idx="19">
                  <c:v>6.6</c:v>
                </c:pt>
                <c:pt idx="20">
                  <c:v>9.1</c:v>
                </c:pt>
                <c:pt idx="21">
                  <c:v>2.2000000000000002</c:v>
                </c:pt>
                <c:pt idx="22">
                  <c:v>13</c:v>
                </c:pt>
                <c:pt idx="23">
                  <c:v>8.5</c:v>
                </c:pt>
                <c:pt idx="24">
                  <c:v>8.3000000000000007</c:v>
                </c:pt>
                <c:pt idx="25">
                  <c:v>2</c:v>
                </c:pt>
                <c:pt idx="26">
                  <c:v>8.9</c:v>
                </c:pt>
              </c:numCache>
            </c:numRef>
          </c:val>
        </c:ser>
        <c:ser>
          <c:idx val="1"/>
          <c:order val="1"/>
          <c:tx>
            <c:v>Осинский</c:v>
          </c:tx>
          <c:spPr>
            <a:ln>
              <a:solidFill>
                <a:sysClr val="windowText" lastClr="000000"/>
              </a:solidFill>
            </a:ln>
          </c:spPr>
          <c:val>
            <c:numRef>
              <c:f>Лист1!$B$3:$AB$3</c:f>
              <c:numCache>
                <c:formatCode>0.0</c:formatCode>
                <c:ptCount val="27"/>
                <c:pt idx="0">
                  <c:v>2.4</c:v>
                </c:pt>
                <c:pt idx="1">
                  <c:v>1.1000000000000001</c:v>
                </c:pt>
                <c:pt idx="2">
                  <c:v>10.6</c:v>
                </c:pt>
                <c:pt idx="3">
                  <c:v>35.5</c:v>
                </c:pt>
                <c:pt idx="4">
                  <c:v>82</c:v>
                </c:pt>
                <c:pt idx="5">
                  <c:v>38</c:v>
                </c:pt>
                <c:pt idx="6">
                  <c:v>528</c:v>
                </c:pt>
                <c:pt idx="7">
                  <c:v>9.6</c:v>
                </c:pt>
                <c:pt idx="8">
                  <c:v>8.5</c:v>
                </c:pt>
                <c:pt idx="9">
                  <c:v>3.8</c:v>
                </c:pt>
                <c:pt idx="10">
                  <c:v>1.9000000000000001</c:v>
                </c:pt>
                <c:pt idx="11">
                  <c:v>0.8</c:v>
                </c:pt>
                <c:pt idx="12">
                  <c:v>34.6</c:v>
                </c:pt>
                <c:pt idx="13">
                  <c:v>2.2000000000000002</c:v>
                </c:pt>
                <c:pt idx="14">
                  <c:v>52.3</c:v>
                </c:pt>
                <c:pt idx="15">
                  <c:v>3.2</c:v>
                </c:pt>
                <c:pt idx="16">
                  <c:v>15.9</c:v>
                </c:pt>
                <c:pt idx="17">
                  <c:v>2.8</c:v>
                </c:pt>
                <c:pt idx="18">
                  <c:v>6.9</c:v>
                </c:pt>
                <c:pt idx="19">
                  <c:v>5.9</c:v>
                </c:pt>
                <c:pt idx="20">
                  <c:v>9.8000000000000007</c:v>
                </c:pt>
                <c:pt idx="21">
                  <c:v>2.8</c:v>
                </c:pt>
                <c:pt idx="22">
                  <c:v>19.8</c:v>
                </c:pt>
                <c:pt idx="23">
                  <c:v>11.9</c:v>
                </c:pt>
                <c:pt idx="24">
                  <c:v>1.6</c:v>
                </c:pt>
                <c:pt idx="25">
                  <c:v>3.2</c:v>
                </c:pt>
                <c:pt idx="26">
                  <c:v>7.4</c:v>
                </c:pt>
              </c:numCache>
            </c:numRef>
          </c:val>
        </c:ser>
        <c:ser>
          <c:idx val="3"/>
          <c:order val="2"/>
          <c:tx>
            <c:v>Левобережье</c:v>
          </c:tx>
          <c:spPr>
            <a:ln>
              <a:solidFill>
                <a:schemeClr val="tx1"/>
              </a:solidFill>
            </a:ln>
          </c:spPr>
          <c:val>
            <c:numRef>
              <c:f>Лист1!$B$5:$AB$5</c:f>
              <c:numCache>
                <c:formatCode>General</c:formatCode>
                <c:ptCount val="27"/>
                <c:pt idx="0">
                  <c:v>0.4</c:v>
                </c:pt>
                <c:pt idx="1">
                  <c:v>0.9</c:v>
                </c:pt>
                <c:pt idx="2">
                  <c:v>6.5</c:v>
                </c:pt>
                <c:pt idx="3">
                  <c:v>1.8</c:v>
                </c:pt>
                <c:pt idx="4">
                  <c:v>27.3</c:v>
                </c:pt>
                <c:pt idx="5">
                  <c:v>24.3</c:v>
                </c:pt>
                <c:pt idx="6">
                  <c:v>959.6</c:v>
                </c:pt>
                <c:pt idx="7">
                  <c:v>8.8000000000000007</c:v>
                </c:pt>
                <c:pt idx="8">
                  <c:v>4.7</c:v>
                </c:pt>
                <c:pt idx="9">
                  <c:v>1.1000000000000001</c:v>
                </c:pt>
                <c:pt idx="10">
                  <c:v>1.2</c:v>
                </c:pt>
                <c:pt idx="11">
                  <c:v>0.2</c:v>
                </c:pt>
                <c:pt idx="12">
                  <c:v>10.3</c:v>
                </c:pt>
                <c:pt idx="13">
                  <c:v>0.2</c:v>
                </c:pt>
                <c:pt idx="14">
                  <c:v>7.9</c:v>
                </c:pt>
                <c:pt idx="15">
                  <c:v>2.6</c:v>
                </c:pt>
                <c:pt idx="16">
                  <c:v>9.2000000000000011</c:v>
                </c:pt>
                <c:pt idx="17">
                  <c:v>1.6</c:v>
                </c:pt>
                <c:pt idx="18">
                  <c:v>2.7</c:v>
                </c:pt>
                <c:pt idx="19">
                  <c:v>5.5</c:v>
                </c:pt>
                <c:pt idx="20">
                  <c:v>5.4</c:v>
                </c:pt>
                <c:pt idx="21">
                  <c:v>4.8</c:v>
                </c:pt>
                <c:pt idx="22">
                  <c:v>16.600000000000001</c:v>
                </c:pt>
                <c:pt idx="23">
                  <c:v>1.9000000000000001</c:v>
                </c:pt>
                <c:pt idx="24">
                  <c:v>1.6</c:v>
                </c:pt>
                <c:pt idx="25">
                  <c:v>1.7</c:v>
                </c:pt>
                <c:pt idx="26">
                  <c:v>4.4000000000000004</c:v>
                </c:pt>
              </c:numCache>
            </c:numRef>
          </c:val>
        </c:ser>
        <c:axId val="74522624"/>
        <c:axId val="74524160"/>
      </c:radarChart>
      <c:catAx>
        <c:axId val="74522624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General" sourceLinked="1"/>
        <c:tickLblPos val="nextTo"/>
        <c:crossAx val="74524160"/>
        <c:crosses val="autoZero"/>
        <c:lblAlgn val="ctr"/>
        <c:lblOffset val="100"/>
      </c:catAx>
      <c:valAx>
        <c:axId val="74524160"/>
        <c:scaling>
          <c:logBase val="10"/>
          <c:orientation val="minMax"/>
          <c:min val="0.1"/>
        </c:scaling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" sourceLinked="0"/>
        <c:majorTickMark val="cross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900" baseline="0"/>
            </a:pPr>
            <a:endParaRPr lang="ru-RU"/>
          </a:p>
        </c:txPr>
        <c:crossAx val="74522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759555055617875"/>
          <c:y val="0.92916079934452633"/>
          <c:w val="0.45020572428446448"/>
          <c:h val="6.3784526934133626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1873140857392815E-2"/>
          <c:y val="8.4603382910470079E-2"/>
          <c:w val="0.56531880038892401"/>
          <c:h val="0.84190434529017422"/>
        </c:manualLayout>
      </c:layout>
      <c:radarChart>
        <c:radarStyle val="filled"/>
        <c:ser>
          <c:idx val="0"/>
          <c:order val="0"/>
          <c:tx>
            <c:v>Боргойская впадина</c:v>
          </c:tx>
          <c:spPr>
            <a:ln>
              <a:solidFill>
                <a:sysClr val="windowText" lastClr="000000"/>
              </a:solidFill>
            </a:ln>
          </c:spPr>
          <c:cat>
            <c:strRef>
              <c:f>Лист1!$B$1:$AB$1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Лист1!$B$6:$AB$6</c:f>
              <c:numCache>
                <c:formatCode>0.0</c:formatCode>
                <c:ptCount val="27"/>
                <c:pt idx="0">
                  <c:v>8.8000000000000007</c:v>
                </c:pt>
                <c:pt idx="1">
                  <c:v>0.8</c:v>
                </c:pt>
                <c:pt idx="2">
                  <c:v>10.4</c:v>
                </c:pt>
                <c:pt idx="3">
                  <c:v>63.8</c:v>
                </c:pt>
                <c:pt idx="4">
                  <c:v>76.7</c:v>
                </c:pt>
                <c:pt idx="5">
                  <c:v>7.3</c:v>
                </c:pt>
                <c:pt idx="6">
                  <c:v>18.7</c:v>
                </c:pt>
                <c:pt idx="7">
                  <c:v>2.6</c:v>
                </c:pt>
                <c:pt idx="8">
                  <c:v>5.9</c:v>
                </c:pt>
                <c:pt idx="9">
                  <c:v>1.3</c:v>
                </c:pt>
                <c:pt idx="10">
                  <c:v>5.8</c:v>
                </c:pt>
                <c:pt idx="11">
                  <c:v>1.5</c:v>
                </c:pt>
                <c:pt idx="12">
                  <c:v>5.0999999999999996</c:v>
                </c:pt>
                <c:pt idx="13">
                  <c:v>1.4</c:v>
                </c:pt>
                <c:pt idx="14">
                  <c:v>23.6</c:v>
                </c:pt>
                <c:pt idx="15">
                  <c:v>13.2</c:v>
                </c:pt>
                <c:pt idx="16">
                  <c:v>37.700000000000003</c:v>
                </c:pt>
                <c:pt idx="17">
                  <c:v>3.8</c:v>
                </c:pt>
                <c:pt idx="18">
                  <c:v>2.5</c:v>
                </c:pt>
                <c:pt idx="19">
                  <c:v>3.6</c:v>
                </c:pt>
                <c:pt idx="20">
                  <c:v>5.0999999999999996</c:v>
                </c:pt>
                <c:pt idx="21">
                  <c:v>11.5</c:v>
                </c:pt>
                <c:pt idx="22">
                  <c:v>18.5</c:v>
                </c:pt>
                <c:pt idx="23">
                  <c:v>2.2000000000000002</c:v>
                </c:pt>
                <c:pt idx="24">
                  <c:v>0.9</c:v>
                </c:pt>
                <c:pt idx="25">
                  <c:v>2.9</c:v>
                </c:pt>
                <c:pt idx="26">
                  <c:v>20.3</c:v>
                </c:pt>
              </c:numCache>
            </c:numRef>
          </c:val>
        </c:ser>
        <c:ser>
          <c:idx val="1"/>
          <c:order val="1"/>
          <c:tx>
            <c:v>Баргузинская котловина</c:v>
          </c:tx>
          <c:spPr>
            <a:ln>
              <a:solidFill>
                <a:sysClr val="windowText" lastClr="000000"/>
              </a:solidFill>
            </a:ln>
          </c:spPr>
          <c:cat>
            <c:strRef>
              <c:f>Лист1!$B$1:$AB$1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Лист1!$B$7:$AB$7</c:f>
              <c:numCache>
                <c:formatCode>0.0</c:formatCode>
                <c:ptCount val="27"/>
                <c:pt idx="0">
                  <c:v>17.8</c:v>
                </c:pt>
                <c:pt idx="1">
                  <c:v>0.60000000000000064</c:v>
                </c:pt>
                <c:pt idx="2">
                  <c:v>45.7</c:v>
                </c:pt>
                <c:pt idx="3">
                  <c:v>16.100000000000001</c:v>
                </c:pt>
                <c:pt idx="4">
                  <c:v>230.5</c:v>
                </c:pt>
                <c:pt idx="5">
                  <c:v>762.8</c:v>
                </c:pt>
                <c:pt idx="6">
                  <c:v>1633.5</c:v>
                </c:pt>
                <c:pt idx="7">
                  <c:v>20.3</c:v>
                </c:pt>
                <c:pt idx="8">
                  <c:v>4</c:v>
                </c:pt>
                <c:pt idx="9">
                  <c:v>2.8</c:v>
                </c:pt>
                <c:pt idx="10">
                  <c:v>0.1</c:v>
                </c:pt>
                <c:pt idx="11">
                  <c:v>1</c:v>
                </c:pt>
                <c:pt idx="12">
                  <c:v>2266.9</c:v>
                </c:pt>
                <c:pt idx="13">
                  <c:v>0.70000000000000062</c:v>
                </c:pt>
                <c:pt idx="14">
                  <c:v>14.6</c:v>
                </c:pt>
                <c:pt idx="15">
                  <c:v>25</c:v>
                </c:pt>
                <c:pt idx="16">
                  <c:v>59.1</c:v>
                </c:pt>
                <c:pt idx="17">
                  <c:v>18.8</c:v>
                </c:pt>
                <c:pt idx="18">
                  <c:v>10</c:v>
                </c:pt>
                <c:pt idx="19">
                  <c:v>1.3</c:v>
                </c:pt>
                <c:pt idx="20">
                  <c:v>60.7</c:v>
                </c:pt>
                <c:pt idx="21">
                  <c:v>17.7</c:v>
                </c:pt>
                <c:pt idx="22">
                  <c:v>70.900000000000006</c:v>
                </c:pt>
                <c:pt idx="23">
                  <c:v>1.4</c:v>
                </c:pt>
                <c:pt idx="24">
                  <c:v>1</c:v>
                </c:pt>
                <c:pt idx="25">
                  <c:v>19</c:v>
                </c:pt>
                <c:pt idx="26">
                  <c:v>12.8</c:v>
                </c:pt>
              </c:numCache>
            </c:numRef>
          </c:val>
        </c:ser>
        <c:ser>
          <c:idx val="2"/>
          <c:order val="2"/>
          <c:tx>
            <c:v>Закаменский</c:v>
          </c:tx>
          <c:spPr>
            <a:ln>
              <a:solidFill>
                <a:sysClr val="windowText" lastClr="000000"/>
              </a:solidFill>
            </a:ln>
          </c:spPr>
          <c:cat>
            <c:strRef>
              <c:f>Лист1!$B$1:$AB$1</c:f>
              <c:strCache>
                <c:ptCount val="27"/>
                <c:pt idx="0">
                  <c:v>Na</c:v>
                </c:pt>
                <c:pt idx="1">
                  <c:v>Ca</c:v>
                </c:pt>
                <c:pt idx="2">
                  <c:v>Sc</c:v>
                </c:pt>
                <c:pt idx="3">
                  <c:v>Cr</c:v>
                </c:pt>
                <c:pt idx="4">
                  <c:v>Fe</c:v>
                </c:pt>
                <c:pt idx="5">
                  <c:v>Co</c:v>
                </c:pt>
                <c:pt idx="6">
                  <c:v>Zn</c:v>
                </c:pt>
                <c:pt idx="7">
                  <c:v>As</c:v>
                </c:pt>
                <c:pt idx="8">
                  <c:v>Br</c:v>
                </c:pt>
                <c:pt idx="9">
                  <c:v>Rb</c:v>
                </c:pt>
                <c:pt idx="10">
                  <c:v>Sr</c:v>
                </c:pt>
                <c:pt idx="11">
                  <c:v>Ag</c:v>
                </c:pt>
                <c:pt idx="12">
                  <c:v>Sb</c:v>
                </c:pt>
                <c:pt idx="13">
                  <c:v>Cs</c:v>
                </c:pt>
                <c:pt idx="14">
                  <c:v>Ba</c:v>
                </c:pt>
                <c:pt idx="15">
                  <c:v>La</c:v>
                </c:pt>
                <c:pt idx="16">
                  <c:v>Ce</c:v>
                </c:pt>
                <c:pt idx="17">
                  <c:v>Sm</c:v>
                </c:pt>
                <c:pt idx="18">
                  <c:v>Eu</c:v>
                </c:pt>
                <c:pt idx="19">
                  <c:v>Tb</c:v>
                </c:pt>
                <c:pt idx="20">
                  <c:v>Yb</c:v>
                </c:pt>
                <c:pt idx="21">
                  <c:v>Lu</c:v>
                </c:pt>
                <c:pt idx="22">
                  <c:v>Hf</c:v>
                </c:pt>
                <c:pt idx="23">
                  <c:v>Ta</c:v>
                </c:pt>
                <c:pt idx="24">
                  <c:v>Au</c:v>
                </c:pt>
                <c:pt idx="25">
                  <c:v>Th</c:v>
                </c:pt>
                <c:pt idx="26">
                  <c:v>U</c:v>
                </c:pt>
              </c:strCache>
            </c:strRef>
          </c:cat>
          <c:val>
            <c:numRef>
              <c:f>Лист1!$B$8:$AB$8</c:f>
              <c:numCache>
                <c:formatCode>0.0</c:formatCode>
                <c:ptCount val="27"/>
                <c:pt idx="0">
                  <c:v>0.9</c:v>
                </c:pt>
                <c:pt idx="1">
                  <c:v>0.8</c:v>
                </c:pt>
                <c:pt idx="2">
                  <c:v>8.5</c:v>
                </c:pt>
                <c:pt idx="3">
                  <c:v>5.8</c:v>
                </c:pt>
                <c:pt idx="4">
                  <c:v>68.8</c:v>
                </c:pt>
                <c:pt idx="5">
                  <c:v>33.800000000000004</c:v>
                </c:pt>
                <c:pt idx="6">
                  <c:v>1400.1</c:v>
                </c:pt>
                <c:pt idx="7">
                  <c:v>7</c:v>
                </c:pt>
                <c:pt idx="8">
                  <c:v>4.4000000000000004</c:v>
                </c:pt>
                <c:pt idx="9">
                  <c:v>1.3</c:v>
                </c:pt>
                <c:pt idx="10">
                  <c:v>0.9</c:v>
                </c:pt>
                <c:pt idx="11">
                  <c:v>1</c:v>
                </c:pt>
                <c:pt idx="12">
                  <c:v>26.9</c:v>
                </c:pt>
                <c:pt idx="13">
                  <c:v>0.5</c:v>
                </c:pt>
                <c:pt idx="14">
                  <c:v>10.200000000000001</c:v>
                </c:pt>
                <c:pt idx="15">
                  <c:v>6.9</c:v>
                </c:pt>
                <c:pt idx="16">
                  <c:v>14.5</c:v>
                </c:pt>
                <c:pt idx="17">
                  <c:v>1.8</c:v>
                </c:pt>
                <c:pt idx="18">
                  <c:v>2.4</c:v>
                </c:pt>
                <c:pt idx="19">
                  <c:v>3.4</c:v>
                </c:pt>
                <c:pt idx="20">
                  <c:v>6.8</c:v>
                </c:pt>
                <c:pt idx="21">
                  <c:v>6.1</c:v>
                </c:pt>
                <c:pt idx="22">
                  <c:v>10.3</c:v>
                </c:pt>
                <c:pt idx="23">
                  <c:v>3.9</c:v>
                </c:pt>
                <c:pt idx="24">
                  <c:v>1.1000000000000001</c:v>
                </c:pt>
                <c:pt idx="25">
                  <c:v>2.1</c:v>
                </c:pt>
                <c:pt idx="26">
                  <c:v>7.2</c:v>
                </c:pt>
              </c:numCache>
            </c:numRef>
          </c:val>
        </c:ser>
        <c:axId val="74559488"/>
        <c:axId val="74561024"/>
      </c:radarChart>
      <c:catAx>
        <c:axId val="74559488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General" sourceLinked="1"/>
        <c:tickLblPos val="nextTo"/>
        <c:crossAx val="74561024"/>
        <c:crosses val="autoZero"/>
        <c:lblAlgn val="ctr"/>
        <c:lblOffset val="100"/>
      </c:catAx>
      <c:valAx>
        <c:axId val="74561024"/>
        <c:scaling>
          <c:logBase val="10"/>
          <c:orientation val="minMax"/>
          <c:min val="0.1"/>
        </c:scaling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" sourceLinked="0"/>
        <c:majorTickMark val="cross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900" baseline="0"/>
            </a:pPr>
            <a:endParaRPr lang="ru-RU"/>
          </a:p>
        </c:txPr>
        <c:crossAx val="7455948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136933024111062"/>
          <c:y val="0.29447681539807763"/>
          <c:w val="0.2438613506645004"/>
          <c:h val="0.33273951867127716"/>
        </c:manualLayout>
      </c:layout>
    </c:legend>
    <c:plotVisOnly val="1"/>
    <c:dispBlanksAs val="gap"/>
  </c:chart>
  <c:spPr>
    <a:solidFill>
      <a:schemeClr val="bg1"/>
    </a:solidFill>
    <a:ln w="12700">
      <a:solidFill>
        <a:schemeClr val="tx1"/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scatterChart>
        <c:scatterStyle val="lineMarker"/>
        <c:ser>
          <c:idx val="1"/>
          <c:order val="0"/>
          <c:tx>
            <c:v>Оса</c:v>
          </c:tx>
          <c:spPr>
            <a:ln>
              <a:noFill/>
            </a:ln>
          </c:spPr>
          <c:xVal>
            <c:numRef>
              <c:f>Лист1!$AD$21:$AD$33</c:f>
              <c:numCache>
                <c:formatCode>0.00</c:formatCode>
                <c:ptCount val="13"/>
                <c:pt idx="0">
                  <c:v>4.3499999999999996</c:v>
                </c:pt>
                <c:pt idx="1">
                  <c:v>2.3075000000000001</c:v>
                </c:pt>
                <c:pt idx="2">
                  <c:v>2.3699999999999997</c:v>
                </c:pt>
                <c:pt idx="3">
                  <c:v>13.901250000000001</c:v>
                </c:pt>
                <c:pt idx="4">
                  <c:v>5.321487268518462</c:v>
                </c:pt>
                <c:pt idx="5">
                  <c:v>7.7666666666666684</c:v>
                </c:pt>
                <c:pt idx="6">
                  <c:v>6.6499999999999995</c:v>
                </c:pt>
                <c:pt idx="7" formatCode="General">
                  <c:v>5.2</c:v>
                </c:pt>
                <c:pt idx="8">
                  <c:v>12.3</c:v>
                </c:pt>
                <c:pt idx="9">
                  <c:v>7.57</c:v>
                </c:pt>
                <c:pt idx="10">
                  <c:v>7.53</c:v>
                </c:pt>
                <c:pt idx="11">
                  <c:v>7.5666666666666664</c:v>
                </c:pt>
                <c:pt idx="12">
                  <c:v>8.0500000000000007</c:v>
                </c:pt>
              </c:numCache>
            </c:numRef>
          </c:xVal>
          <c:yVal>
            <c:numRef>
              <c:f>Лист1!$AC$21:$AC$33</c:f>
              <c:numCache>
                <c:formatCode>0.00</c:formatCode>
                <c:ptCount val="13"/>
                <c:pt idx="0">
                  <c:v>0.24250000000000024</c:v>
                </c:pt>
                <c:pt idx="1">
                  <c:v>6.0000000000000032E-2</c:v>
                </c:pt>
                <c:pt idx="2">
                  <c:v>0.12000000000000002</c:v>
                </c:pt>
                <c:pt idx="3">
                  <c:v>8.0125000000000265E-2</c:v>
                </c:pt>
                <c:pt idx="4">
                  <c:v>9.2626157407407428E-2</c:v>
                </c:pt>
                <c:pt idx="5">
                  <c:v>0.17533333333333442</c:v>
                </c:pt>
                <c:pt idx="6">
                  <c:v>2.0000000000000011E-2</c:v>
                </c:pt>
                <c:pt idx="7" formatCode="General">
                  <c:v>2.0000000000000011E-2</c:v>
                </c:pt>
                <c:pt idx="8">
                  <c:v>3.500000000000001E-2</c:v>
                </c:pt>
                <c:pt idx="9">
                  <c:v>0.05</c:v>
                </c:pt>
                <c:pt idx="10">
                  <c:v>0.05</c:v>
                </c:pt>
                <c:pt idx="11">
                  <c:v>1.4999999999999998E-2</c:v>
                </c:pt>
                <c:pt idx="12">
                  <c:v>0.15700000000000044</c:v>
                </c:pt>
              </c:numCache>
            </c:numRef>
          </c:yVal>
        </c:ser>
        <c:axId val="75100544"/>
        <c:axId val="75102080"/>
      </c:scatterChart>
      <c:valAx>
        <c:axId val="75100544"/>
        <c:scaling>
          <c:logBase val="10"/>
          <c:orientation val="minMax"/>
          <c:max val="50"/>
        </c:scaling>
        <c:axPos val="b"/>
        <c:majorGridlines/>
        <c:minorGridlines/>
        <c:numFmt formatCode="0.00" sourceLinked="1"/>
        <c:tickLblPos val="nextTo"/>
        <c:crossAx val="75102080"/>
        <c:crossesAt val="1.0000000000000041E-3"/>
        <c:crossBetween val="midCat"/>
      </c:valAx>
      <c:valAx>
        <c:axId val="75102080"/>
        <c:scaling>
          <c:logBase val="10"/>
          <c:orientation val="minMax"/>
          <c:min val="1.0000000000000041E-3"/>
        </c:scaling>
        <c:axPos val="l"/>
        <c:majorGridlines/>
        <c:minorGridlines/>
        <c:numFmt formatCode="0.000" sourceLinked="0"/>
        <c:tickLblPos val="nextTo"/>
        <c:crossAx val="75100544"/>
        <c:crossesAt val="1"/>
        <c:crossBetween val="midCat"/>
      </c:valAx>
    </c:plotArea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0.35464</cdr:x>
      <cdr:y>0.04964</cdr:y>
    </cdr:from>
    <cdr:to>
      <cdr:x>0.50503</cdr:x>
      <cdr:y>0.12203</cdr:y>
    </cdr:to>
    <cdr:sp macro="" textlink="">
      <cdr:nvSpPr>
        <cdr:cNvPr id="7" name="Text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0518739">
          <a:off x="3242838" y="274338"/>
          <a:ext cx="1375167" cy="4001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2000" b="1" i="1" dirty="0"/>
            <a:t>Th/U=0</a:t>
          </a:r>
          <a:r>
            <a:rPr lang="ru-RU" sz="2000" b="1" i="1" dirty="0"/>
            <a:t>.1</a:t>
          </a:r>
        </a:p>
      </cdr:txBody>
    </cdr:sp>
  </cdr:relSizeAnchor>
  <cdr:relSizeAnchor xmlns:cdr="http://schemas.openxmlformats.org/drawingml/2006/chartDrawing">
    <cdr:from>
      <cdr:x>0.60448</cdr:x>
      <cdr:y>0.14444</cdr:y>
    </cdr:from>
    <cdr:to>
      <cdr:x>0.75487</cdr:x>
      <cdr:y>0.21683</cdr:y>
    </cdr:to>
    <cdr:sp macro="" textlink="">
      <cdr:nvSpPr>
        <cdr:cNvPr id="8" name="Text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0377871">
          <a:off x="5527331" y="798317"/>
          <a:ext cx="1375166" cy="4001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000" b="1" i="1" dirty="0"/>
            <a:t>Th/U=0</a:t>
          </a:r>
          <a:r>
            <a:rPr lang="ru-RU" sz="2000" b="1" i="1" dirty="0" smtClean="0"/>
            <a:t>.01</a:t>
          </a:r>
          <a:endParaRPr lang="ru-RU" sz="2000" b="1" i="1" dirty="0"/>
        </a:p>
      </cdr:txBody>
    </cdr:sp>
  </cdr:relSizeAnchor>
  <cdr:relSizeAnchor xmlns:cdr="http://schemas.openxmlformats.org/drawingml/2006/chartDrawing">
    <cdr:from>
      <cdr:x>0.807</cdr:x>
      <cdr:y>0.30528</cdr:y>
    </cdr:from>
    <cdr:to>
      <cdr:x>0.97525</cdr:x>
      <cdr:y>0.37767</cdr:y>
    </cdr:to>
    <cdr:sp macro="" textlink="">
      <cdr:nvSpPr>
        <cdr:cNvPr id="9" name="Text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0360562">
          <a:off x="7379199" y="1687268"/>
          <a:ext cx="1538478" cy="4001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000" b="1" i="1" dirty="0" err="1"/>
            <a:t>Th</a:t>
          </a:r>
          <a:r>
            <a:rPr lang="en-US" sz="2000" b="1" i="1" dirty="0"/>
            <a:t>/U=0</a:t>
          </a:r>
          <a:r>
            <a:rPr lang="ru-RU" sz="2000" b="1" i="1" dirty="0" smtClean="0"/>
            <a:t>.001</a:t>
          </a:r>
          <a:endParaRPr lang="ru-RU" sz="2000" b="1" i="1" dirty="0"/>
        </a:p>
      </cdr:txBody>
    </cdr:sp>
  </cdr:relSizeAnchor>
  <cdr:relSizeAnchor xmlns:cdr="http://schemas.openxmlformats.org/drawingml/2006/chartDrawing">
    <cdr:from>
      <cdr:x>0.07031</cdr:x>
      <cdr:y>0.07755</cdr:y>
    </cdr:from>
    <cdr:to>
      <cdr:x>0.33594</cdr:x>
      <cdr:y>0.20563</cdr:y>
    </cdr:to>
    <cdr:sp macro="" textlink="">
      <cdr:nvSpPr>
        <cdr:cNvPr id="5" name="TextBox 17"/>
        <cdr:cNvSpPr txBox="1"/>
      </cdr:nvSpPr>
      <cdr:spPr>
        <a:xfrm xmlns:a="http://schemas.openxmlformats.org/drawingml/2006/main">
          <a:off x="642915" y="428622"/>
          <a:ext cx="2428921" cy="70788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 зоне воздействия ПЯВ</a:t>
          </a:r>
          <a:endParaRPr lang="ru-RU" sz="20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0.65625</cdr:x>
      <cdr:y>0.47823</cdr:y>
    </cdr:from>
    <cdr:to>
      <cdr:x>0.92188</cdr:x>
      <cdr:y>0.60631</cdr:y>
    </cdr:to>
    <cdr:sp macro="" textlink="">
      <cdr:nvSpPr>
        <cdr:cNvPr id="6" name="TextBox 17"/>
        <cdr:cNvSpPr txBox="1"/>
      </cdr:nvSpPr>
      <cdr:spPr>
        <a:xfrm xmlns:a="http://schemas.openxmlformats.org/drawingml/2006/main">
          <a:off x="6000750" y="2643197"/>
          <a:ext cx="2428901" cy="70788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вне зоны воздействия ПЯВ</a:t>
          </a:r>
          <a:endParaRPr lang="ru-RU" sz="20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0.63281</cdr:x>
      <cdr:y>0.26786</cdr:y>
    </cdr:from>
    <cdr:to>
      <cdr:x>1</cdr:x>
      <cdr:y>0.36787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5786445" y="1071556"/>
          <a:ext cx="3357554" cy="40011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Волосы детей</a:t>
          </a:r>
          <a:endParaRPr lang="ru-RU" sz="2000" b="1" i="1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9169-0074-4195-AAB5-21A6C4084BC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F17-FE0A-4BD0-80C3-3D2DEC8B5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9169-0074-4195-AAB5-21A6C4084BC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F17-FE0A-4BD0-80C3-3D2DEC8B5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9169-0074-4195-AAB5-21A6C4084BC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F17-FE0A-4BD0-80C3-3D2DEC8B5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9169-0074-4195-AAB5-21A6C4084BC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F17-FE0A-4BD0-80C3-3D2DEC8B5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9169-0074-4195-AAB5-21A6C4084BC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F17-FE0A-4BD0-80C3-3D2DEC8B5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9169-0074-4195-AAB5-21A6C4084BC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F17-FE0A-4BD0-80C3-3D2DEC8B5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9169-0074-4195-AAB5-21A6C4084BC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F17-FE0A-4BD0-80C3-3D2DEC8B5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9169-0074-4195-AAB5-21A6C4084BC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F17-FE0A-4BD0-80C3-3D2DEC8B5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9169-0074-4195-AAB5-21A6C4084BC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F17-FE0A-4BD0-80C3-3D2DEC8B5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9169-0074-4195-AAB5-21A6C4084BC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F17-FE0A-4BD0-80C3-3D2DEC8B5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9169-0074-4195-AAB5-21A6C4084BC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3F17-FE0A-4BD0-80C3-3D2DEC8B5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F9169-0074-4195-AAB5-21A6C4084BC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F3F17-FE0A-4BD0-80C3-3D2DEC8B5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ikhvanov@tpu.ru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hyperlink" Target="http://portal.tpu.ru/science/konf/radioactivity/Glavnaya" TargetMode="External"/><Relationship Id="rId5" Type="http://schemas.openxmlformats.org/officeDocument/2006/relationships/hyperlink" Target="mailto:siarbuzov@mail.ru" TargetMode="External"/><Relationship Id="rId4" Type="http://schemas.openxmlformats.org/officeDocument/2006/relationships/hyperlink" Target="mailto:Naybauer@tpu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755576" y="980728"/>
            <a:ext cx="76438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Геохимические особенности солевых отложений питьевых вод (накипи) Байкальского региона</a:t>
            </a:r>
          </a:p>
        </p:txBody>
      </p:sp>
      <p:sp>
        <p:nvSpPr>
          <p:cNvPr id="1028" name="TextBox 2"/>
          <p:cNvSpPr txBox="1">
            <a:spLocks noChangeArrowheads="1"/>
          </p:cNvSpPr>
          <p:nvPr/>
        </p:nvSpPr>
        <p:spPr bwMode="auto">
          <a:xfrm>
            <a:off x="827584" y="3212976"/>
            <a:ext cx="74295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i="1" u="sng" dirty="0" smtClean="0">
                <a:latin typeface="Franklin Gothic Medium" pitchFamily="34" charset="0"/>
              </a:rPr>
              <a:t>Б.Р. Соктоев</a:t>
            </a:r>
            <a:r>
              <a:rPr lang="ru-RU" sz="2200" i="1" dirty="0" smtClean="0">
                <a:latin typeface="Franklin Gothic Medium" pitchFamily="34" charset="0"/>
              </a:rPr>
              <a:t>, Л.П. Рихванов, Т.Т. </a:t>
            </a:r>
            <a:r>
              <a:rPr lang="ru-RU" sz="2200" i="1" dirty="0" err="1" smtClean="0">
                <a:latin typeface="Franklin Gothic Medium" pitchFamily="34" charset="0"/>
              </a:rPr>
              <a:t>Тайсаев</a:t>
            </a:r>
            <a:r>
              <a:rPr lang="ru-RU" sz="2200" i="1" dirty="0" smtClean="0">
                <a:latin typeface="Franklin Gothic Medium" pitchFamily="34" charset="0"/>
              </a:rPr>
              <a:t>*</a:t>
            </a:r>
          </a:p>
          <a:p>
            <a:pPr algn="ctr"/>
            <a:endParaRPr lang="ru-RU" sz="2200" i="1" dirty="0" smtClean="0">
              <a:latin typeface="Franklin Gothic Medium" pitchFamily="34" charset="0"/>
            </a:endParaRPr>
          </a:p>
          <a:p>
            <a:pPr algn="ctr"/>
            <a:endParaRPr lang="ru-RU" sz="2200" i="1" dirty="0" smtClean="0">
              <a:latin typeface="Franklin Gothic Medium" pitchFamily="34" charset="0"/>
            </a:endParaRPr>
          </a:p>
          <a:p>
            <a:pPr algn="ctr"/>
            <a:r>
              <a:rPr lang="ru-RU" sz="2200" i="1" dirty="0" smtClean="0">
                <a:latin typeface="Franklin Gothic Medium" pitchFamily="34" charset="0"/>
              </a:rPr>
              <a:t>Национальный исследовательский Томский политехнический университет, г. Томск</a:t>
            </a:r>
          </a:p>
          <a:p>
            <a:pPr algn="ctr"/>
            <a:r>
              <a:rPr lang="ru-RU" sz="2200" i="1" dirty="0" smtClean="0">
                <a:latin typeface="Franklin Gothic Medium" pitchFamily="34" charset="0"/>
              </a:rPr>
              <a:t>*Бурятский государственный университет, г. Улан-Удэ</a:t>
            </a:r>
          </a:p>
          <a:p>
            <a:pPr algn="ctr"/>
            <a:endParaRPr lang="ru-RU" sz="2200" i="1" dirty="0" smtClean="0">
              <a:latin typeface="Franklin Gothic Medium" pitchFamily="34" charset="0"/>
            </a:endParaRPr>
          </a:p>
          <a:p>
            <a:pPr algn="ctr"/>
            <a:endParaRPr lang="ru-RU" sz="2200" i="1" dirty="0" smtClean="0">
              <a:latin typeface="Franklin Gothic Medium" pitchFamily="34" charset="0"/>
            </a:endParaRPr>
          </a:p>
          <a:p>
            <a:pPr algn="ctr"/>
            <a:r>
              <a:rPr lang="ru-RU" sz="2200" i="1" dirty="0" smtClean="0">
                <a:latin typeface="Franklin Gothic Medium" pitchFamily="34" charset="0"/>
              </a:rPr>
              <a:t>2012</a:t>
            </a:r>
            <a:endParaRPr lang="ru-RU" sz="2000" i="1" dirty="0" smtClean="0">
              <a:latin typeface="Franklin Gothic Medium" pitchFamily="34" charset="0"/>
            </a:endParaRPr>
          </a:p>
          <a:p>
            <a:pPr algn="ctr"/>
            <a:endParaRPr lang="ru-RU" sz="2000" i="1" dirty="0" smtClean="0"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000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7715272" cy="57864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142852"/>
            <a:ext cx="757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Панорама г. Закаменска. Вид со склона горы на правобережье р. Модонкуль. На переднем плане – насыпное хвостохранилище </a:t>
            </a:r>
            <a:endParaRPr lang="ru-RU" b="1" u="sng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nukleus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857232"/>
            <a:ext cx="4012967" cy="5002833"/>
          </a:xfrm>
          <a:prstGeom prst="rect">
            <a:avLst/>
          </a:prstGeom>
        </p:spPr>
      </p:pic>
      <p:pic>
        <p:nvPicPr>
          <p:cNvPr id="5" name="Рисунок 4" descr="nukleus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285860"/>
            <a:ext cx="4929190" cy="39338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7290" y="142852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8000"/>
                </a:solidFill>
              </a:rPr>
              <a:t>Подземный ядерный взрыв</a:t>
            </a:r>
            <a:endParaRPr lang="ru-RU" sz="2800" b="1" u="sng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Подземный ядерный взрыв «Рифт-3»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был произведен 31.07.1982 г. на территории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Осинского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района в долине р.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Обусы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вблизи (7-12 км) сел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Борохал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Горхон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20 км от залива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Обуса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Братского водохранилища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/>
        </p:nvGraphicFramePr>
        <p:xfrm>
          <a:off x="0" y="4841776"/>
          <a:ext cx="91440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0" y="2780928"/>
          <a:ext cx="91440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0" y="692696"/>
          <a:ext cx="91440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0"/>
            <a:ext cx="80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Сравнительный анализ накипи Байкальского региона с природными карбонатными аналогами - травертинами</a:t>
            </a:r>
            <a:endParaRPr lang="ru-RU" sz="2000" i="1" u="sng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1071546"/>
            <a:ext cx="217392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Паммукале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3067820"/>
            <a:ext cx="217392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Таловские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чаши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1571612"/>
            <a:ext cx="217392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Байкальский регион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3567886"/>
            <a:ext cx="217392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Байкальский регион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347864" y="1196752"/>
            <a:ext cx="2919268" cy="50405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5786446" y="1785926"/>
            <a:ext cx="500066" cy="7143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148064" y="3282134"/>
            <a:ext cx="1138448" cy="50690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796136" y="3782200"/>
            <a:ext cx="490376" cy="7884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00192" y="4941168"/>
            <a:ext cx="217392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Жемчуг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00192" y="5441234"/>
            <a:ext cx="217392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Байкальский регион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4211960" y="5155482"/>
            <a:ext cx="2088232" cy="43375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211960" y="5655548"/>
            <a:ext cx="2088232" cy="43774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0" y="692696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0" y="378904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00192" y="836712"/>
            <a:ext cx="271464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Томская область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4005064"/>
            <a:ext cx="292895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Челябинская область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Региональные особенности элементного состава накипи</a:t>
            </a:r>
            <a:endParaRPr lang="ru-RU" sz="2400" i="1" u="sng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1408216"/>
            <a:ext cx="271464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Байкальский регион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8482" y="4505130"/>
            <a:ext cx="271464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Байкальский регион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923928" y="1556792"/>
            <a:ext cx="2376264" cy="6573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123728" y="1051026"/>
            <a:ext cx="4176464" cy="28974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123728" y="4219378"/>
            <a:ext cx="3960440" cy="28974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436096" y="4725144"/>
            <a:ext cx="850416" cy="7920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23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Разброс и среднее содержание химических элементов в солевых отложениях питьевых вод Байкальского региона, мг/кг</a:t>
            </a:r>
            <a:endParaRPr lang="ru-RU" sz="2200" i="1" u="sng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8001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Распределение химических элементов в солевых отложений питьевых вод Байкальского региона</a:t>
            </a:r>
            <a:endParaRPr lang="ru-RU" sz="2200" i="1" u="sng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84784"/>
          <a:ext cx="9263063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-1785982" y="1214422"/>
          <a:ext cx="7429478" cy="445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600" y="785794"/>
            <a:ext cx="5211400" cy="60722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>
            <a:off x="3786182" y="4143380"/>
            <a:ext cx="4429156" cy="178595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4348" y="0"/>
            <a:ext cx="8001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Коэффициенты накопления элементов в накипи относительно травертина Паммукале</a:t>
            </a:r>
            <a:endParaRPr lang="ru-RU" sz="2200" i="1" u="sng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691" y="1571611"/>
            <a:ext cx="6890309" cy="5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0" y="785794"/>
          <a:ext cx="4625615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472" y="0"/>
            <a:ext cx="8001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Коэффициенты накопления элементов в накипи относительно травертина Паммукале</a:t>
            </a:r>
            <a:endParaRPr lang="ru-RU" sz="2200" b="1" i="1" u="sng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00562" y="59293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15074" y="371475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6" idx="2"/>
            <a:endCxn id="14" idx="0"/>
          </p:cNvCxnSpPr>
          <p:nvPr/>
        </p:nvCxnSpPr>
        <p:spPr>
          <a:xfrm rot="5400000">
            <a:off x="6776821" y="2847771"/>
            <a:ext cx="376672" cy="13572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43604" y="1214422"/>
            <a:ext cx="3000396" cy="212365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247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мг/кг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La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4,65 мг/кг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13,6 мг/кг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Sm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0,5 мг/кг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0,7 мг/кг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U -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27 мг/кг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>
            <a:endCxn id="13" idx="6"/>
          </p:cNvCxnSpPr>
          <p:nvPr/>
        </p:nvCxnSpPr>
        <p:spPr>
          <a:xfrm rot="10800000" flipV="1">
            <a:off x="4643438" y="5929330"/>
            <a:ext cx="1285884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929322" y="4500570"/>
            <a:ext cx="3214678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U –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93 мг/кг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212 мг/кг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Sr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25683 мг/кг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– 2,13 мг/кг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26,1 мг/кг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Sm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0,3 мг/кг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411450"/>
            <a:ext cx="2571736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As – 6,8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мг/кг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La – 6,16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мг/кг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– 83,4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мг/кг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U – 305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мг/кг</a:t>
            </a:r>
          </a:p>
        </p:txBody>
      </p:sp>
      <p:cxnSp>
        <p:nvCxnSpPr>
          <p:cNvPr id="20" name="Прямая со стрелкой 19"/>
          <p:cNvCxnSpPr>
            <a:stCxn id="17" idx="3"/>
          </p:cNvCxnSpPr>
          <p:nvPr/>
        </p:nvCxnSpPr>
        <p:spPr>
          <a:xfrm flipV="1">
            <a:off x="2571736" y="5286388"/>
            <a:ext cx="2786082" cy="8483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364088" y="515719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4143380"/>
            <a:ext cx="221454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Ag –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73 мг/кг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Au – 6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,1 мг/кг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357422" y="521495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>
            <a:endCxn id="36" idx="1"/>
          </p:cNvCxnSpPr>
          <p:nvPr/>
        </p:nvCxnSpPr>
        <p:spPr>
          <a:xfrm rot="16200000" flipH="1">
            <a:off x="2143108" y="5000636"/>
            <a:ext cx="306676" cy="163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Карта содержания урана (радия) на территории России</a:t>
            </a:r>
            <a:endParaRPr lang="ru-RU" sz="2000" b="1" i="1" u="sng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0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7000892" cy="5075871"/>
          </a:xfrm>
          <a:prstGeom prst="rect">
            <a:avLst/>
          </a:prstGeom>
        </p:spPr>
      </p:pic>
      <p:pic>
        <p:nvPicPr>
          <p:cNvPr id="8" name="Рисунок 7" descr="IMG_0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5768162"/>
            <a:ext cx="5857884" cy="1089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0"/>
            <a:ext cx="7929586" cy="78579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Редкоземельные элементы в составе </a:t>
            </a:r>
            <a:r>
              <a:rPr lang="ru-RU" sz="2400" b="1" i="1" u="sng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солевых отложений питьевых вод</a:t>
            </a: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Рисунок 5" descr="Новый рисунок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1"/>
            <a:ext cx="7056784" cy="529978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355976" y="2996952"/>
            <a:ext cx="1000132" cy="7143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292080" y="2780928"/>
            <a:ext cx="135732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ПЯВ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овый рисунок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249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7904" y="1124744"/>
            <a:ext cx="1440160" cy="4989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Новый рисунок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9144000" cy="288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9912" y="3717032"/>
            <a:ext cx="142876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ъект 2"/>
          <p:cNvSpPr>
            <a:spLocks noGrp="1"/>
          </p:cNvSpPr>
          <p:nvPr>
            <p:ph idx="1"/>
          </p:nvPr>
        </p:nvSpPr>
        <p:spPr>
          <a:xfrm>
            <a:off x="142844" y="1000125"/>
            <a:ext cx="8715436" cy="535783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В практике </a:t>
            </a:r>
            <a:r>
              <a:rPr lang="ru-RU" sz="2500" i="1" u="sng" dirty="0" smtClean="0">
                <a:latin typeface="Arial" pitchFamily="34" charset="0"/>
                <a:cs typeface="Arial" pitchFamily="34" charset="0"/>
              </a:rPr>
              <a:t>комплексных эколого-геохимических исследований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в качестве депонирующих сред используются такие объекты, как </a:t>
            </a:r>
            <a:r>
              <a:rPr lang="ru-RU" sz="2500" i="1" u="sng" dirty="0" smtClean="0">
                <a:latin typeface="Arial" pitchFamily="34" charset="0"/>
                <a:cs typeface="Arial" pitchFamily="34" charset="0"/>
              </a:rPr>
              <a:t>почва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500" i="1" u="sng" dirty="0" smtClean="0">
                <a:latin typeface="Arial" pitchFamily="34" charset="0"/>
                <a:cs typeface="Arial" pitchFamily="34" charset="0"/>
              </a:rPr>
              <a:t>поверхностные и подземные воды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500" i="1" u="sng" dirty="0" smtClean="0">
                <a:latin typeface="Arial" pitchFamily="34" charset="0"/>
                <a:cs typeface="Arial" pitchFamily="34" charset="0"/>
              </a:rPr>
              <a:t>снеговой покров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500" i="1" u="sng" dirty="0" smtClean="0">
                <a:latin typeface="Arial" pitchFamily="34" charset="0"/>
                <a:cs typeface="Arial" pitchFamily="34" charset="0"/>
              </a:rPr>
              <a:t>растительность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500" i="1" u="sng" dirty="0" smtClean="0">
                <a:latin typeface="Arial" pitchFamily="34" charset="0"/>
                <a:cs typeface="Arial" pitchFamily="34" charset="0"/>
              </a:rPr>
              <a:t>кровь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500" i="1" u="sng" dirty="0" smtClean="0">
                <a:latin typeface="Arial" pitchFamily="34" charset="0"/>
                <a:cs typeface="Arial" pitchFamily="34" charset="0"/>
              </a:rPr>
              <a:t>волосы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человека и др.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Перспективной средой, которую можно использовать в таких исследованиях, являются </a:t>
            </a:r>
            <a:r>
              <a:rPr lang="ru-RU" sz="25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солевые отложения питьевых вод (накипь)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 которая образуются на стенках бытовой посуды, предназначенной для кипячения. </a:t>
            </a:r>
          </a:p>
          <a:p>
            <a:pPr marL="0" indent="0" algn="just"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Как показывают исследования, проводимые на кафедре геоэкологии и геохимии Томского политехнического университета, элементный состав солевых отложений питьевых вод ярко показывает </a:t>
            </a:r>
            <a:r>
              <a:rPr lang="ru-RU" sz="25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смену геохимических обстановок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, обусловленную </a:t>
            </a:r>
            <a:r>
              <a:rPr lang="ru-RU" sz="25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факторами природно-техногенного характера</a:t>
            </a:r>
            <a:r>
              <a:rPr lang="ru-RU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(Патент № 2298212. Способ определения участков загрязнения ураном окружающей среды. Авторы: Рихванов Л.П., Язиков Е.Г., Барановская Н.В., Янкович Е.П. Заявлено 04.07.2005; </a:t>
            </a:r>
            <a:r>
              <a:rPr lang="ru-RU" sz="2500" dirty="0" err="1" smtClean="0">
                <a:latin typeface="Arial" pitchFamily="34" charset="0"/>
                <a:cs typeface="Arial" pitchFamily="34" charset="0"/>
              </a:rPr>
              <a:t>Опубл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. 27.04.2007.).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26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C77C9-77FE-4591-B1BA-B9D742606A3A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85728"/>
            <a:ext cx="742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Актуальность исследования</a:t>
            </a:r>
            <a:endParaRPr lang="ru-RU" sz="2800" b="1" u="sng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 рисунок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2664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7904" y="1268760"/>
            <a:ext cx="1440160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Новый рисунок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9144000" cy="3024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888" y="4509120"/>
            <a:ext cx="1428760" cy="642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928670"/>
          <a:ext cx="9144001" cy="552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85720" y="0"/>
            <a:ext cx="8643998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Радиогеохимическая</a:t>
            </a:r>
            <a:r>
              <a:rPr kumimoji="0" lang="ru-RU" sz="2400" b="1" i="1" u="sng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типизация </a:t>
            </a:r>
            <a:r>
              <a:rPr lang="ru-RU" sz="2400" b="1" i="1" u="sng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солевых отложений питьевых вод </a:t>
            </a:r>
            <a:r>
              <a:rPr lang="ru-RU" sz="2400" b="1" i="1" u="sng" dirty="0" err="1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Осинского</a:t>
            </a:r>
            <a:r>
              <a:rPr lang="ru-RU" sz="2400" b="1" i="1" u="sng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 района</a:t>
            </a: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857356" y="1928802"/>
            <a:ext cx="3471553" cy="1324099"/>
          </a:xfrm>
          <a:custGeom>
            <a:avLst/>
            <a:gdLst>
              <a:gd name="connsiteX0" fmla="*/ 227610 w 3471553"/>
              <a:gd name="connsiteY0" fmla="*/ 1191491 h 1324099"/>
              <a:gd name="connsiteX1" fmla="*/ 619496 w 3471553"/>
              <a:gd name="connsiteY1" fmla="*/ 300842 h 1324099"/>
              <a:gd name="connsiteX2" fmla="*/ 2424546 w 3471553"/>
              <a:gd name="connsiteY2" fmla="*/ 27709 h 1324099"/>
              <a:gd name="connsiteX3" fmla="*/ 3398322 w 3471553"/>
              <a:gd name="connsiteY3" fmla="*/ 467096 h 1324099"/>
              <a:gd name="connsiteX4" fmla="*/ 1985159 w 3471553"/>
              <a:gd name="connsiteY4" fmla="*/ 1096489 h 1324099"/>
              <a:gd name="connsiteX5" fmla="*/ 227610 w 3471553"/>
              <a:gd name="connsiteY5" fmla="*/ 1191491 h 132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553" h="1324099">
                <a:moveTo>
                  <a:pt x="227610" y="1191491"/>
                </a:moveTo>
                <a:cubicBezTo>
                  <a:pt x="0" y="1058883"/>
                  <a:pt x="253340" y="494806"/>
                  <a:pt x="619496" y="300842"/>
                </a:cubicBezTo>
                <a:cubicBezTo>
                  <a:pt x="985652" y="106878"/>
                  <a:pt x="1961408" y="0"/>
                  <a:pt x="2424546" y="27709"/>
                </a:cubicBezTo>
                <a:cubicBezTo>
                  <a:pt x="2887684" y="55418"/>
                  <a:pt x="3471553" y="288966"/>
                  <a:pt x="3398322" y="467096"/>
                </a:cubicBezTo>
                <a:cubicBezTo>
                  <a:pt x="3325091" y="645226"/>
                  <a:pt x="2513611" y="975757"/>
                  <a:pt x="1985159" y="1096489"/>
                </a:cubicBezTo>
                <a:cubicBezTo>
                  <a:pt x="1456707" y="1217221"/>
                  <a:pt x="455220" y="1324099"/>
                  <a:pt x="227610" y="119149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39552" y="2780928"/>
            <a:ext cx="8280920" cy="33843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39552" y="1071546"/>
            <a:ext cx="8318728" cy="33655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39552" y="1071546"/>
            <a:ext cx="4889704" cy="17093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86710" y="607220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U,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мг/кг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315415" y="1458384"/>
            <a:ext cx="114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Th,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мг/кг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857620" y="2714620"/>
            <a:ext cx="2928958" cy="1538413"/>
          </a:xfrm>
          <a:custGeom>
            <a:avLst/>
            <a:gdLst>
              <a:gd name="connsiteX0" fmla="*/ 227610 w 3471553"/>
              <a:gd name="connsiteY0" fmla="*/ 1191491 h 1324099"/>
              <a:gd name="connsiteX1" fmla="*/ 619496 w 3471553"/>
              <a:gd name="connsiteY1" fmla="*/ 300842 h 1324099"/>
              <a:gd name="connsiteX2" fmla="*/ 2424546 w 3471553"/>
              <a:gd name="connsiteY2" fmla="*/ 27709 h 1324099"/>
              <a:gd name="connsiteX3" fmla="*/ 3398322 w 3471553"/>
              <a:gd name="connsiteY3" fmla="*/ 467096 h 1324099"/>
              <a:gd name="connsiteX4" fmla="*/ 1985159 w 3471553"/>
              <a:gd name="connsiteY4" fmla="*/ 1096489 h 1324099"/>
              <a:gd name="connsiteX5" fmla="*/ 227610 w 3471553"/>
              <a:gd name="connsiteY5" fmla="*/ 1191491 h 132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553" h="1324099">
                <a:moveTo>
                  <a:pt x="227610" y="1191491"/>
                </a:moveTo>
                <a:cubicBezTo>
                  <a:pt x="0" y="1058883"/>
                  <a:pt x="253340" y="494806"/>
                  <a:pt x="619496" y="300842"/>
                </a:cubicBezTo>
                <a:cubicBezTo>
                  <a:pt x="985652" y="106878"/>
                  <a:pt x="1961408" y="0"/>
                  <a:pt x="2424546" y="27709"/>
                </a:cubicBezTo>
                <a:cubicBezTo>
                  <a:pt x="2887684" y="55418"/>
                  <a:pt x="3471553" y="288966"/>
                  <a:pt x="3398322" y="467096"/>
                </a:cubicBezTo>
                <a:cubicBezTo>
                  <a:pt x="3325091" y="645226"/>
                  <a:pt x="2513611" y="975757"/>
                  <a:pt x="1985159" y="1096489"/>
                </a:cubicBezTo>
                <a:cubicBezTo>
                  <a:pt x="1456707" y="1217221"/>
                  <a:pt x="455220" y="1324099"/>
                  <a:pt x="227610" y="1191491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29984" t="21643" b="5210"/>
          <a:stretch>
            <a:fillRect/>
          </a:stretch>
        </p:blipFill>
        <p:spPr bwMode="auto">
          <a:xfrm>
            <a:off x="785786" y="592898"/>
            <a:ext cx="7500958" cy="626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7158" y="1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8000"/>
                </a:solidFill>
              </a:rPr>
              <a:t>Космоснимок территории г. Закаменска</a:t>
            </a:r>
            <a:endParaRPr lang="ru-RU" sz="3200" b="1" i="1" u="sng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/>
          <a:srcRect r="48220"/>
          <a:stretch>
            <a:fillRect/>
          </a:stretch>
        </p:blipFill>
        <p:spPr bwMode="auto">
          <a:xfrm>
            <a:off x="142844" y="1285860"/>
            <a:ext cx="4214842" cy="490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Коэффициенты накопления элементов в накипи относительно травертина Паммукале</a:t>
            </a:r>
            <a:endParaRPr lang="ru-RU" sz="20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4527522" cy="4071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1" name="Овал 30"/>
          <p:cNvSpPr/>
          <p:nvPr/>
        </p:nvSpPr>
        <p:spPr>
          <a:xfrm>
            <a:off x="4929190" y="3000372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923928" y="3573016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020272" y="5157192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215338" y="3429000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8215338" y="3786190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572000" y="0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Коэффициенты накопления элементов в техногенных отложениях относительно кларка по Виноградову</a:t>
            </a:r>
            <a:endParaRPr lang="ru-RU" sz="20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23928" y="4005064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71800" y="5589240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3528" y="3212976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42852"/>
            <a:ext cx="8858312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Распределение элементов в хвостах</a:t>
            </a:r>
            <a:r>
              <a:rPr kumimoji="0" lang="ru-RU" sz="2400" b="1" i="1" u="sng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ДВМК, солевых отложениях питьевых вод, волосах детей</a:t>
            </a: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" y="1428750"/>
          <a:ext cx="91440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86446" y="1500174"/>
            <a:ext cx="335755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Шламовые отложения</a:t>
            </a:r>
            <a:endParaRPr lang="ru-RU" sz="20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2000240"/>
            <a:ext cx="335755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Накипь</a:t>
            </a:r>
            <a:endParaRPr lang="ru-RU" sz="20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>
            <a:stCxn id="8" idx="1"/>
          </p:cNvCxnSpPr>
          <p:nvPr/>
        </p:nvCxnSpPr>
        <p:spPr>
          <a:xfrm rot="10800000" flipV="1">
            <a:off x="2071670" y="1700228"/>
            <a:ext cx="3714776" cy="30001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929058" y="2214554"/>
            <a:ext cx="1857388" cy="214314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3929058" y="2714620"/>
            <a:ext cx="1857388" cy="64294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85852" y="5072074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857356" y="5072074"/>
            <a:ext cx="128588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71934" y="5072074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116632"/>
            <a:ext cx="8001024" cy="50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u="sng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Выводы по работе</a:t>
            </a: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88583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Использование солевых отложений питьевых вод как долговременной депонирующей среды достаточно хорошо отражает особенности химического состава вод, а также геохимическую обстановку, сложившуюся на территории;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природных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малотрансформированных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районах состав накипи определяется особенностями геологического строения, так на формирование элементного состава солевых отложениях питьевых вод левобережья Братского водохранилища оказывает влияние состав юрских угленосных  толщ, тогда как на правобережье – кембрийские соленосные отложения.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Данные по изучению накипи указывают на высокую потенциальную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ураноносность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Боргойской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впадины,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Усть-Баргузинской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котловины, пригород Улан-Удэ;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Серебро и золото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Тункинской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котловине!!!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местах проведения ПЯВ в накипи наблюдаются повышенные концентрации некоторых РЗЭ и РА элементов, и высокие отношения тория к урану.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Показатели накопления элементов в накипи могут быть использованы в комплексе с данными по другим депонирующим средам и здоровью населения при оценке эколого-геохимического состояния территории, что показано на примере г. Закаменска.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71462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642918"/>
            <a:ext cx="8569325" cy="5949950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Оргкомитет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      </a:t>
            </a:r>
            <a:r>
              <a:rPr lang="ru-RU" sz="1800" b="1" dirty="0" smtClean="0">
                <a:solidFill>
                  <a:schemeClr val="tx1"/>
                </a:solidFill>
              </a:rPr>
              <a:t>IV  </a:t>
            </a:r>
            <a:r>
              <a:rPr lang="ru-RU" sz="1800" b="1" dirty="0" smtClean="0">
                <a:solidFill>
                  <a:schemeClr val="tx1"/>
                </a:solidFill>
              </a:rPr>
              <a:t>Международной конференции </a:t>
            </a:r>
            <a:r>
              <a:rPr lang="ru-RU" sz="1800" dirty="0" smtClean="0">
                <a:solidFill>
                  <a:schemeClr val="tx1"/>
                </a:solidFill>
              </a:rPr>
              <a:t>«</a:t>
            </a:r>
            <a:r>
              <a:rPr lang="ru-RU" sz="1800" b="1" i="1" dirty="0" smtClean="0">
                <a:solidFill>
                  <a:schemeClr val="tx1"/>
                </a:solidFill>
              </a:rPr>
              <a:t>Радиоактивность и </a:t>
            </a:r>
            <a:r>
              <a:rPr lang="ru-RU" sz="1800" b="1" i="1" dirty="0" smtClean="0">
                <a:solidFill>
                  <a:schemeClr val="tx1"/>
                </a:solidFill>
              </a:rPr>
              <a:t>радиоактивные </a:t>
            </a:r>
            <a:r>
              <a:rPr lang="ru-RU" sz="1800" b="1" i="1" dirty="0" smtClean="0">
                <a:solidFill>
                  <a:schemeClr val="tx1"/>
                </a:solidFill>
              </a:rPr>
              <a:t>элементы в среде обитания человека»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Россия, 634050, Томск, пр. Ленина, д. 30,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тел/факс 8(3822) 418910, тел. 41-94-77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         </a:t>
            </a:r>
            <a:r>
              <a:rPr lang="en-US" sz="1400" dirty="0" smtClean="0">
                <a:solidFill>
                  <a:schemeClr val="tx1"/>
                </a:solidFill>
              </a:rPr>
              <a:t>E</a:t>
            </a:r>
            <a:r>
              <a:rPr lang="ru-RU" sz="1400" dirty="0" smtClean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</a:rPr>
              <a:t>mail</a:t>
            </a:r>
            <a:r>
              <a:rPr lang="ru-RU" sz="1400" dirty="0" smtClean="0">
                <a:solidFill>
                  <a:schemeClr val="tx1"/>
                </a:solidFill>
              </a:rPr>
              <a:t>: основной (1) </a:t>
            </a:r>
            <a:r>
              <a:rPr lang="en-US" sz="1400" b="1" u="sng" dirty="0" err="1" smtClean="0">
                <a:solidFill>
                  <a:schemeClr val="tx1"/>
                </a:solidFill>
                <a:hlinkClick r:id="rId3"/>
              </a:rPr>
              <a:t>rikh</a:t>
            </a:r>
            <a:r>
              <a:rPr lang="ru-RU" sz="1400" b="1" u="sng" dirty="0" err="1" smtClean="0">
                <a:solidFill>
                  <a:schemeClr val="tx1"/>
                </a:solidFill>
                <a:hlinkClick r:id="rId3"/>
              </a:rPr>
              <a:t>vanov@</a:t>
            </a:r>
            <a:r>
              <a:rPr lang="en-US" sz="1400" b="1" u="sng" dirty="0" err="1" smtClean="0">
                <a:solidFill>
                  <a:schemeClr val="tx1"/>
                </a:solidFill>
                <a:hlinkClick r:id="rId3"/>
              </a:rPr>
              <a:t>tpu</a:t>
            </a:r>
            <a:r>
              <a:rPr lang="ru-RU" sz="1400" b="1" u="sng" dirty="0" smtClean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400" b="1" u="sng" dirty="0" err="1" smtClean="0">
                <a:solidFill>
                  <a:schemeClr val="tx1"/>
                </a:solidFill>
                <a:hlinkClick r:id="rId3"/>
              </a:rPr>
              <a:t>ru</a:t>
            </a:r>
            <a:r>
              <a:rPr lang="ru-RU" sz="1400" b="1" dirty="0" smtClean="0">
                <a:solidFill>
                  <a:schemeClr val="tx1"/>
                </a:solidFill>
              </a:rPr>
              <a:t>; </a:t>
            </a:r>
            <a:r>
              <a:rPr lang="ru-RU" sz="1400" dirty="0" smtClean="0">
                <a:solidFill>
                  <a:schemeClr val="tx1"/>
                </a:solidFill>
              </a:rPr>
              <a:t>основной (2) </a:t>
            </a:r>
            <a:r>
              <a:rPr lang="ru-RU" sz="1400" b="1" u="sng" dirty="0" err="1" smtClean="0">
                <a:solidFill>
                  <a:schemeClr val="tx1"/>
                </a:solidFill>
                <a:hlinkClick r:id="rId4"/>
              </a:rPr>
              <a:t>Naybauer@tpu.ru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indent="1524000" algn="just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    резервный:    </a:t>
            </a:r>
            <a:r>
              <a:rPr lang="en-US" sz="1400" b="1" u="sng" dirty="0" smtClean="0">
                <a:solidFill>
                  <a:schemeClr val="tx1"/>
                </a:solidFill>
                <a:hlinkClick r:id="rId5"/>
              </a:rPr>
              <a:t>siarbuzov</a:t>
            </a:r>
            <a:r>
              <a:rPr lang="ru-RU" sz="1400" b="1" u="sng" dirty="0" smtClean="0">
                <a:solidFill>
                  <a:schemeClr val="tx1"/>
                </a:solidFill>
                <a:hlinkClick r:id="rId5"/>
              </a:rPr>
              <a:t>@</a:t>
            </a:r>
            <a:r>
              <a:rPr lang="en-US" sz="1400" b="1" u="sng" dirty="0" smtClean="0">
                <a:solidFill>
                  <a:schemeClr val="tx1"/>
                </a:solidFill>
                <a:hlinkClick r:id="rId5"/>
              </a:rPr>
              <a:t>mail</a:t>
            </a:r>
            <a:r>
              <a:rPr lang="ru-RU" sz="1400" b="1" u="sng" dirty="0" smtClean="0">
                <a:solidFill>
                  <a:schemeClr val="tx1"/>
                </a:solidFill>
                <a:hlinkClick r:id="rId5"/>
              </a:rPr>
              <a:t>.</a:t>
            </a:r>
            <a:r>
              <a:rPr lang="en-US" sz="1400" b="1" u="sng" dirty="0" err="1" smtClean="0">
                <a:solidFill>
                  <a:schemeClr val="tx1"/>
                </a:solidFill>
                <a:hlinkClick r:id="rId5"/>
              </a:rPr>
              <a:t>ru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200" dirty="0" smtClean="0"/>
              <a:t> 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400" b="1" i="1" dirty="0" smtClean="0">
                <a:solidFill>
                  <a:schemeClr val="tx1"/>
                </a:solidFill>
              </a:rPr>
              <a:t>Глубокоуважаемые коллеги!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Приглашаю Вас принять активное участие в работе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400" b="1" u="sng" dirty="0" smtClean="0">
                <a:solidFill>
                  <a:schemeClr val="tx1"/>
                </a:solidFill>
              </a:rPr>
              <a:t>IV</a:t>
            </a:r>
            <a:r>
              <a:rPr lang="ru-RU" sz="1400" b="1" u="sng" dirty="0" smtClean="0">
                <a:solidFill>
                  <a:schemeClr val="tx1"/>
                </a:solidFill>
              </a:rPr>
              <a:t> Международной конференции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</a:rPr>
              <a:t>«Радиоактивность и радиоактивные элементы в среде обитания человека», </a:t>
            </a:r>
            <a:r>
              <a:rPr lang="ru-RU" sz="1400" b="1" dirty="0" smtClean="0">
                <a:solidFill>
                  <a:schemeClr val="tx1"/>
                </a:solidFill>
              </a:rPr>
              <a:t>которую в очередной раз организует и проводит на томской земле Национальный исследовательский Томский политехнический университет совместно с организациями – партнерами.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400" b="1" i="1" dirty="0" smtClean="0">
                <a:solidFill>
                  <a:schemeClr val="tx1"/>
                </a:solidFill>
              </a:rPr>
              <a:t>Конференция будет посвящена 150-летию со дня рождения Владимира Ивановича  Вернадского и 50-летию со дня выхода в свет 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400" b="1" i="1" dirty="0" smtClean="0">
                <a:solidFill>
                  <a:schemeClr val="tx1"/>
                </a:solidFill>
              </a:rPr>
              <a:t>книги «Основные черты геохимии урана»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400" b="1" u="sng" dirty="0" smtClean="0">
                <a:solidFill>
                  <a:schemeClr val="tx1"/>
                </a:solidFill>
              </a:rPr>
              <a:t>Время проведения с 4 по 8 июня 2013 года, включая день заезда и отъезда. </a:t>
            </a:r>
          </a:p>
          <a:p>
            <a:pPr algn="ctr">
              <a:spcBef>
                <a:spcPts val="0"/>
              </a:spcBef>
              <a:defRPr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Вам необходимо внимательно следить за информацией на сайте </a:t>
            </a:r>
            <a:r>
              <a:rPr lang="ru-RU" b="1" u="sng" dirty="0" smtClean="0">
                <a:solidFill>
                  <a:schemeClr val="tx1"/>
                </a:solidFill>
                <a:hlinkClick r:id="rId6"/>
              </a:rPr>
              <a:t>http://portal.tpu.ru/science/konf/radioactivity/Glavnaya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и выполнять все рекомендации изложенные там.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endParaRPr lang="ru-RU" sz="12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929058" y="142852"/>
          <a:ext cx="1439863" cy="1366838"/>
        </p:xfrm>
        <a:graphic>
          <a:graphicData uri="http://schemas.openxmlformats.org/presentationml/2006/ole">
            <p:oleObj spid="_x0000_s43010" name="CorelDRAW" r:id="rId7" imgW="2002320" imgH="2315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5F086-D7F3-4A20-98AB-C3F5D43700F1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688" y="1857364"/>
            <a:ext cx="8572592" cy="2857520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763" indent="1270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территориях с различными геологическими и металлогеническими особенностями и разной степенью техногенной нагрузки рассмотреть возможность использования солевых отложений питьевых вод (накипи) для оценки состояния качества вод и эколого-геохимической обстановки на территории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46897D-3023-4914-A1B7-282A596BE0AF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4" name="Picture 2" descr="C:\Users\Булат\Desktop\Мои документы\НИРС\БАЗА\Накипь\ВСПО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3000396" cy="224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Булат\Desktop\Мои документы\НИРС\БАЗА\Накипь\ВСПО\ima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257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14348" y="285728"/>
            <a:ext cx="7786742" cy="128588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Накипь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представляет собой солевые отложения, которые </a:t>
            </a:r>
            <a:r>
              <a:rPr lang="ru-RU" sz="2000" dirty="0" smtClean="0">
                <a:latin typeface="Arial" charset="0"/>
                <a:ea typeface="+mj-ea"/>
                <a:cs typeface="Arial" charset="0"/>
              </a:rPr>
              <a:t>в течение длительного времени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накапливается в бытовой теплообменной посуде, где создаются определенные термодинамические условия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4678" y="5643578"/>
            <a:ext cx="5929322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ru-RU" sz="2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Достижение состояния 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перенасыщения</a:t>
            </a:r>
            <a:endParaRPr lang="ru-RU" sz="20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ru-RU" sz="2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Образование центров кристаллизации</a:t>
            </a:r>
          </a:p>
          <a:p>
            <a:pPr marL="342900" indent="-342900" algn="ctr">
              <a:buFontTx/>
              <a:buAutoNum type="arabicPeriod"/>
            </a:pPr>
            <a:r>
              <a:rPr lang="ru-RU" sz="2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Рост кристаллов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29058" y="1643050"/>
            <a:ext cx="4714908" cy="5000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Процесс образования накипи</a:t>
            </a: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86182" y="2214554"/>
            <a:ext cx="4929222" cy="3322225"/>
          </a:xfrm>
          <a:ln>
            <a:solidFill>
              <a:schemeClr val="tx1"/>
            </a:solidFill>
          </a:ln>
        </p:spPr>
      </p:pic>
      <p:pic>
        <p:nvPicPr>
          <p:cNvPr id="15" name="Picture 3" descr="H:\Новая папка (3)\eds\052512\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785926"/>
            <a:ext cx="3000396" cy="22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Новая папка (3)\eds\berigaevo 052822\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286256"/>
            <a:ext cx="3000396" cy="225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01024" cy="121442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Сравнительный анализ результатов рентгенофазового анализа травертинов (</a:t>
            </a:r>
            <a:r>
              <a:rPr lang="ru-RU" sz="2400" b="1" u="sng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Памуккале</a:t>
            </a:r>
            <a:r>
              <a:rPr lang="ru-RU" sz="2400" b="1" u="sng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) и проб накипи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4BBD3-D9E9-48AF-B654-4603BBD5DED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6072206"/>
            <a:ext cx="857256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Основные минералы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: карбонаты кальция (около 90%), железа (сидерит), гидроокислы железа, алюмосиликаты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1214422"/>
            <a:ext cx="917575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416824" cy="6062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108" y="0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Территория исследования</a:t>
            </a:r>
            <a:endParaRPr lang="ru-RU" sz="2800" b="1" u="sng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755576" y="2204864"/>
            <a:ext cx="3662833" cy="569227"/>
          </a:xfrm>
          <a:prstGeom prst="wedgeRectCallout">
            <a:avLst>
              <a:gd name="adj1" fmla="val 25930"/>
              <a:gd name="adj2" fmla="val 649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Правобережье и левобережье Братского водохранилища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547664" y="6453336"/>
            <a:ext cx="2438701" cy="404664"/>
          </a:xfrm>
          <a:prstGeom prst="wedgeRectCallout">
            <a:avLst>
              <a:gd name="adj1" fmla="val 15406"/>
              <a:gd name="adj2" fmla="val -720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Закаменский район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211960" y="5877272"/>
            <a:ext cx="2595478" cy="389664"/>
          </a:xfrm>
          <a:prstGeom prst="wedgeRectCallout">
            <a:avLst>
              <a:gd name="adj1" fmla="val -26097"/>
              <a:gd name="adj2" fmla="val -805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Боргойская впадина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292080" y="3284984"/>
            <a:ext cx="2455275" cy="623461"/>
          </a:xfrm>
          <a:prstGeom prst="wedgeRectCallout">
            <a:avLst>
              <a:gd name="adj1" fmla="val -18201"/>
              <a:gd name="adj2" fmla="val -578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Усть-Баргузинская котловина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27584" y="4581128"/>
            <a:ext cx="2835253" cy="332656"/>
          </a:xfrm>
          <a:prstGeom prst="wedgeRectCallout">
            <a:avLst>
              <a:gd name="adj1" fmla="val 17227"/>
              <a:gd name="adj2" fmla="val 757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Тункинская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котловина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148064" y="4941168"/>
            <a:ext cx="2664296" cy="332656"/>
          </a:xfrm>
          <a:prstGeom prst="wedgeRectCallout">
            <a:avLst>
              <a:gd name="adj1" fmla="val -22398"/>
              <a:gd name="adj2" fmla="val -645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Пригород г. Улан-Удэ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35824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пробы солевых отложений питьевых вод</a:t>
            </a:r>
          </a:p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8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67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населенных пунктов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916832"/>
          <a:ext cx="8001056" cy="3136920"/>
        </p:xfrm>
        <a:graphic>
          <a:graphicData uri="http://schemas.openxmlformats.org/drawingml/2006/table">
            <a:tbl>
              <a:tblPr/>
              <a:tblGrid>
                <a:gridCol w="5138570"/>
                <a:gridCol w="2862486"/>
              </a:tblGrid>
              <a:tr h="313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Район (или населенный пункт)</a:t>
                      </a: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Количество проб</a:t>
                      </a: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369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Иркутская область</a:t>
                      </a:r>
                      <a:endParaRPr lang="ru-RU" sz="2000" dirty="0"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Правый берег р. Ангара</a:t>
                      </a: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3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Левый берег р. Ангара</a:t>
                      </a: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369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Республика Бурятия</a:t>
                      </a:r>
                      <a:endParaRPr lang="ru-RU" sz="2000" dirty="0"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Закаменский район</a:t>
                      </a: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3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Боргойская впадина</a:t>
                      </a: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3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Баргузинская котловина</a:t>
                      </a: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i="1" dirty="0"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3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Тункинская</a:t>
                      </a:r>
                      <a:r>
                        <a:rPr lang="ru-RU" sz="2000" baseline="0" dirty="0" smtClean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 котловина</a:t>
                      </a:r>
                      <a:endParaRPr lang="ru-RU" sz="2000" dirty="0"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3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Пригород г. Улан-Удэ</a:t>
                      </a:r>
                      <a:endParaRPr lang="ru-RU" sz="2000" dirty="0"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117634" marR="11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7224" y="142852"/>
            <a:ext cx="742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Изученность территорий исследования</a:t>
            </a:r>
            <a:endParaRPr lang="ru-RU" sz="2800" b="1" u="sng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229200"/>
            <a:ext cx="8358246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сравнительной характеристики проанализированы образцы травертинов – природных карбонатных образований  - 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Памуккале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(Турция), Виши (Франция), 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Таловские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чаши (Томская область) , Жемчуг, Горячинск (Бурятия).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3B8B-003C-472D-BB63-ED3DDF99760F}" type="slidenum">
              <a:rPr lang="ru-RU"/>
              <a:pPr/>
              <a:t>8</a:t>
            </a:fld>
            <a:endParaRPr lang="ru-RU"/>
          </a:p>
        </p:txBody>
      </p:sp>
      <p:sp>
        <p:nvSpPr>
          <p:cNvPr id="1229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4722F08-33B9-41BA-A959-5D32CC9CF351}" type="slidenum">
              <a:rPr lang="ru-RU" sz="1400"/>
              <a:pPr algn="r"/>
              <a:t>8</a:t>
            </a:fld>
            <a:endParaRPr lang="ru-RU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0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b="1" u="sng" dirty="0">
                <a:latin typeface="Arial" pitchFamily="34" charset="0"/>
                <a:cs typeface="Arial" pitchFamily="34" charset="0"/>
              </a:rPr>
              <a:t>Методы исследования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132856"/>
            <a:ext cx="8565330" cy="2081962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Инструментальный нейтронно-активационный анализ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ИНАА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Char char="Ø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Рентгеноструктурный анализ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Char char="Ø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Электронная микроскопия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endParaRPr lang="ru-RU" sz="2400" b="1" dirty="0">
              <a:solidFill>
                <a:schemeClr val="accent2"/>
              </a:solidFill>
            </a:endParaRP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chemeClr val="accent2"/>
              </a:solidFill>
            </a:endParaRP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ru-RU" sz="2800" dirty="0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827584" y="836712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latin typeface="Arial" pitchFamily="34" charset="0"/>
                <a:cs typeface="Arial" pitchFamily="34" charset="0"/>
              </a:rPr>
              <a:t>МИНОЦ «Урановая геология»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кафедры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геоэкологии и геохимии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Института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природных ресурсов ТПУ </a:t>
            </a:r>
          </a:p>
          <a:p>
            <a:pPr algn="ctr"/>
            <a:r>
              <a:rPr lang="ru-RU" sz="2000" i="1" dirty="0">
                <a:latin typeface="Arial" pitchFamily="34" charset="0"/>
                <a:cs typeface="Arial" pitchFamily="34" charset="0"/>
              </a:rPr>
              <a:t>Ядерно-геохимическая лаборатория</a:t>
            </a:r>
          </a:p>
        </p:txBody>
      </p:sp>
      <p:sp>
        <p:nvSpPr>
          <p:cNvPr id="12295" name="AutoShape 7" descr="leicaEZ4D_405-we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301208"/>
            <a:ext cx="8280920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Масс-спектрометрия с индуктивно связанной плазмой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ICP-MS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58112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ООО «Химико-аналитический Центр «Плазма» (г. Томск)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2844" y="2786058"/>
            <a:ext cx="271464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Предсаянский межгорный прогиб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 descr="Гранито гнейсовые купола коп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148" y="2944"/>
            <a:ext cx="5875852" cy="68550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28604"/>
            <a:ext cx="3143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Схематическая геологическая карта Байкальского региона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(Атлас Байкала, 1993)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>
            <a:stCxn id="10" idx="3"/>
          </p:cNvCxnSpPr>
          <p:nvPr/>
        </p:nvCxnSpPr>
        <p:spPr>
          <a:xfrm>
            <a:off x="2786050" y="2282745"/>
            <a:ext cx="3429024" cy="2175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282" y="1928802"/>
            <a:ext cx="257176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Сибирская платформа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>
            <a:stCxn id="16" idx="3"/>
          </p:cNvCxnSpPr>
          <p:nvPr/>
        </p:nvCxnSpPr>
        <p:spPr>
          <a:xfrm flipV="1">
            <a:off x="2928926" y="2000240"/>
            <a:ext cx="5143536" cy="19970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28926" y="4000504"/>
            <a:ext cx="3929090" cy="71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6" idx="3"/>
          </p:cNvCxnSpPr>
          <p:nvPr/>
        </p:nvCxnSpPr>
        <p:spPr>
          <a:xfrm flipV="1">
            <a:off x="2928926" y="3714752"/>
            <a:ext cx="2071702" cy="2825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2844" y="3643314"/>
            <a:ext cx="2786082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Саяно-Байкальская горная область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4500570"/>
            <a:ext cx="3286116" cy="163121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Магматические,  </a:t>
            </a:r>
          </a:p>
          <a:p>
            <a:pPr algn="ctr"/>
            <a:r>
              <a:rPr lang="ru-RU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осадочные и метаморфические породы </a:t>
            </a:r>
          </a:p>
          <a:p>
            <a:pPr algn="ctr"/>
            <a:r>
              <a:rPr lang="ru-RU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от архея до кайнозоя</a:t>
            </a:r>
            <a:endParaRPr lang="ru-RU" sz="2000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1071538" y="0"/>
            <a:ext cx="6715171" cy="719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Карта полезных ископаемых Байкальского района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фрагмент карты полезных ископаемых России, 2004)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" name="Picture 4" descr="Карта МПИ Байк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92150"/>
            <a:ext cx="5734050" cy="6165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2857488" y="3143248"/>
            <a:ext cx="2786082" cy="142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6" grpId="0" animBg="1"/>
      <p:bldP spid="42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969</Words>
  <Application>Microsoft Office PowerPoint</Application>
  <PresentationFormat>Экран (4:3)</PresentationFormat>
  <Paragraphs>157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CorelDRAW</vt:lpstr>
      <vt:lpstr>Слайд 1</vt:lpstr>
      <vt:lpstr>Слайд 2</vt:lpstr>
      <vt:lpstr>Слайд 3</vt:lpstr>
      <vt:lpstr>Процесс образования накипи</vt:lpstr>
      <vt:lpstr>Сравнительный анализ результатов рентгенофазового анализа травертинов (Памуккале) и проб накипи</vt:lpstr>
      <vt:lpstr>Слайд 6</vt:lpstr>
      <vt:lpstr>Слайд 7</vt:lpstr>
      <vt:lpstr>Методы исследования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175</cp:revision>
  <dcterms:created xsi:type="dcterms:W3CDTF">2012-03-25T08:09:40Z</dcterms:created>
  <dcterms:modified xsi:type="dcterms:W3CDTF">2012-10-23T15:32:34Z</dcterms:modified>
</cp:coreProperties>
</file>